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323" r:id="rId3"/>
    <p:sldId id="265" r:id="rId4"/>
    <p:sldId id="324" r:id="rId5"/>
    <p:sldId id="271" r:id="rId6"/>
    <p:sldId id="330" r:id="rId7"/>
    <p:sldId id="326" r:id="rId8"/>
    <p:sldId id="325" r:id="rId9"/>
    <p:sldId id="327" r:id="rId10"/>
    <p:sldId id="329" r:id="rId11"/>
    <p:sldId id="328" r:id="rId12"/>
    <p:sldId id="333" r:id="rId13"/>
    <p:sldId id="335" r:id="rId14"/>
    <p:sldId id="334" r:id="rId15"/>
    <p:sldId id="332" r:id="rId16"/>
    <p:sldId id="336" r:id="rId17"/>
    <p:sldId id="340" r:id="rId18"/>
    <p:sldId id="337" r:id="rId19"/>
    <p:sldId id="33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69185F2D-A9E7-4E50-BFAC-6512DE30B468}">
          <p14:sldIdLst>
            <p14:sldId id="261"/>
            <p14:sldId id="323"/>
            <p14:sldId id="265"/>
            <p14:sldId id="324"/>
            <p14:sldId id="271"/>
            <p14:sldId id="330"/>
            <p14:sldId id="326"/>
            <p14:sldId id="325"/>
            <p14:sldId id="327"/>
            <p14:sldId id="329"/>
            <p14:sldId id="328"/>
            <p14:sldId id="333"/>
            <p14:sldId id="335"/>
            <p14:sldId id="334"/>
            <p14:sldId id="332"/>
            <p14:sldId id="336"/>
            <p14:sldId id="340"/>
            <p14:sldId id="337"/>
            <p14:sldId id="339"/>
          </p14:sldIdLst>
        </p14:section>
        <p14:section name="Névtelen szakasz" id="{5E5652B3-4C21-4848-ADE4-C79F76525F27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907"/>
    <a:srgbClr val="03519B"/>
    <a:srgbClr val="D0CECE"/>
    <a:srgbClr val="FBCC34"/>
    <a:srgbClr val="00C6FF"/>
    <a:srgbClr val="D5AC36"/>
    <a:srgbClr val="617CC1"/>
    <a:srgbClr val="CDAD37"/>
    <a:srgbClr val="06183D"/>
    <a:srgbClr val="F2D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14" autoAdjust="0"/>
  </p:normalViewPr>
  <p:slideViewPr>
    <p:cSldViewPr snapToGrid="0">
      <p:cViewPr varScale="1">
        <p:scale>
          <a:sx n="71" d="100"/>
          <a:sy n="71" d="100"/>
        </p:scale>
        <p:origin x="10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%20ment&#233;s\Munka\H%20A%20S%20Z%20N%20O%20S\El&#337;ad&#225;sok\NSKT_seg&#233;d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%20ment&#233;s\Munka\H%20A%20S%20Z%20N%20O%20S\El&#337;ad&#225;sok\NSKT_seg&#233;d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%20ment&#233;s\Munka\H%20A%20S%20Z%20N%20O%20S\El&#337;ad&#225;sok\NSKT_seg&#233;d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%20ment&#233;s\Munka\H%20A%20S%20Z%20N%20O%20S\El&#337;ad&#225;sok\NSKT_seg&#233;d_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%20ment&#233;s\Munka\H%20A%20S%20Z%20N%20O%20S\El&#337;ad&#225;sok\NSKT_seg&#233;d_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solidFill>
                  <a:schemeClr val="bg1"/>
                </a:solidFill>
              </a:rPr>
              <a:t>2024.januári </a:t>
            </a:r>
            <a:r>
              <a:rPr lang="hu-HU" sz="2800" b="0" i="0" u="none" strike="noStrike" baseline="0" dirty="0">
                <a:solidFill>
                  <a:schemeClr val="bg1"/>
                </a:solidFill>
                <a:effectLst/>
              </a:rPr>
              <a:t>kiskereskedelmi volumenváltozás </a:t>
            </a:r>
            <a:r>
              <a:rPr lang="hu-HU" sz="2800" dirty="0">
                <a:solidFill>
                  <a:schemeClr val="bg1"/>
                </a:solidFill>
              </a:rPr>
              <a:t>becsült</a:t>
            </a:r>
            <a:r>
              <a:rPr lang="hu-HU" sz="2800" baseline="0" dirty="0">
                <a:solidFill>
                  <a:schemeClr val="bg1"/>
                </a:solidFill>
              </a:rPr>
              <a:t> értékének az alakulása előző év = 100,0  </a:t>
            </a:r>
            <a:endParaRPr lang="hu-HU" sz="2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Munka1!$A$55:$B$85</c:f>
              <c:multiLvlStrCache>
                <c:ptCount val="31"/>
                <c:lvl>
                  <c:pt idx="0">
                    <c:v>hétfő</c:v>
                  </c:pt>
                  <c:pt idx="1">
                    <c:v>kedd</c:v>
                  </c:pt>
                  <c:pt idx="2">
                    <c:v>szerda</c:v>
                  </c:pt>
                  <c:pt idx="3">
                    <c:v>csütörtök</c:v>
                  </c:pt>
                  <c:pt idx="4">
                    <c:v>péntek</c:v>
                  </c:pt>
                  <c:pt idx="5">
                    <c:v>szombat</c:v>
                  </c:pt>
                  <c:pt idx="6">
                    <c:v>vasárnap</c:v>
                  </c:pt>
                  <c:pt idx="7">
                    <c:v>hétfő</c:v>
                  </c:pt>
                  <c:pt idx="8">
                    <c:v>kedd</c:v>
                  </c:pt>
                  <c:pt idx="9">
                    <c:v>szerda</c:v>
                  </c:pt>
                  <c:pt idx="10">
                    <c:v>csütörtök</c:v>
                  </c:pt>
                  <c:pt idx="11">
                    <c:v>péntek</c:v>
                  </c:pt>
                  <c:pt idx="12">
                    <c:v>szombat</c:v>
                  </c:pt>
                  <c:pt idx="13">
                    <c:v>vasárnap</c:v>
                  </c:pt>
                  <c:pt idx="14">
                    <c:v>hétfő</c:v>
                  </c:pt>
                  <c:pt idx="15">
                    <c:v>kedd</c:v>
                  </c:pt>
                  <c:pt idx="16">
                    <c:v>szerda</c:v>
                  </c:pt>
                  <c:pt idx="17">
                    <c:v>csütörtök</c:v>
                  </c:pt>
                  <c:pt idx="18">
                    <c:v>péntek</c:v>
                  </c:pt>
                  <c:pt idx="19">
                    <c:v>szombat</c:v>
                  </c:pt>
                  <c:pt idx="20">
                    <c:v>vasárnap</c:v>
                  </c:pt>
                  <c:pt idx="21">
                    <c:v>hétfő</c:v>
                  </c:pt>
                  <c:pt idx="22">
                    <c:v>kedd</c:v>
                  </c:pt>
                  <c:pt idx="23">
                    <c:v>szerda</c:v>
                  </c:pt>
                  <c:pt idx="24">
                    <c:v>csütörtök</c:v>
                  </c:pt>
                  <c:pt idx="25">
                    <c:v>péntek</c:v>
                  </c:pt>
                  <c:pt idx="26">
                    <c:v>szombat</c:v>
                  </c:pt>
                  <c:pt idx="27">
                    <c:v>vasárnap</c:v>
                  </c:pt>
                  <c:pt idx="28">
                    <c:v>hétfő</c:v>
                  </c:pt>
                  <c:pt idx="29">
                    <c:v>kedd</c:v>
                  </c:pt>
                  <c:pt idx="30">
                    <c:v>szerda</c:v>
                  </c:pt>
                </c:lvl>
                <c:lvl>
                  <c:pt idx="0">
                    <c:v>1. 1.</c:v>
                  </c:pt>
                  <c:pt idx="1">
                    <c:v>1. 2.</c:v>
                  </c:pt>
                  <c:pt idx="2">
                    <c:v>1. 3.</c:v>
                  </c:pt>
                  <c:pt idx="3">
                    <c:v>1. 4.</c:v>
                  </c:pt>
                  <c:pt idx="4">
                    <c:v>1. 5.</c:v>
                  </c:pt>
                  <c:pt idx="5">
                    <c:v>1. 6.</c:v>
                  </c:pt>
                  <c:pt idx="6">
                    <c:v>1. 7.</c:v>
                  </c:pt>
                  <c:pt idx="7">
                    <c:v>1. 8.</c:v>
                  </c:pt>
                  <c:pt idx="8">
                    <c:v>1. 9.</c:v>
                  </c:pt>
                  <c:pt idx="9">
                    <c:v>1. 10.</c:v>
                  </c:pt>
                  <c:pt idx="10">
                    <c:v>1. 11.</c:v>
                  </c:pt>
                  <c:pt idx="11">
                    <c:v>1. 12.</c:v>
                  </c:pt>
                  <c:pt idx="12">
                    <c:v>1. 13.</c:v>
                  </c:pt>
                  <c:pt idx="13">
                    <c:v>1. 14.</c:v>
                  </c:pt>
                  <c:pt idx="14">
                    <c:v>1. 15.</c:v>
                  </c:pt>
                  <c:pt idx="15">
                    <c:v>1. 16.</c:v>
                  </c:pt>
                  <c:pt idx="16">
                    <c:v>1. 17.</c:v>
                  </c:pt>
                  <c:pt idx="17">
                    <c:v>1. 18.</c:v>
                  </c:pt>
                  <c:pt idx="18">
                    <c:v>1. 19.</c:v>
                  </c:pt>
                  <c:pt idx="19">
                    <c:v>1. 20.</c:v>
                  </c:pt>
                  <c:pt idx="20">
                    <c:v>1. 21.</c:v>
                  </c:pt>
                  <c:pt idx="21">
                    <c:v>1. 22.</c:v>
                  </c:pt>
                  <c:pt idx="22">
                    <c:v>1. 23.</c:v>
                  </c:pt>
                  <c:pt idx="23">
                    <c:v>1. 24.</c:v>
                  </c:pt>
                  <c:pt idx="24">
                    <c:v>1. 25.</c:v>
                  </c:pt>
                  <c:pt idx="25">
                    <c:v>1. 26.</c:v>
                  </c:pt>
                  <c:pt idx="26">
                    <c:v>1. 27.</c:v>
                  </c:pt>
                  <c:pt idx="27">
                    <c:v>1. 28.</c:v>
                  </c:pt>
                  <c:pt idx="28">
                    <c:v>1. 29.</c:v>
                  </c:pt>
                  <c:pt idx="29">
                    <c:v>1. 30.</c:v>
                  </c:pt>
                  <c:pt idx="30">
                    <c:v>1. 31.</c:v>
                  </c:pt>
                </c:lvl>
              </c:multiLvlStrCache>
            </c:multiLvlStrRef>
          </c:cat>
          <c:val>
            <c:numRef>
              <c:f>Munka1!$C$55:$C$85</c:f>
              <c:numCache>
                <c:formatCode>General</c:formatCode>
                <c:ptCount val="31"/>
                <c:pt idx="0">
                  <c:v>94.36816384209969</c:v>
                </c:pt>
                <c:pt idx="1">
                  <c:v>100.13237840753111</c:v>
                </c:pt>
                <c:pt idx="2">
                  <c:v>99.244277735826074</c:v>
                </c:pt>
                <c:pt idx="3">
                  <c:v>102.52453248430314</c:v>
                </c:pt>
                <c:pt idx="4">
                  <c:v>105.1782337479886</c:v>
                </c:pt>
                <c:pt idx="5">
                  <c:v>102.45568116608872</c:v>
                </c:pt>
                <c:pt idx="6">
                  <c:v>94.91767142956472</c:v>
                </c:pt>
                <c:pt idx="7">
                  <c:v>98.977253757400959</c:v>
                </c:pt>
                <c:pt idx="8">
                  <c:v>99.443168996196576</c:v>
                </c:pt>
                <c:pt idx="9">
                  <c:v>100.00467012545191</c:v>
                </c:pt>
                <c:pt idx="10">
                  <c:v>100.69113903403185</c:v>
                </c:pt>
                <c:pt idx="11">
                  <c:v>102.30959265910394</c:v>
                </c:pt>
                <c:pt idx="12">
                  <c:v>102.12469613877148</c:v>
                </c:pt>
                <c:pt idx="13">
                  <c:v>98.646867360767629</c:v>
                </c:pt>
                <c:pt idx="14">
                  <c:v>100.36049797829924</c:v>
                </c:pt>
                <c:pt idx="15">
                  <c:v>100.40074031767053</c:v>
                </c:pt>
                <c:pt idx="16">
                  <c:v>99.90567872970054</c:v>
                </c:pt>
                <c:pt idx="17">
                  <c:v>100.3814888826583</c:v>
                </c:pt>
                <c:pt idx="18">
                  <c:v>101.13654568187573</c:v>
                </c:pt>
                <c:pt idx="19">
                  <c:v>101.04929910224679</c:v>
                </c:pt>
                <c:pt idx="20">
                  <c:v>98.714740639207733</c:v>
                </c:pt>
                <c:pt idx="21">
                  <c:v>99.928768110175213</c:v>
                </c:pt>
                <c:pt idx="22">
                  <c:v>99.796586486637338</c:v>
                </c:pt>
                <c:pt idx="23">
                  <c:v>99.62435135326507</c:v>
                </c:pt>
                <c:pt idx="24">
                  <c:v>100.13754918821631</c:v>
                </c:pt>
                <c:pt idx="25">
                  <c:v>100.75378802816405</c:v>
                </c:pt>
                <c:pt idx="26">
                  <c:v>100.53266957920204</c:v>
                </c:pt>
                <c:pt idx="27">
                  <c:v>98.901028583547443</c:v>
                </c:pt>
                <c:pt idx="28">
                  <c:v>99.774235276293552</c:v>
                </c:pt>
                <c:pt idx="29">
                  <c:v>99.774451106138471</c:v>
                </c:pt>
                <c:pt idx="30">
                  <c:v>99.690395632668981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AC-460A-BF7C-4489E31C5BF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Munka1!$D$55:$D$85</c:f>
              <c:numCache>
                <c:formatCode>General</c:formatCode>
                <c:ptCount val="31"/>
                <c:pt idx="0">
                  <c:v>100.6</c:v>
                </c:pt>
                <c:pt idx="1">
                  <c:v>100.6</c:v>
                </c:pt>
                <c:pt idx="2">
                  <c:v>100.6</c:v>
                </c:pt>
                <c:pt idx="3">
                  <c:v>100.6</c:v>
                </c:pt>
                <c:pt idx="4">
                  <c:v>100.6</c:v>
                </c:pt>
                <c:pt idx="5">
                  <c:v>100.6</c:v>
                </c:pt>
                <c:pt idx="6">
                  <c:v>100.6</c:v>
                </c:pt>
                <c:pt idx="7">
                  <c:v>100.6</c:v>
                </c:pt>
                <c:pt idx="8">
                  <c:v>100.6</c:v>
                </c:pt>
                <c:pt idx="9">
                  <c:v>100.6</c:v>
                </c:pt>
                <c:pt idx="10">
                  <c:v>100.6</c:v>
                </c:pt>
                <c:pt idx="11">
                  <c:v>100.6</c:v>
                </c:pt>
                <c:pt idx="12">
                  <c:v>100.6</c:v>
                </c:pt>
                <c:pt idx="13">
                  <c:v>100.6</c:v>
                </c:pt>
                <c:pt idx="14">
                  <c:v>100.6</c:v>
                </c:pt>
                <c:pt idx="15">
                  <c:v>100.6</c:v>
                </c:pt>
                <c:pt idx="16">
                  <c:v>100.6</c:v>
                </c:pt>
                <c:pt idx="17">
                  <c:v>100.6</c:v>
                </c:pt>
                <c:pt idx="18">
                  <c:v>100.6</c:v>
                </c:pt>
                <c:pt idx="19">
                  <c:v>100.6</c:v>
                </c:pt>
                <c:pt idx="20">
                  <c:v>100.6</c:v>
                </c:pt>
                <c:pt idx="21">
                  <c:v>100.6</c:v>
                </c:pt>
                <c:pt idx="22">
                  <c:v>100.6</c:v>
                </c:pt>
                <c:pt idx="23">
                  <c:v>100.6</c:v>
                </c:pt>
                <c:pt idx="24">
                  <c:v>100.6</c:v>
                </c:pt>
                <c:pt idx="25">
                  <c:v>100.6</c:v>
                </c:pt>
                <c:pt idx="26">
                  <c:v>100.6</c:v>
                </c:pt>
                <c:pt idx="27">
                  <c:v>100.6</c:v>
                </c:pt>
                <c:pt idx="28">
                  <c:v>100.6</c:v>
                </c:pt>
                <c:pt idx="29">
                  <c:v>100.6</c:v>
                </c:pt>
                <c:pt idx="30">
                  <c:v>100.6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AC-460A-BF7C-4489E31C5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977471"/>
        <c:axId val="152134383"/>
      </c:lineChart>
      <c:catAx>
        <c:axId val="3799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2134383"/>
        <c:crosses val="autoZero"/>
        <c:auto val="1"/>
        <c:lblAlgn val="ctr"/>
        <c:lblOffset val="100"/>
        <c:noMultiLvlLbl val="0"/>
      </c:catAx>
      <c:valAx>
        <c:axId val="152134383"/>
        <c:scaling>
          <c:orientation val="minMax"/>
          <c:max val="11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997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solidFill>
                  <a:schemeClr val="bg1"/>
                </a:solidFill>
              </a:rPr>
              <a:t>2024.januári </a:t>
            </a:r>
            <a:r>
              <a:rPr lang="hu-HU" sz="2800" b="0" i="0" u="none" strike="noStrike" baseline="0" dirty="0">
                <a:solidFill>
                  <a:schemeClr val="bg1"/>
                </a:solidFill>
                <a:effectLst/>
              </a:rPr>
              <a:t>kiskereskedelmi volumenváltozás </a:t>
            </a:r>
            <a:r>
              <a:rPr lang="hu-HU" sz="2800" dirty="0">
                <a:solidFill>
                  <a:schemeClr val="bg1"/>
                </a:solidFill>
              </a:rPr>
              <a:t>becsült</a:t>
            </a:r>
            <a:r>
              <a:rPr lang="hu-HU" sz="2800" baseline="0" dirty="0">
                <a:solidFill>
                  <a:schemeClr val="bg1"/>
                </a:solidFill>
              </a:rPr>
              <a:t> értékének az alakulása előző év = 100,0  </a:t>
            </a:r>
            <a:endParaRPr lang="hu-HU" sz="2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Munka1!$A$55:$B$85</c:f>
              <c:multiLvlStrCache>
                <c:ptCount val="31"/>
                <c:lvl>
                  <c:pt idx="0">
                    <c:v>hétfő</c:v>
                  </c:pt>
                  <c:pt idx="1">
                    <c:v>kedd</c:v>
                  </c:pt>
                  <c:pt idx="2">
                    <c:v>szerda</c:v>
                  </c:pt>
                  <c:pt idx="3">
                    <c:v>csütörtök</c:v>
                  </c:pt>
                  <c:pt idx="4">
                    <c:v>péntek</c:v>
                  </c:pt>
                  <c:pt idx="5">
                    <c:v>szombat</c:v>
                  </c:pt>
                  <c:pt idx="6">
                    <c:v>vasárnap</c:v>
                  </c:pt>
                  <c:pt idx="7">
                    <c:v>hétfő</c:v>
                  </c:pt>
                  <c:pt idx="8">
                    <c:v>kedd</c:v>
                  </c:pt>
                  <c:pt idx="9">
                    <c:v>szerda</c:v>
                  </c:pt>
                  <c:pt idx="10">
                    <c:v>csütörtök</c:v>
                  </c:pt>
                  <c:pt idx="11">
                    <c:v>péntek</c:v>
                  </c:pt>
                  <c:pt idx="12">
                    <c:v>szombat</c:v>
                  </c:pt>
                  <c:pt idx="13">
                    <c:v>vasárnap</c:v>
                  </c:pt>
                  <c:pt idx="14">
                    <c:v>hétfő</c:v>
                  </c:pt>
                  <c:pt idx="15">
                    <c:v>kedd</c:v>
                  </c:pt>
                  <c:pt idx="16">
                    <c:v>szerda</c:v>
                  </c:pt>
                  <c:pt idx="17">
                    <c:v>csütörtök</c:v>
                  </c:pt>
                  <c:pt idx="18">
                    <c:v>péntek</c:v>
                  </c:pt>
                  <c:pt idx="19">
                    <c:v>szombat</c:v>
                  </c:pt>
                  <c:pt idx="20">
                    <c:v>vasárnap</c:v>
                  </c:pt>
                  <c:pt idx="21">
                    <c:v>hétfő</c:v>
                  </c:pt>
                  <c:pt idx="22">
                    <c:v>kedd</c:v>
                  </c:pt>
                  <c:pt idx="23">
                    <c:v>szerda</c:v>
                  </c:pt>
                  <c:pt idx="24">
                    <c:v>csütörtök</c:v>
                  </c:pt>
                  <c:pt idx="25">
                    <c:v>péntek</c:v>
                  </c:pt>
                  <c:pt idx="26">
                    <c:v>szombat</c:v>
                  </c:pt>
                  <c:pt idx="27">
                    <c:v>vasárnap</c:v>
                  </c:pt>
                  <c:pt idx="28">
                    <c:v>hétfő</c:v>
                  </c:pt>
                  <c:pt idx="29">
                    <c:v>kedd</c:v>
                  </c:pt>
                  <c:pt idx="30">
                    <c:v>szerda</c:v>
                  </c:pt>
                </c:lvl>
                <c:lvl>
                  <c:pt idx="0">
                    <c:v>1. 1.</c:v>
                  </c:pt>
                  <c:pt idx="1">
                    <c:v>1. 2.</c:v>
                  </c:pt>
                  <c:pt idx="2">
                    <c:v>1. 3.</c:v>
                  </c:pt>
                  <c:pt idx="3">
                    <c:v>1. 4.</c:v>
                  </c:pt>
                  <c:pt idx="4">
                    <c:v>1. 5.</c:v>
                  </c:pt>
                  <c:pt idx="5">
                    <c:v>1. 6.</c:v>
                  </c:pt>
                  <c:pt idx="6">
                    <c:v>1. 7.</c:v>
                  </c:pt>
                  <c:pt idx="7">
                    <c:v>1. 8.</c:v>
                  </c:pt>
                  <c:pt idx="8">
                    <c:v>1. 9.</c:v>
                  </c:pt>
                  <c:pt idx="9">
                    <c:v>1. 10.</c:v>
                  </c:pt>
                  <c:pt idx="10">
                    <c:v>1. 11.</c:v>
                  </c:pt>
                  <c:pt idx="11">
                    <c:v>1. 12.</c:v>
                  </c:pt>
                  <c:pt idx="12">
                    <c:v>1. 13.</c:v>
                  </c:pt>
                  <c:pt idx="13">
                    <c:v>1. 14.</c:v>
                  </c:pt>
                  <c:pt idx="14">
                    <c:v>1. 15.</c:v>
                  </c:pt>
                  <c:pt idx="15">
                    <c:v>1. 16.</c:v>
                  </c:pt>
                  <c:pt idx="16">
                    <c:v>1. 17.</c:v>
                  </c:pt>
                  <c:pt idx="17">
                    <c:v>1. 18.</c:v>
                  </c:pt>
                  <c:pt idx="18">
                    <c:v>1. 19.</c:v>
                  </c:pt>
                  <c:pt idx="19">
                    <c:v>1. 20.</c:v>
                  </c:pt>
                  <c:pt idx="20">
                    <c:v>1. 21.</c:v>
                  </c:pt>
                  <c:pt idx="21">
                    <c:v>1. 22.</c:v>
                  </c:pt>
                  <c:pt idx="22">
                    <c:v>1. 23.</c:v>
                  </c:pt>
                  <c:pt idx="23">
                    <c:v>1. 24.</c:v>
                  </c:pt>
                  <c:pt idx="24">
                    <c:v>1. 25.</c:v>
                  </c:pt>
                  <c:pt idx="25">
                    <c:v>1. 26.</c:v>
                  </c:pt>
                  <c:pt idx="26">
                    <c:v>1. 27.</c:v>
                  </c:pt>
                  <c:pt idx="27">
                    <c:v>1. 28.</c:v>
                  </c:pt>
                  <c:pt idx="28">
                    <c:v>1. 29.</c:v>
                  </c:pt>
                  <c:pt idx="29">
                    <c:v>1. 30.</c:v>
                  </c:pt>
                  <c:pt idx="30">
                    <c:v>1. 31.</c:v>
                  </c:pt>
                </c:lvl>
              </c:multiLvlStrCache>
            </c:multiLvlStrRef>
          </c:cat>
          <c:val>
            <c:numRef>
              <c:f>Munka1!$C$55:$C$85</c:f>
              <c:numCache>
                <c:formatCode>General</c:formatCode>
                <c:ptCount val="31"/>
                <c:pt idx="0">
                  <c:v>94.36816384209969</c:v>
                </c:pt>
                <c:pt idx="1">
                  <c:v>100.13237840753111</c:v>
                </c:pt>
                <c:pt idx="2">
                  <c:v>99.244277735826074</c:v>
                </c:pt>
                <c:pt idx="3">
                  <c:v>102.52453248430314</c:v>
                </c:pt>
                <c:pt idx="4">
                  <c:v>105.1782337479886</c:v>
                </c:pt>
                <c:pt idx="5">
                  <c:v>102.45568116608872</c:v>
                </c:pt>
                <c:pt idx="6">
                  <c:v>94.91767142956472</c:v>
                </c:pt>
                <c:pt idx="7">
                  <c:v>98.977253757400959</c:v>
                </c:pt>
                <c:pt idx="8">
                  <c:v>99.443168996196576</c:v>
                </c:pt>
                <c:pt idx="9">
                  <c:v>100.00467012545191</c:v>
                </c:pt>
                <c:pt idx="10">
                  <c:v>100.69113903403185</c:v>
                </c:pt>
                <c:pt idx="11">
                  <c:v>102.30959265910394</c:v>
                </c:pt>
                <c:pt idx="12">
                  <c:v>102.12469613877148</c:v>
                </c:pt>
                <c:pt idx="13">
                  <c:v>98.646867360767629</c:v>
                </c:pt>
                <c:pt idx="14">
                  <c:v>100.36049797829924</c:v>
                </c:pt>
                <c:pt idx="15">
                  <c:v>100.40074031767053</c:v>
                </c:pt>
                <c:pt idx="16">
                  <c:v>99.90567872970054</c:v>
                </c:pt>
                <c:pt idx="17">
                  <c:v>100.3814888826583</c:v>
                </c:pt>
                <c:pt idx="18">
                  <c:v>101.13654568187573</c:v>
                </c:pt>
                <c:pt idx="19">
                  <c:v>101.04929910224679</c:v>
                </c:pt>
                <c:pt idx="20">
                  <c:v>98.714740639207733</c:v>
                </c:pt>
                <c:pt idx="21">
                  <c:v>99.928768110175213</c:v>
                </c:pt>
                <c:pt idx="22">
                  <c:v>99.796586486637338</c:v>
                </c:pt>
                <c:pt idx="23">
                  <c:v>99.62435135326507</c:v>
                </c:pt>
                <c:pt idx="24">
                  <c:v>100.13754918821631</c:v>
                </c:pt>
                <c:pt idx="25">
                  <c:v>100.75378802816405</c:v>
                </c:pt>
                <c:pt idx="26">
                  <c:v>100.53266957920204</c:v>
                </c:pt>
                <c:pt idx="27">
                  <c:v>98.901028583547443</c:v>
                </c:pt>
                <c:pt idx="28">
                  <c:v>99.774235276293552</c:v>
                </c:pt>
                <c:pt idx="29">
                  <c:v>99.774451106138471</c:v>
                </c:pt>
                <c:pt idx="30">
                  <c:v>99.690395632668981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C4-4DFC-B561-91C1E02E64D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Munka1!$D$55:$D$85</c:f>
              <c:numCache>
                <c:formatCode>General</c:formatCode>
                <c:ptCount val="31"/>
                <c:pt idx="0">
                  <c:v>100.6</c:v>
                </c:pt>
                <c:pt idx="1">
                  <c:v>100.6</c:v>
                </c:pt>
                <c:pt idx="2">
                  <c:v>100.6</c:v>
                </c:pt>
                <c:pt idx="3">
                  <c:v>100.6</c:v>
                </c:pt>
                <c:pt idx="4">
                  <c:v>100.6</c:v>
                </c:pt>
                <c:pt idx="5">
                  <c:v>100.6</c:v>
                </c:pt>
                <c:pt idx="6">
                  <c:v>100.6</c:v>
                </c:pt>
                <c:pt idx="7">
                  <c:v>100.6</c:v>
                </c:pt>
                <c:pt idx="8">
                  <c:v>100.6</c:v>
                </c:pt>
                <c:pt idx="9">
                  <c:v>100.6</c:v>
                </c:pt>
                <c:pt idx="10">
                  <c:v>100.6</c:v>
                </c:pt>
                <c:pt idx="11">
                  <c:v>100.6</c:v>
                </c:pt>
                <c:pt idx="12">
                  <c:v>100.6</c:v>
                </c:pt>
                <c:pt idx="13">
                  <c:v>100.6</c:v>
                </c:pt>
                <c:pt idx="14">
                  <c:v>100.6</c:v>
                </c:pt>
                <c:pt idx="15">
                  <c:v>100.6</c:v>
                </c:pt>
                <c:pt idx="16">
                  <c:v>100.6</c:v>
                </c:pt>
                <c:pt idx="17">
                  <c:v>100.6</c:v>
                </c:pt>
                <c:pt idx="18">
                  <c:v>100.6</c:v>
                </c:pt>
                <c:pt idx="19">
                  <c:v>100.6</c:v>
                </c:pt>
                <c:pt idx="20">
                  <c:v>100.6</c:v>
                </c:pt>
                <c:pt idx="21">
                  <c:v>100.6</c:v>
                </c:pt>
                <c:pt idx="22">
                  <c:v>100.6</c:v>
                </c:pt>
                <c:pt idx="23">
                  <c:v>100.6</c:v>
                </c:pt>
                <c:pt idx="24">
                  <c:v>100.6</c:v>
                </c:pt>
                <c:pt idx="25">
                  <c:v>100.6</c:v>
                </c:pt>
                <c:pt idx="26">
                  <c:v>100.6</c:v>
                </c:pt>
                <c:pt idx="27">
                  <c:v>100.6</c:v>
                </c:pt>
                <c:pt idx="28">
                  <c:v>100.6</c:v>
                </c:pt>
                <c:pt idx="29">
                  <c:v>100.6</c:v>
                </c:pt>
                <c:pt idx="30">
                  <c:v>100.6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C4-4DFC-B561-91C1E02E6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977471"/>
        <c:axId val="152134383"/>
      </c:lineChart>
      <c:catAx>
        <c:axId val="3799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2134383"/>
        <c:crosses val="autoZero"/>
        <c:auto val="1"/>
        <c:lblAlgn val="ctr"/>
        <c:lblOffset val="100"/>
        <c:noMultiLvlLbl val="0"/>
      </c:catAx>
      <c:valAx>
        <c:axId val="152134383"/>
        <c:scaling>
          <c:orientation val="minMax"/>
          <c:max val="102"/>
          <c:min val="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997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sz="2800" dirty="0">
                <a:solidFill>
                  <a:schemeClr val="bg1"/>
                </a:solidFill>
              </a:rPr>
              <a:t>2024.januári kiskereskedelmi volumenváltozás becsült értékének az alakulása előző év = 100,0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F88-4F5D-8B35-ED274414A6F9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F88-4F5D-8B35-ED274414A6F9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F88-4F5D-8B35-ED274414A6F9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F88-4F5D-8B35-ED274414A6F9}"/>
              </c:ext>
            </c:extLst>
          </c:dPt>
          <c:cat>
            <c:multiLvlStrRef>
              <c:f>Munka1!$A$55:$B$85</c:f>
              <c:multiLvlStrCache>
                <c:ptCount val="31"/>
                <c:lvl>
                  <c:pt idx="0">
                    <c:v>hétfő</c:v>
                  </c:pt>
                  <c:pt idx="1">
                    <c:v>kedd</c:v>
                  </c:pt>
                  <c:pt idx="2">
                    <c:v>szerda</c:v>
                  </c:pt>
                  <c:pt idx="3">
                    <c:v>csütörtök</c:v>
                  </c:pt>
                  <c:pt idx="4">
                    <c:v>péntek</c:v>
                  </c:pt>
                  <c:pt idx="5">
                    <c:v>szombat</c:v>
                  </c:pt>
                  <c:pt idx="6">
                    <c:v>vasárnap</c:v>
                  </c:pt>
                  <c:pt idx="7">
                    <c:v>hétfő</c:v>
                  </c:pt>
                  <c:pt idx="8">
                    <c:v>kedd</c:v>
                  </c:pt>
                  <c:pt idx="9">
                    <c:v>szerda</c:v>
                  </c:pt>
                  <c:pt idx="10">
                    <c:v>csütörtök</c:v>
                  </c:pt>
                  <c:pt idx="11">
                    <c:v>péntek</c:v>
                  </c:pt>
                  <c:pt idx="12">
                    <c:v>szombat</c:v>
                  </c:pt>
                  <c:pt idx="13">
                    <c:v>vasárnap</c:v>
                  </c:pt>
                  <c:pt idx="14">
                    <c:v>hétfő</c:v>
                  </c:pt>
                  <c:pt idx="15">
                    <c:v>kedd</c:v>
                  </c:pt>
                  <c:pt idx="16">
                    <c:v>szerda</c:v>
                  </c:pt>
                  <c:pt idx="17">
                    <c:v>csütörtök</c:v>
                  </c:pt>
                  <c:pt idx="18">
                    <c:v>péntek</c:v>
                  </c:pt>
                  <c:pt idx="19">
                    <c:v>szombat</c:v>
                  </c:pt>
                  <c:pt idx="20">
                    <c:v>vasárnap</c:v>
                  </c:pt>
                  <c:pt idx="21">
                    <c:v>hétfő</c:v>
                  </c:pt>
                  <c:pt idx="22">
                    <c:v>kedd</c:v>
                  </c:pt>
                  <c:pt idx="23">
                    <c:v>szerda</c:v>
                  </c:pt>
                  <c:pt idx="24">
                    <c:v>csütörtök</c:v>
                  </c:pt>
                  <c:pt idx="25">
                    <c:v>péntek</c:v>
                  </c:pt>
                  <c:pt idx="26">
                    <c:v>szombat</c:v>
                  </c:pt>
                  <c:pt idx="27">
                    <c:v>vasárnap</c:v>
                  </c:pt>
                  <c:pt idx="28">
                    <c:v>hétfő</c:v>
                  </c:pt>
                  <c:pt idx="29">
                    <c:v>kedd</c:v>
                  </c:pt>
                  <c:pt idx="30">
                    <c:v>szerda</c:v>
                  </c:pt>
                </c:lvl>
                <c:lvl>
                  <c:pt idx="0">
                    <c:v>1. 1.</c:v>
                  </c:pt>
                  <c:pt idx="1">
                    <c:v>1. 2.</c:v>
                  </c:pt>
                  <c:pt idx="2">
                    <c:v>1. 3.</c:v>
                  </c:pt>
                  <c:pt idx="3">
                    <c:v>1. 4.</c:v>
                  </c:pt>
                  <c:pt idx="4">
                    <c:v>1. 5.</c:v>
                  </c:pt>
                  <c:pt idx="5">
                    <c:v>1. 6.</c:v>
                  </c:pt>
                  <c:pt idx="6">
                    <c:v>1. 7.</c:v>
                  </c:pt>
                  <c:pt idx="7">
                    <c:v>1. 8.</c:v>
                  </c:pt>
                  <c:pt idx="8">
                    <c:v>1. 9.</c:v>
                  </c:pt>
                  <c:pt idx="9">
                    <c:v>1. 10.</c:v>
                  </c:pt>
                  <c:pt idx="10">
                    <c:v>1. 11.</c:v>
                  </c:pt>
                  <c:pt idx="11">
                    <c:v>1. 12.</c:v>
                  </c:pt>
                  <c:pt idx="12">
                    <c:v>1. 13.</c:v>
                  </c:pt>
                  <c:pt idx="13">
                    <c:v>1. 14.</c:v>
                  </c:pt>
                  <c:pt idx="14">
                    <c:v>1. 15.</c:v>
                  </c:pt>
                  <c:pt idx="15">
                    <c:v>1. 16.</c:v>
                  </c:pt>
                  <c:pt idx="16">
                    <c:v>1. 17.</c:v>
                  </c:pt>
                  <c:pt idx="17">
                    <c:v>1. 18.</c:v>
                  </c:pt>
                  <c:pt idx="18">
                    <c:v>1. 19.</c:v>
                  </c:pt>
                  <c:pt idx="19">
                    <c:v>1. 20.</c:v>
                  </c:pt>
                  <c:pt idx="20">
                    <c:v>1. 21.</c:v>
                  </c:pt>
                  <c:pt idx="21">
                    <c:v>1. 22.</c:v>
                  </c:pt>
                  <c:pt idx="22">
                    <c:v>1. 23.</c:v>
                  </c:pt>
                  <c:pt idx="23">
                    <c:v>1. 24.</c:v>
                  </c:pt>
                  <c:pt idx="24">
                    <c:v>1. 25.</c:v>
                  </c:pt>
                  <c:pt idx="25">
                    <c:v>1. 26.</c:v>
                  </c:pt>
                  <c:pt idx="26">
                    <c:v>1. 27.</c:v>
                  </c:pt>
                  <c:pt idx="27">
                    <c:v>1. 28.</c:v>
                  </c:pt>
                  <c:pt idx="28">
                    <c:v>1. 29.</c:v>
                  </c:pt>
                  <c:pt idx="29">
                    <c:v>1. 30.</c:v>
                  </c:pt>
                  <c:pt idx="30">
                    <c:v>1. 31.</c:v>
                  </c:pt>
                </c:lvl>
              </c:multiLvlStrCache>
            </c:multiLvlStrRef>
          </c:cat>
          <c:val>
            <c:numRef>
              <c:f>Munka1!$C$55:$C$85</c:f>
              <c:numCache>
                <c:formatCode>General</c:formatCode>
                <c:ptCount val="31"/>
                <c:pt idx="0">
                  <c:v>94.36816384209969</c:v>
                </c:pt>
                <c:pt idx="1">
                  <c:v>100.13237840753111</c:v>
                </c:pt>
                <c:pt idx="2">
                  <c:v>99.244277735826074</c:v>
                </c:pt>
                <c:pt idx="3">
                  <c:v>102.52453248430314</c:v>
                </c:pt>
                <c:pt idx="4">
                  <c:v>105.1782337479886</c:v>
                </c:pt>
                <c:pt idx="5">
                  <c:v>102.45568116608872</c:v>
                </c:pt>
                <c:pt idx="6">
                  <c:v>94.91767142956472</c:v>
                </c:pt>
                <c:pt idx="7">
                  <c:v>98.977253757400959</c:v>
                </c:pt>
                <c:pt idx="8">
                  <c:v>99.443168996196576</c:v>
                </c:pt>
                <c:pt idx="9">
                  <c:v>100.00467012545191</c:v>
                </c:pt>
                <c:pt idx="10">
                  <c:v>100.69113903403185</c:v>
                </c:pt>
                <c:pt idx="11">
                  <c:v>102.30959265910394</c:v>
                </c:pt>
                <c:pt idx="12">
                  <c:v>102.12469613877148</c:v>
                </c:pt>
                <c:pt idx="13">
                  <c:v>98.646867360767629</c:v>
                </c:pt>
                <c:pt idx="14">
                  <c:v>100.36049797829924</c:v>
                </c:pt>
                <c:pt idx="15">
                  <c:v>100.40074031767053</c:v>
                </c:pt>
                <c:pt idx="16">
                  <c:v>99.90567872970054</c:v>
                </c:pt>
                <c:pt idx="17">
                  <c:v>100.3814888826583</c:v>
                </c:pt>
                <c:pt idx="18">
                  <c:v>101.13654568187573</c:v>
                </c:pt>
                <c:pt idx="19">
                  <c:v>101.04929910224679</c:v>
                </c:pt>
                <c:pt idx="20">
                  <c:v>98.714740639207733</c:v>
                </c:pt>
                <c:pt idx="21">
                  <c:v>99.928768110175213</c:v>
                </c:pt>
                <c:pt idx="22">
                  <c:v>99.796586486637338</c:v>
                </c:pt>
                <c:pt idx="23">
                  <c:v>99.62435135326507</c:v>
                </c:pt>
                <c:pt idx="24">
                  <c:v>100.13754918821631</c:v>
                </c:pt>
                <c:pt idx="25">
                  <c:v>100.75378802816405</c:v>
                </c:pt>
                <c:pt idx="26">
                  <c:v>100.53266957920204</c:v>
                </c:pt>
                <c:pt idx="27">
                  <c:v>98.901028583547443</c:v>
                </c:pt>
                <c:pt idx="28">
                  <c:v>99.774235276293552</c:v>
                </c:pt>
                <c:pt idx="29">
                  <c:v>99.774451106138471</c:v>
                </c:pt>
                <c:pt idx="30">
                  <c:v>99.690395632668981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88-4F5D-8B35-ED274414A6F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Munka1!$D$55:$D$85</c:f>
              <c:numCache>
                <c:formatCode>General</c:formatCode>
                <c:ptCount val="31"/>
                <c:pt idx="0">
                  <c:v>100.6</c:v>
                </c:pt>
                <c:pt idx="1">
                  <c:v>100.6</c:v>
                </c:pt>
                <c:pt idx="2">
                  <c:v>100.6</c:v>
                </c:pt>
                <c:pt idx="3">
                  <c:v>100.6</c:v>
                </c:pt>
                <c:pt idx="4">
                  <c:v>100.6</c:v>
                </c:pt>
                <c:pt idx="5">
                  <c:v>100.6</c:v>
                </c:pt>
                <c:pt idx="6">
                  <c:v>100.6</c:v>
                </c:pt>
                <c:pt idx="7">
                  <c:v>100.6</c:v>
                </c:pt>
                <c:pt idx="8">
                  <c:v>100.6</c:v>
                </c:pt>
                <c:pt idx="9">
                  <c:v>100.6</c:v>
                </c:pt>
                <c:pt idx="10">
                  <c:v>100.6</c:v>
                </c:pt>
                <c:pt idx="11">
                  <c:v>100.6</c:v>
                </c:pt>
                <c:pt idx="12">
                  <c:v>100.6</c:v>
                </c:pt>
                <c:pt idx="13">
                  <c:v>100.6</c:v>
                </c:pt>
                <c:pt idx="14">
                  <c:v>100.6</c:v>
                </c:pt>
                <c:pt idx="15">
                  <c:v>100.6</c:v>
                </c:pt>
                <c:pt idx="16">
                  <c:v>100.6</c:v>
                </c:pt>
                <c:pt idx="17">
                  <c:v>100.6</c:v>
                </c:pt>
                <c:pt idx="18">
                  <c:v>100.6</c:v>
                </c:pt>
                <c:pt idx="19">
                  <c:v>100.6</c:v>
                </c:pt>
                <c:pt idx="20">
                  <c:v>100.6</c:v>
                </c:pt>
                <c:pt idx="21">
                  <c:v>100.6</c:v>
                </c:pt>
                <c:pt idx="22">
                  <c:v>100.6</c:v>
                </c:pt>
                <c:pt idx="23">
                  <c:v>100.6</c:v>
                </c:pt>
                <c:pt idx="24">
                  <c:v>100.6</c:v>
                </c:pt>
                <c:pt idx="25">
                  <c:v>100.6</c:v>
                </c:pt>
                <c:pt idx="26">
                  <c:v>100.6</c:v>
                </c:pt>
                <c:pt idx="27">
                  <c:v>100.6</c:v>
                </c:pt>
                <c:pt idx="28">
                  <c:v>100.6</c:v>
                </c:pt>
                <c:pt idx="29">
                  <c:v>100.6</c:v>
                </c:pt>
                <c:pt idx="30">
                  <c:v>100.6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88-4F5D-8B35-ED274414A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977471"/>
        <c:axId val="152134383"/>
      </c:lineChart>
      <c:catAx>
        <c:axId val="3799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2134383"/>
        <c:crosses val="autoZero"/>
        <c:auto val="1"/>
        <c:lblAlgn val="ctr"/>
        <c:lblOffset val="100"/>
        <c:noMultiLvlLbl val="0"/>
      </c:catAx>
      <c:valAx>
        <c:axId val="152134383"/>
        <c:scaling>
          <c:orientation val="minMax"/>
          <c:max val="102"/>
          <c:min val="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997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dirty="0">
                <a:solidFill>
                  <a:schemeClr val="bg1"/>
                </a:solidFill>
              </a:rPr>
              <a:t>Kiskereskedelmi üzletek forgalmának </a:t>
            </a:r>
            <a:r>
              <a:rPr lang="hu-HU" sz="3200" dirty="0" err="1">
                <a:solidFill>
                  <a:schemeClr val="bg1"/>
                </a:solidFill>
              </a:rPr>
              <a:t>kiigazítatlan</a:t>
            </a:r>
            <a:r>
              <a:rPr lang="hu-HU" sz="3200" dirty="0">
                <a:solidFill>
                  <a:schemeClr val="bg1"/>
                </a:solidFill>
              </a:rPr>
              <a:t> volumenváltozása (előző év = 100,0)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5202634534375498E-2"/>
          <c:y val="0.1548766404199475"/>
          <c:w val="0.896817697026286"/>
          <c:h val="0.5429575678040243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Munka1!$E$1</c:f>
              <c:strCache>
                <c:ptCount val="1"/>
                <c:pt idx="0">
                  <c:v>Eltérés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Munka1!$A$2:$B$51</c:f>
              <c:multiLvlStrCache>
                <c:ptCount val="50"/>
                <c:lvl>
                  <c:pt idx="0">
                    <c:v>március</c:v>
                  </c:pt>
                  <c:pt idx="1">
                    <c:v>április</c:v>
                  </c:pt>
                  <c:pt idx="2">
                    <c:v>május</c:v>
                  </c:pt>
                  <c:pt idx="3">
                    <c:v>június</c:v>
                  </c:pt>
                  <c:pt idx="4">
                    <c:v>július</c:v>
                  </c:pt>
                  <c:pt idx="5">
                    <c:v>augusztus</c:v>
                  </c:pt>
                  <c:pt idx="6">
                    <c:v>szeptember</c:v>
                  </c:pt>
                  <c:pt idx="7">
                    <c:v>október</c:v>
                  </c:pt>
                  <c:pt idx="8">
                    <c:v>november</c:v>
                  </c:pt>
                  <c:pt idx="9">
                    <c:v>december</c:v>
                  </c:pt>
                  <c:pt idx="10">
                    <c:v>január</c:v>
                  </c:pt>
                  <c:pt idx="11">
                    <c:v>február</c:v>
                  </c:pt>
                  <c:pt idx="12">
                    <c:v>március</c:v>
                  </c:pt>
                  <c:pt idx="13">
                    <c:v>április</c:v>
                  </c:pt>
                  <c:pt idx="14">
                    <c:v>május</c:v>
                  </c:pt>
                  <c:pt idx="15">
                    <c:v>június</c:v>
                  </c:pt>
                  <c:pt idx="16">
                    <c:v>július</c:v>
                  </c:pt>
                  <c:pt idx="17">
                    <c:v>augusztus</c:v>
                  </c:pt>
                  <c:pt idx="18">
                    <c:v>szeptember</c:v>
                  </c:pt>
                  <c:pt idx="19">
                    <c:v>október</c:v>
                  </c:pt>
                  <c:pt idx="20">
                    <c:v>november</c:v>
                  </c:pt>
                  <c:pt idx="21">
                    <c:v>december</c:v>
                  </c:pt>
                  <c:pt idx="22">
                    <c:v>január</c:v>
                  </c:pt>
                  <c:pt idx="23">
                    <c:v>február</c:v>
                  </c:pt>
                  <c:pt idx="24">
                    <c:v>március</c:v>
                  </c:pt>
                  <c:pt idx="25">
                    <c:v>április</c:v>
                  </c:pt>
                  <c:pt idx="26">
                    <c:v>május</c:v>
                  </c:pt>
                  <c:pt idx="27">
                    <c:v>június</c:v>
                  </c:pt>
                  <c:pt idx="28">
                    <c:v>július</c:v>
                  </c:pt>
                  <c:pt idx="29">
                    <c:v>augusztus</c:v>
                  </c:pt>
                  <c:pt idx="30">
                    <c:v>szeptember</c:v>
                  </c:pt>
                  <c:pt idx="31">
                    <c:v>október</c:v>
                  </c:pt>
                  <c:pt idx="32">
                    <c:v>november</c:v>
                  </c:pt>
                  <c:pt idx="33">
                    <c:v>december</c:v>
                  </c:pt>
                  <c:pt idx="34">
                    <c:v>január</c:v>
                  </c:pt>
                  <c:pt idx="35">
                    <c:v>február</c:v>
                  </c:pt>
                  <c:pt idx="36">
                    <c:v>március</c:v>
                  </c:pt>
                  <c:pt idx="37">
                    <c:v>április</c:v>
                  </c:pt>
                  <c:pt idx="38">
                    <c:v>május</c:v>
                  </c:pt>
                  <c:pt idx="39">
                    <c:v>június</c:v>
                  </c:pt>
                  <c:pt idx="40">
                    <c:v>július</c:v>
                  </c:pt>
                  <c:pt idx="41">
                    <c:v>augusztus</c:v>
                  </c:pt>
                  <c:pt idx="42">
                    <c:v>szeptember</c:v>
                  </c:pt>
                  <c:pt idx="43">
                    <c:v>október</c:v>
                  </c:pt>
                  <c:pt idx="44">
                    <c:v>november</c:v>
                  </c:pt>
                  <c:pt idx="45">
                    <c:v>december</c:v>
                  </c:pt>
                  <c:pt idx="46">
                    <c:v>január</c:v>
                  </c:pt>
                  <c:pt idx="47">
                    <c:v>február</c:v>
                  </c:pt>
                  <c:pt idx="48">
                    <c:v>március</c:v>
                  </c:pt>
                  <c:pt idx="49">
                    <c:v>április</c:v>
                  </c:pt>
                </c:lvl>
                <c:lvl>
                  <c:pt idx="0">
                    <c:v>2020.</c:v>
                  </c:pt>
                  <c:pt idx="10">
                    <c:v>2021.</c:v>
                  </c:pt>
                  <c:pt idx="22">
                    <c:v>2022.</c:v>
                  </c:pt>
                  <c:pt idx="34">
                    <c:v>2023.</c:v>
                  </c:pt>
                  <c:pt idx="46">
                    <c:v>2024.</c:v>
                  </c:pt>
                </c:lvl>
              </c:multiLvlStrCache>
            </c:multiLvlStrRef>
          </c:cat>
          <c:val>
            <c:numRef>
              <c:f>Munka1!$E$2:$E$51</c:f>
              <c:numCache>
                <c:formatCode>General</c:formatCode>
                <c:ptCount val="50"/>
                <c:pt idx="0">
                  <c:v>-0.70878819061871923</c:v>
                </c:pt>
                <c:pt idx="1">
                  <c:v>0.86313932853479969</c:v>
                </c:pt>
                <c:pt idx="2">
                  <c:v>-0.55453283914565077</c:v>
                </c:pt>
                <c:pt idx="3">
                  <c:v>2.3190003150894114</c:v>
                </c:pt>
                <c:pt idx="4">
                  <c:v>0.2335564240761272</c:v>
                </c:pt>
                <c:pt idx="5">
                  <c:v>-0.17099099341790236</c:v>
                </c:pt>
                <c:pt idx="6">
                  <c:v>0.41975744397707615</c:v>
                </c:pt>
                <c:pt idx="7">
                  <c:v>-0.31799684772857972</c:v>
                </c:pt>
                <c:pt idx="8">
                  <c:v>2.2696823779587874</c:v>
                </c:pt>
                <c:pt idx="9">
                  <c:v>2.0145317887053551</c:v>
                </c:pt>
                <c:pt idx="10">
                  <c:v>-0.63527314509663313</c:v>
                </c:pt>
                <c:pt idx="11">
                  <c:v>-3.3640414485982149</c:v>
                </c:pt>
                <c:pt idx="12">
                  <c:v>1.3613456031271056</c:v>
                </c:pt>
                <c:pt idx="13">
                  <c:v>-0.99904549553943411</c:v>
                </c:pt>
                <c:pt idx="14">
                  <c:v>-1.2852134368683608</c:v>
                </c:pt>
                <c:pt idx="15">
                  <c:v>-0.95482956194399549</c:v>
                </c:pt>
                <c:pt idx="16">
                  <c:v>-2.5505809704419988</c:v>
                </c:pt>
                <c:pt idx="17">
                  <c:v>7.7435965598866119E-2</c:v>
                </c:pt>
                <c:pt idx="18">
                  <c:v>-0.51672435897006608</c:v>
                </c:pt>
                <c:pt idx="19">
                  <c:v>-1.3721254040849402</c:v>
                </c:pt>
                <c:pt idx="20">
                  <c:v>-0.86966490500299187</c:v>
                </c:pt>
                <c:pt idx="21">
                  <c:v>-0.63601620251060353</c:v>
                </c:pt>
                <c:pt idx="22">
                  <c:v>0.41101519999999425</c:v>
                </c:pt>
                <c:pt idx="23">
                  <c:v>-0.1076379000000145</c:v>
                </c:pt>
                <c:pt idx="24">
                  <c:v>2.2209961999999877</c:v>
                </c:pt>
                <c:pt idx="25">
                  <c:v>-0.71893968771276207</c:v>
                </c:pt>
                <c:pt idx="26">
                  <c:v>3.0668183727919001</c:v>
                </c:pt>
                <c:pt idx="27">
                  <c:v>0.65162770000000592</c:v>
                </c:pt>
                <c:pt idx="28">
                  <c:v>1.8785682999999977</c:v>
                </c:pt>
                <c:pt idx="29">
                  <c:v>1.480995099999987</c:v>
                </c:pt>
                <c:pt idx="30">
                  <c:v>3.0896126999999893</c:v>
                </c:pt>
                <c:pt idx="31">
                  <c:v>5.8136388999999866</c:v>
                </c:pt>
                <c:pt idx="32">
                  <c:v>5.1956515999999908</c:v>
                </c:pt>
                <c:pt idx="33">
                  <c:v>-0.52484690000001422</c:v>
                </c:pt>
                <c:pt idx="34">
                  <c:v>-0.46122470000000249</c:v>
                </c:pt>
                <c:pt idx="35">
                  <c:v>-0.1479766000000069</c:v>
                </c:pt>
                <c:pt idx="36">
                  <c:v>-3.7021259999999927</c:v>
                </c:pt>
                <c:pt idx="37">
                  <c:v>-1.5059106000000071</c:v>
                </c:pt>
                <c:pt idx="38">
                  <c:v>-2.405826200000007</c:v>
                </c:pt>
                <c:pt idx="39">
                  <c:v>-1.7491131000000024</c:v>
                </c:pt>
                <c:pt idx="40">
                  <c:v>-0.81255149999999787</c:v>
                </c:pt>
                <c:pt idx="41">
                  <c:v>-1.0593716999999856</c:v>
                </c:pt>
                <c:pt idx="42">
                  <c:v>-4.1374835000000019</c:v>
                </c:pt>
                <c:pt idx="43">
                  <c:v>-4.5423689999999937</c:v>
                </c:pt>
                <c:pt idx="44">
                  <c:v>-3.9218705000000114</c:v>
                </c:pt>
                <c:pt idx="45">
                  <c:v>6.2114410000000078</c:v>
                </c:pt>
                <c:pt idx="46">
                  <c:v>0.93037159999997243</c:v>
                </c:pt>
                <c:pt idx="47">
                  <c:v>0.22194149999999979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0-4EB5-98AC-6D51CB17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794671"/>
        <c:axId val="385580479"/>
      </c:barChart>
      <c:lineChart>
        <c:grouping val="standard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Kk volindex (GyT-ben publikált)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Munka1!$A$2:$B$51</c:f>
              <c:multiLvlStrCache>
                <c:ptCount val="50"/>
                <c:lvl>
                  <c:pt idx="0">
                    <c:v>március</c:v>
                  </c:pt>
                  <c:pt idx="1">
                    <c:v>április</c:v>
                  </c:pt>
                  <c:pt idx="2">
                    <c:v>május</c:v>
                  </c:pt>
                  <c:pt idx="3">
                    <c:v>június</c:v>
                  </c:pt>
                  <c:pt idx="4">
                    <c:v>július</c:v>
                  </c:pt>
                  <c:pt idx="5">
                    <c:v>augusztus</c:v>
                  </c:pt>
                  <c:pt idx="6">
                    <c:v>szeptember</c:v>
                  </c:pt>
                  <c:pt idx="7">
                    <c:v>október</c:v>
                  </c:pt>
                  <c:pt idx="8">
                    <c:v>november</c:v>
                  </c:pt>
                  <c:pt idx="9">
                    <c:v>december</c:v>
                  </c:pt>
                  <c:pt idx="10">
                    <c:v>január</c:v>
                  </c:pt>
                  <c:pt idx="11">
                    <c:v>február</c:v>
                  </c:pt>
                  <c:pt idx="12">
                    <c:v>március</c:v>
                  </c:pt>
                  <c:pt idx="13">
                    <c:v>április</c:v>
                  </c:pt>
                  <c:pt idx="14">
                    <c:v>május</c:v>
                  </c:pt>
                  <c:pt idx="15">
                    <c:v>június</c:v>
                  </c:pt>
                  <c:pt idx="16">
                    <c:v>július</c:v>
                  </c:pt>
                  <c:pt idx="17">
                    <c:v>augusztus</c:v>
                  </c:pt>
                  <c:pt idx="18">
                    <c:v>szeptember</c:v>
                  </c:pt>
                  <c:pt idx="19">
                    <c:v>október</c:v>
                  </c:pt>
                  <c:pt idx="20">
                    <c:v>november</c:v>
                  </c:pt>
                  <c:pt idx="21">
                    <c:v>december</c:v>
                  </c:pt>
                  <c:pt idx="22">
                    <c:v>január</c:v>
                  </c:pt>
                  <c:pt idx="23">
                    <c:v>február</c:v>
                  </c:pt>
                  <c:pt idx="24">
                    <c:v>március</c:v>
                  </c:pt>
                  <c:pt idx="25">
                    <c:v>április</c:v>
                  </c:pt>
                  <c:pt idx="26">
                    <c:v>május</c:v>
                  </c:pt>
                  <c:pt idx="27">
                    <c:v>június</c:v>
                  </c:pt>
                  <c:pt idx="28">
                    <c:v>július</c:v>
                  </c:pt>
                  <c:pt idx="29">
                    <c:v>augusztus</c:v>
                  </c:pt>
                  <c:pt idx="30">
                    <c:v>szeptember</c:v>
                  </c:pt>
                  <c:pt idx="31">
                    <c:v>október</c:v>
                  </c:pt>
                  <c:pt idx="32">
                    <c:v>november</c:v>
                  </c:pt>
                  <c:pt idx="33">
                    <c:v>december</c:v>
                  </c:pt>
                  <c:pt idx="34">
                    <c:v>január</c:v>
                  </c:pt>
                  <c:pt idx="35">
                    <c:v>február</c:v>
                  </c:pt>
                  <c:pt idx="36">
                    <c:v>március</c:v>
                  </c:pt>
                  <c:pt idx="37">
                    <c:v>április</c:v>
                  </c:pt>
                  <c:pt idx="38">
                    <c:v>május</c:v>
                  </c:pt>
                  <c:pt idx="39">
                    <c:v>június</c:v>
                  </c:pt>
                  <c:pt idx="40">
                    <c:v>július</c:v>
                  </c:pt>
                  <c:pt idx="41">
                    <c:v>augusztus</c:v>
                  </c:pt>
                  <c:pt idx="42">
                    <c:v>szeptember</c:v>
                  </c:pt>
                  <c:pt idx="43">
                    <c:v>október</c:v>
                  </c:pt>
                  <c:pt idx="44">
                    <c:v>november</c:v>
                  </c:pt>
                  <c:pt idx="45">
                    <c:v>december</c:v>
                  </c:pt>
                  <c:pt idx="46">
                    <c:v>január</c:v>
                  </c:pt>
                  <c:pt idx="47">
                    <c:v>február</c:v>
                  </c:pt>
                  <c:pt idx="48">
                    <c:v>március</c:v>
                  </c:pt>
                  <c:pt idx="49">
                    <c:v>április</c:v>
                  </c:pt>
                </c:lvl>
                <c:lvl>
                  <c:pt idx="0">
                    <c:v>2020.</c:v>
                  </c:pt>
                  <c:pt idx="10">
                    <c:v>2021.</c:v>
                  </c:pt>
                  <c:pt idx="22">
                    <c:v>2022.</c:v>
                  </c:pt>
                  <c:pt idx="34">
                    <c:v>2023.</c:v>
                  </c:pt>
                  <c:pt idx="46">
                    <c:v>2024.</c:v>
                  </c:pt>
                </c:lvl>
              </c:multiLvlStrCache>
            </c:multiLvlStrRef>
          </c:cat>
          <c:val>
            <c:numRef>
              <c:f>Munka1!$C$2:$C$51</c:f>
              <c:numCache>
                <c:formatCode>0.0</c:formatCode>
                <c:ptCount val="50"/>
                <c:pt idx="0">
                  <c:v>104.5</c:v>
                </c:pt>
                <c:pt idx="1">
                  <c:v>87.3</c:v>
                </c:pt>
                <c:pt idx="2">
                  <c:v>96.9</c:v>
                </c:pt>
                <c:pt idx="3">
                  <c:v>101.2</c:v>
                </c:pt>
                <c:pt idx="4">
                  <c:v>101.6</c:v>
                </c:pt>
                <c:pt idx="5">
                  <c:v>98.2</c:v>
                </c:pt>
                <c:pt idx="6">
                  <c:v>98.3</c:v>
                </c:pt>
                <c:pt idx="7">
                  <c:v>97.6</c:v>
                </c:pt>
                <c:pt idx="8">
                  <c:v>99.9</c:v>
                </c:pt>
                <c:pt idx="9">
                  <c:v>98.3</c:v>
                </c:pt>
                <c:pt idx="10">
                  <c:v>97.9</c:v>
                </c:pt>
                <c:pt idx="11">
                  <c:v>94.8</c:v>
                </c:pt>
                <c:pt idx="12">
                  <c:v>97</c:v>
                </c:pt>
                <c:pt idx="13">
                  <c:v>110.9</c:v>
                </c:pt>
                <c:pt idx="14">
                  <c:v>105.7</c:v>
                </c:pt>
                <c:pt idx="15">
                  <c:v>106.1</c:v>
                </c:pt>
                <c:pt idx="16">
                  <c:v>102.4</c:v>
                </c:pt>
                <c:pt idx="17">
                  <c:v>104.8</c:v>
                </c:pt>
                <c:pt idx="18">
                  <c:v>105.9</c:v>
                </c:pt>
                <c:pt idx="19">
                  <c:v>105.6</c:v>
                </c:pt>
                <c:pt idx="20">
                  <c:v>104.7</c:v>
                </c:pt>
                <c:pt idx="21">
                  <c:v>107.4</c:v>
                </c:pt>
                <c:pt idx="22">
                  <c:v>104.3</c:v>
                </c:pt>
                <c:pt idx="23">
                  <c:v>109.9</c:v>
                </c:pt>
                <c:pt idx="24">
                  <c:v>115.9</c:v>
                </c:pt>
                <c:pt idx="25">
                  <c:v>115.9</c:v>
                </c:pt>
                <c:pt idx="26">
                  <c:v>112.2</c:v>
                </c:pt>
                <c:pt idx="27">
                  <c:v>103.3</c:v>
                </c:pt>
                <c:pt idx="28">
                  <c:v>103.2</c:v>
                </c:pt>
                <c:pt idx="29">
                  <c:v>102.7</c:v>
                </c:pt>
                <c:pt idx="30">
                  <c:v>102.5</c:v>
                </c:pt>
                <c:pt idx="31">
                  <c:v>100.7</c:v>
                </c:pt>
                <c:pt idx="32">
                  <c:v>101.3</c:v>
                </c:pt>
                <c:pt idx="33">
                  <c:v>95.1</c:v>
                </c:pt>
                <c:pt idx="34" formatCode="General">
                  <c:v>96.1</c:v>
                </c:pt>
                <c:pt idx="35" formatCode="General">
                  <c:v>90.2</c:v>
                </c:pt>
                <c:pt idx="36" formatCode="General">
                  <c:v>87.4</c:v>
                </c:pt>
                <c:pt idx="37" formatCode="General">
                  <c:v>86.4</c:v>
                </c:pt>
                <c:pt idx="38" formatCode="General">
                  <c:v>87.3</c:v>
                </c:pt>
                <c:pt idx="39" formatCode="General">
                  <c:v>92.2</c:v>
                </c:pt>
                <c:pt idx="40" formatCode="General">
                  <c:v>92.3</c:v>
                </c:pt>
                <c:pt idx="41" formatCode="General">
                  <c:v>93</c:v>
                </c:pt>
                <c:pt idx="42" formatCode="General">
                  <c:v>92.2</c:v>
                </c:pt>
                <c:pt idx="43" formatCode="General">
                  <c:v>93.5</c:v>
                </c:pt>
                <c:pt idx="44" formatCode="General">
                  <c:v>94.6</c:v>
                </c:pt>
                <c:pt idx="45" formatCode="General">
                  <c:v>99</c:v>
                </c:pt>
                <c:pt idx="46" formatCode="General">
                  <c:v>100.6</c:v>
                </c:pt>
                <c:pt idx="47" formatCode="General">
                  <c:v>104.6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0-4EB5-98AC-6D51CB17360D}"/>
            </c:ext>
          </c:extLst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Modell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B0-4EB5-98AC-6D51CB17360D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B0-4EB5-98AC-6D51CB17360D}"/>
              </c:ext>
            </c:extLst>
          </c:dPt>
          <c:cat>
            <c:multiLvlStrRef>
              <c:f>Munka1!$A$2:$B$51</c:f>
              <c:multiLvlStrCache>
                <c:ptCount val="50"/>
                <c:lvl>
                  <c:pt idx="0">
                    <c:v>március</c:v>
                  </c:pt>
                  <c:pt idx="1">
                    <c:v>április</c:v>
                  </c:pt>
                  <c:pt idx="2">
                    <c:v>május</c:v>
                  </c:pt>
                  <c:pt idx="3">
                    <c:v>június</c:v>
                  </c:pt>
                  <c:pt idx="4">
                    <c:v>július</c:v>
                  </c:pt>
                  <c:pt idx="5">
                    <c:v>augusztus</c:v>
                  </c:pt>
                  <c:pt idx="6">
                    <c:v>szeptember</c:v>
                  </c:pt>
                  <c:pt idx="7">
                    <c:v>október</c:v>
                  </c:pt>
                  <c:pt idx="8">
                    <c:v>november</c:v>
                  </c:pt>
                  <c:pt idx="9">
                    <c:v>december</c:v>
                  </c:pt>
                  <c:pt idx="10">
                    <c:v>január</c:v>
                  </c:pt>
                  <c:pt idx="11">
                    <c:v>február</c:v>
                  </c:pt>
                  <c:pt idx="12">
                    <c:v>március</c:v>
                  </c:pt>
                  <c:pt idx="13">
                    <c:v>április</c:v>
                  </c:pt>
                  <c:pt idx="14">
                    <c:v>május</c:v>
                  </c:pt>
                  <c:pt idx="15">
                    <c:v>június</c:v>
                  </c:pt>
                  <c:pt idx="16">
                    <c:v>július</c:v>
                  </c:pt>
                  <c:pt idx="17">
                    <c:v>augusztus</c:v>
                  </c:pt>
                  <c:pt idx="18">
                    <c:v>szeptember</c:v>
                  </c:pt>
                  <c:pt idx="19">
                    <c:v>október</c:v>
                  </c:pt>
                  <c:pt idx="20">
                    <c:v>november</c:v>
                  </c:pt>
                  <c:pt idx="21">
                    <c:v>december</c:v>
                  </c:pt>
                  <c:pt idx="22">
                    <c:v>január</c:v>
                  </c:pt>
                  <c:pt idx="23">
                    <c:v>február</c:v>
                  </c:pt>
                  <c:pt idx="24">
                    <c:v>március</c:v>
                  </c:pt>
                  <c:pt idx="25">
                    <c:v>április</c:v>
                  </c:pt>
                  <c:pt idx="26">
                    <c:v>május</c:v>
                  </c:pt>
                  <c:pt idx="27">
                    <c:v>június</c:v>
                  </c:pt>
                  <c:pt idx="28">
                    <c:v>július</c:v>
                  </c:pt>
                  <c:pt idx="29">
                    <c:v>augusztus</c:v>
                  </c:pt>
                  <c:pt idx="30">
                    <c:v>szeptember</c:v>
                  </c:pt>
                  <c:pt idx="31">
                    <c:v>október</c:v>
                  </c:pt>
                  <c:pt idx="32">
                    <c:v>november</c:v>
                  </c:pt>
                  <c:pt idx="33">
                    <c:v>december</c:v>
                  </c:pt>
                  <c:pt idx="34">
                    <c:v>január</c:v>
                  </c:pt>
                  <c:pt idx="35">
                    <c:v>február</c:v>
                  </c:pt>
                  <c:pt idx="36">
                    <c:v>március</c:v>
                  </c:pt>
                  <c:pt idx="37">
                    <c:v>április</c:v>
                  </c:pt>
                  <c:pt idx="38">
                    <c:v>május</c:v>
                  </c:pt>
                  <c:pt idx="39">
                    <c:v>június</c:v>
                  </c:pt>
                  <c:pt idx="40">
                    <c:v>július</c:v>
                  </c:pt>
                  <c:pt idx="41">
                    <c:v>augusztus</c:v>
                  </c:pt>
                  <c:pt idx="42">
                    <c:v>szeptember</c:v>
                  </c:pt>
                  <c:pt idx="43">
                    <c:v>október</c:v>
                  </c:pt>
                  <c:pt idx="44">
                    <c:v>november</c:v>
                  </c:pt>
                  <c:pt idx="45">
                    <c:v>december</c:v>
                  </c:pt>
                  <c:pt idx="46">
                    <c:v>január</c:v>
                  </c:pt>
                  <c:pt idx="47">
                    <c:v>február</c:v>
                  </c:pt>
                  <c:pt idx="48">
                    <c:v>március</c:v>
                  </c:pt>
                  <c:pt idx="49">
                    <c:v>április</c:v>
                  </c:pt>
                </c:lvl>
                <c:lvl>
                  <c:pt idx="0">
                    <c:v>2020.</c:v>
                  </c:pt>
                  <c:pt idx="10">
                    <c:v>2021.</c:v>
                  </c:pt>
                  <c:pt idx="22">
                    <c:v>2022.</c:v>
                  </c:pt>
                  <c:pt idx="34">
                    <c:v>2023.</c:v>
                  </c:pt>
                  <c:pt idx="46">
                    <c:v>2024.</c:v>
                  </c:pt>
                </c:lvl>
              </c:multiLvlStrCache>
            </c:multiLvlStrRef>
          </c:cat>
          <c:val>
            <c:numRef>
              <c:f>Munka1!$D$2:$D$51</c:f>
              <c:numCache>
                <c:formatCode>General</c:formatCode>
                <c:ptCount val="50"/>
                <c:pt idx="0">
                  <c:v>105.20878819061872</c:v>
                </c:pt>
                <c:pt idx="1">
                  <c:v>86.436860671465197</c:v>
                </c:pt>
                <c:pt idx="2">
                  <c:v>97.454532839145656</c:v>
                </c:pt>
                <c:pt idx="3">
                  <c:v>98.880999684910591</c:v>
                </c:pt>
                <c:pt idx="4">
                  <c:v>101.36644357592387</c:v>
                </c:pt>
                <c:pt idx="5">
                  <c:v>98.370990993417905</c:v>
                </c:pt>
                <c:pt idx="6">
                  <c:v>97.880242556022921</c:v>
                </c:pt>
                <c:pt idx="7">
                  <c:v>97.917996847728574</c:v>
                </c:pt>
                <c:pt idx="8">
                  <c:v>97.630317622041218</c:v>
                </c:pt>
                <c:pt idx="9">
                  <c:v>96.285468211294642</c:v>
                </c:pt>
                <c:pt idx="10">
                  <c:v>98.535273145096639</c:v>
                </c:pt>
                <c:pt idx="11">
                  <c:v>98.164041448598212</c:v>
                </c:pt>
                <c:pt idx="12">
                  <c:v>95.638654396872894</c:v>
                </c:pt>
                <c:pt idx="13">
                  <c:v>111.89904549553944</c:v>
                </c:pt>
                <c:pt idx="14">
                  <c:v>106.98521343686836</c:v>
                </c:pt>
                <c:pt idx="15">
                  <c:v>107.05482956194399</c:v>
                </c:pt>
                <c:pt idx="16">
                  <c:v>104.950580970442</c:v>
                </c:pt>
                <c:pt idx="17">
                  <c:v>104.72256403440113</c:v>
                </c:pt>
                <c:pt idx="18">
                  <c:v>106.41672435897007</c:v>
                </c:pt>
                <c:pt idx="19">
                  <c:v>106.97212540408493</c:v>
                </c:pt>
                <c:pt idx="20">
                  <c:v>105.56966490500299</c:v>
                </c:pt>
                <c:pt idx="21">
                  <c:v>108.03601620251061</c:v>
                </c:pt>
                <c:pt idx="22">
                  <c:v>103.8889848</c:v>
                </c:pt>
                <c:pt idx="23">
                  <c:v>110.00763790000002</c:v>
                </c:pt>
                <c:pt idx="24">
                  <c:v>113.67900380000002</c:v>
                </c:pt>
                <c:pt idx="25">
                  <c:v>116.61893968771277</c:v>
                </c:pt>
                <c:pt idx="26">
                  <c:v>109.1331816272081</c:v>
                </c:pt>
                <c:pt idx="27">
                  <c:v>102.64837229999999</c:v>
                </c:pt>
                <c:pt idx="28">
                  <c:v>101.32143170000001</c:v>
                </c:pt>
                <c:pt idx="29">
                  <c:v>101.21900490000002</c:v>
                </c:pt>
                <c:pt idx="30">
                  <c:v>99.410387300000011</c:v>
                </c:pt>
                <c:pt idx="31">
                  <c:v>94.886361100000016</c:v>
                </c:pt>
                <c:pt idx="32">
                  <c:v>96.104348400000006</c:v>
                </c:pt>
                <c:pt idx="33">
                  <c:v>95.624846900000009</c:v>
                </c:pt>
                <c:pt idx="34">
                  <c:v>96.561224699999997</c:v>
                </c:pt>
                <c:pt idx="35">
                  <c:v>90.34797660000001</c:v>
                </c:pt>
                <c:pt idx="36">
                  <c:v>91.102125999999998</c:v>
                </c:pt>
                <c:pt idx="37">
                  <c:v>87.905910600000013</c:v>
                </c:pt>
                <c:pt idx="38">
                  <c:v>89.705826200000004</c:v>
                </c:pt>
                <c:pt idx="39">
                  <c:v>93.949113100000005</c:v>
                </c:pt>
                <c:pt idx="40">
                  <c:v>93.112551499999995</c:v>
                </c:pt>
                <c:pt idx="41">
                  <c:v>94.059371699999986</c:v>
                </c:pt>
                <c:pt idx="42">
                  <c:v>96.337483500000005</c:v>
                </c:pt>
                <c:pt idx="43">
                  <c:v>98.042368999999994</c:v>
                </c:pt>
                <c:pt idx="44">
                  <c:v>98.521870500000006</c:v>
                </c:pt>
                <c:pt idx="45">
                  <c:v>92.788558999999992</c:v>
                </c:pt>
                <c:pt idx="46">
                  <c:v>99.669628400000022</c:v>
                </c:pt>
                <c:pt idx="47">
                  <c:v>104.37805849999999</c:v>
                </c:pt>
                <c:pt idx="48">
                  <c:v>103.81353420000001</c:v>
                </c:pt>
                <c:pt idx="49">
                  <c:v>99.7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B0-4EB5-98AC-6D51CB17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883423"/>
        <c:axId val="385579647"/>
      </c:lineChart>
      <c:catAx>
        <c:axId val="37888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5579647"/>
        <c:crosses val="autoZero"/>
        <c:auto val="1"/>
        <c:lblAlgn val="ctr"/>
        <c:lblOffset val="100"/>
        <c:noMultiLvlLbl val="0"/>
      </c:catAx>
      <c:valAx>
        <c:axId val="385579647"/>
        <c:scaling>
          <c:orientation val="minMax"/>
          <c:max val="1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883423"/>
        <c:crosses val="autoZero"/>
        <c:crossBetween val="between"/>
      </c:valAx>
      <c:valAx>
        <c:axId val="38558047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3794671"/>
        <c:crosses val="max"/>
        <c:crossBetween val="between"/>
      </c:valAx>
      <c:catAx>
        <c:axId val="1437946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5804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sz="2400">
                <a:solidFill>
                  <a:schemeClr val="bg1"/>
                </a:solidFill>
              </a:rPr>
              <a:t>IKT ágazat árbevétele (mrd Ft)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Áfa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Munka1!$A$2:$B$16</c:f>
              <c:multiLvlStrCache>
                <c:ptCount val="15"/>
                <c:lvl>
                  <c:pt idx="0">
                    <c:v>jan</c:v>
                  </c:pt>
                  <c:pt idx="1">
                    <c:v>febr</c:v>
                  </c:pt>
                  <c:pt idx="2">
                    <c:v>márc</c:v>
                  </c:pt>
                  <c:pt idx="3">
                    <c:v>ápr</c:v>
                  </c:pt>
                  <c:pt idx="4">
                    <c:v>máj</c:v>
                  </c:pt>
                  <c:pt idx="5">
                    <c:v>jún</c:v>
                  </c:pt>
                  <c:pt idx="6">
                    <c:v>júl</c:v>
                  </c:pt>
                  <c:pt idx="7">
                    <c:v>aug</c:v>
                  </c:pt>
                  <c:pt idx="8">
                    <c:v>szept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febr</c:v>
                  </c:pt>
                  <c:pt idx="14">
                    <c:v>márc</c:v>
                  </c:pt>
                </c:lvl>
                <c:lvl>
                  <c:pt idx="0">
                    <c:v>2023.</c:v>
                  </c:pt>
                  <c:pt idx="12">
                    <c:v>2024.</c:v>
                  </c:pt>
                </c:lvl>
              </c:multiLvlStrCache>
            </c:multiLvlStrRef>
          </c:cat>
          <c:val>
            <c:numRef>
              <c:f>Munka1!$C$2:$C$16</c:f>
              <c:numCache>
                <c:formatCode>#,##0</c:formatCode>
                <c:ptCount val="15"/>
                <c:pt idx="0">
                  <c:v>360210.68800000002</c:v>
                </c:pt>
                <c:pt idx="1">
                  <c:v>321015.43099999998</c:v>
                </c:pt>
                <c:pt idx="2">
                  <c:v>755864.58600000001</c:v>
                </c:pt>
                <c:pt idx="3">
                  <c:v>412935.59</c:v>
                </c:pt>
                <c:pt idx="4">
                  <c:v>449323.11499999999</c:v>
                </c:pt>
                <c:pt idx="5">
                  <c:v>864566.6</c:v>
                </c:pt>
                <c:pt idx="6">
                  <c:v>423891.95699999999</c:v>
                </c:pt>
                <c:pt idx="7">
                  <c:v>458884.02799999999</c:v>
                </c:pt>
                <c:pt idx="8">
                  <c:v>733720.60900000005</c:v>
                </c:pt>
                <c:pt idx="9">
                  <c:v>433502.48599999998</c:v>
                </c:pt>
                <c:pt idx="10">
                  <c:v>521252.40899999999</c:v>
                </c:pt>
                <c:pt idx="11">
                  <c:v>988337.68200000003</c:v>
                </c:pt>
                <c:pt idx="12">
                  <c:v>424431.54200000002</c:v>
                </c:pt>
                <c:pt idx="13">
                  <c:v>435607.24900000001</c:v>
                </c:pt>
                <c:pt idx="14">
                  <c:v>688166.85800000001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5-442B-8353-C3F18C250248}"/>
            </c:ext>
          </c:extLst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OSZ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Munka1!$A$2:$B$16</c:f>
              <c:multiLvlStrCache>
                <c:ptCount val="15"/>
                <c:lvl>
                  <c:pt idx="0">
                    <c:v>jan</c:v>
                  </c:pt>
                  <c:pt idx="1">
                    <c:v>febr</c:v>
                  </c:pt>
                  <c:pt idx="2">
                    <c:v>márc</c:v>
                  </c:pt>
                  <c:pt idx="3">
                    <c:v>ápr</c:v>
                  </c:pt>
                  <c:pt idx="4">
                    <c:v>máj</c:v>
                  </c:pt>
                  <c:pt idx="5">
                    <c:v>jún</c:v>
                  </c:pt>
                  <c:pt idx="6">
                    <c:v>júl</c:v>
                  </c:pt>
                  <c:pt idx="7">
                    <c:v>aug</c:v>
                  </c:pt>
                  <c:pt idx="8">
                    <c:v>szept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febr</c:v>
                  </c:pt>
                  <c:pt idx="14">
                    <c:v>márc</c:v>
                  </c:pt>
                </c:lvl>
                <c:lvl>
                  <c:pt idx="0">
                    <c:v>2023.</c:v>
                  </c:pt>
                  <c:pt idx="12">
                    <c:v>2024.</c:v>
                  </c:pt>
                </c:lvl>
              </c:multiLvlStrCache>
            </c:multiLvlStrRef>
          </c:cat>
          <c:val>
            <c:numRef>
              <c:f>Munka1!$D$2:$D$16</c:f>
              <c:numCache>
                <c:formatCode>#,##0</c:formatCode>
                <c:ptCount val="15"/>
                <c:pt idx="0">
                  <c:v>469279.051279912</c:v>
                </c:pt>
                <c:pt idx="1">
                  <c:v>437589.196540053</c:v>
                </c:pt>
                <c:pt idx="2">
                  <c:v>576475.13789005193</c:v>
                </c:pt>
                <c:pt idx="3">
                  <c:v>552479.70547013602</c:v>
                </c:pt>
                <c:pt idx="4">
                  <c:v>586026.35517012409</c:v>
                </c:pt>
                <c:pt idx="5">
                  <c:v>543107.65773011197</c:v>
                </c:pt>
                <c:pt idx="6">
                  <c:v>518947.37143009302</c:v>
                </c:pt>
                <c:pt idx="7">
                  <c:v>564772.32153009099</c:v>
                </c:pt>
                <c:pt idx="8">
                  <c:v>559148.04436005396</c:v>
                </c:pt>
                <c:pt idx="9">
                  <c:v>562927.42206012399</c:v>
                </c:pt>
                <c:pt idx="10">
                  <c:v>628156.67820018996</c:v>
                </c:pt>
                <c:pt idx="11">
                  <c:v>854084.55852998304</c:v>
                </c:pt>
                <c:pt idx="12">
                  <c:v>547363.57202991901</c:v>
                </c:pt>
                <c:pt idx="13">
                  <c:v>568126.10058009799</c:v>
                </c:pt>
                <c:pt idx="14">
                  <c:v>533664.59590010799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5-442B-8353-C3F18C25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2492767"/>
        <c:axId val="1992980431"/>
      </c:lineChart>
      <c:catAx>
        <c:axId val="200249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92980431"/>
        <c:crosses val="autoZero"/>
        <c:auto val="1"/>
        <c:lblAlgn val="ctr"/>
        <c:lblOffset val="100"/>
        <c:noMultiLvlLbl val="0"/>
      </c:catAx>
      <c:valAx>
        <c:axId val="199298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0249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D7750-49C7-4F98-A21E-6269F190CA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47004A0-A917-4445-9098-1BDDFEEF151F}">
      <dgm:prSet phldrT="[Szöveg]" phldr="1"/>
      <dgm:spPr/>
      <dgm:t>
        <a:bodyPr/>
        <a:lstStyle/>
        <a:p>
          <a:endParaRPr lang="hu-HU"/>
        </a:p>
      </dgm:t>
    </dgm:pt>
    <dgm:pt modelId="{DD294DDC-6B2B-467A-9C48-9F8DE3160A2C}" type="parTrans" cxnId="{99F59AF6-15A0-45F4-B5FD-8C96BC137385}">
      <dgm:prSet/>
      <dgm:spPr/>
      <dgm:t>
        <a:bodyPr/>
        <a:lstStyle/>
        <a:p>
          <a:endParaRPr lang="hu-HU"/>
        </a:p>
      </dgm:t>
    </dgm:pt>
    <dgm:pt modelId="{958C22EC-5831-4635-8AC6-5E43E52C1DDD}" type="sibTrans" cxnId="{99F59AF6-15A0-45F4-B5FD-8C96BC137385}">
      <dgm:prSet/>
      <dgm:spPr/>
      <dgm:t>
        <a:bodyPr/>
        <a:lstStyle/>
        <a:p>
          <a:endParaRPr lang="hu-HU"/>
        </a:p>
      </dgm:t>
    </dgm:pt>
    <dgm:pt modelId="{8879B914-3450-4FDB-B49B-ADCB0E412CE7}">
      <dgm:prSet phldrT="[Szöveg]"/>
      <dgm:spPr/>
      <dgm:t>
        <a:bodyPr/>
        <a:lstStyle/>
        <a:p>
          <a:r>
            <a:rPr lang="hu-HU" dirty="0"/>
            <a:t>Aggregátumok, teljes adatállományok konzisztencia-vizsgálata</a:t>
          </a:r>
        </a:p>
      </dgm:t>
    </dgm:pt>
    <dgm:pt modelId="{C1769AA5-4187-4CC2-A0E7-FD0E56B96581}" type="parTrans" cxnId="{B098CFE1-5A6F-4D54-90AE-20560188DB0A}">
      <dgm:prSet/>
      <dgm:spPr/>
      <dgm:t>
        <a:bodyPr/>
        <a:lstStyle/>
        <a:p>
          <a:endParaRPr lang="hu-HU"/>
        </a:p>
      </dgm:t>
    </dgm:pt>
    <dgm:pt modelId="{AF9333F1-40A3-4EF0-9856-D62E9CD41B61}" type="sibTrans" cxnId="{B098CFE1-5A6F-4D54-90AE-20560188DB0A}">
      <dgm:prSet/>
      <dgm:spPr/>
      <dgm:t>
        <a:bodyPr/>
        <a:lstStyle/>
        <a:p>
          <a:endParaRPr lang="hu-HU"/>
        </a:p>
      </dgm:t>
    </dgm:pt>
    <dgm:pt modelId="{E389780F-D3CD-4978-9557-52F53E30B661}">
      <dgm:prSet phldrT="[Szöveg]" phldr="1"/>
      <dgm:spPr/>
      <dgm:t>
        <a:bodyPr/>
        <a:lstStyle/>
        <a:p>
          <a:endParaRPr lang="hu-HU"/>
        </a:p>
      </dgm:t>
    </dgm:pt>
    <dgm:pt modelId="{1EB5E19A-0A2B-40B7-A954-0C66B9D49A1C}" type="parTrans" cxnId="{E29D0591-5AF0-4D87-9EDE-0F50913B2494}">
      <dgm:prSet/>
      <dgm:spPr/>
      <dgm:t>
        <a:bodyPr/>
        <a:lstStyle/>
        <a:p>
          <a:endParaRPr lang="hu-HU"/>
        </a:p>
      </dgm:t>
    </dgm:pt>
    <dgm:pt modelId="{5C84A641-50BF-4B58-B83B-FB026A540A02}" type="sibTrans" cxnId="{E29D0591-5AF0-4D87-9EDE-0F50913B2494}">
      <dgm:prSet/>
      <dgm:spPr/>
      <dgm:t>
        <a:bodyPr/>
        <a:lstStyle/>
        <a:p>
          <a:endParaRPr lang="hu-HU"/>
        </a:p>
      </dgm:t>
    </dgm:pt>
    <dgm:pt modelId="{818398B0-8251-44C8-8DC5-0A8070FCDF89}">
      <dgm:prSet phldrT="[Szöveg]"/>
      <dgm:spPr/>
      <dgm:t>
        <a:bodyPr/>
        <a:lstStyle/>
        <a:p>
          <a:r>
            <a:rPr lang="hu-HU"/>
            <a:t>Egyedi adatok ellenőrzése </a:t>
          </a:r>
          <a:endParaRPr lang="hu-HU" dirty="0"/>
        </a:p>
      </dgm:t>
    </dgm:pt>
    <dgm:pt modelId="{F7E28ACD-B50D-4752-9CD8-707A61063B01}" type="parTrans" cxnId="{FF9938F2-ADDA-4A96-B401-009599949803}">
      <dgm:prSet/>
      <dgm:spPr/>
      <dgm:t>
        <a:bodyPr/>
        <a:lstStyle/>
        <a:p>
          <a:endParaRPr lang="hu-HU"/>
        </a:p>
      </dgm:t>
    </dgm:pt>
    <dgm:pt modelId="{01C3307B-836A-4622-B52F-98E06A451360}" type="sibTrans" cxnId="{FF9938F2-ADDA-4A96-B401-009599949803}">
      <dgm:prSet/>
      <dgm:spPr/>
      <dgm:t>
        <a:bodyPr/>
        <a:lstStyle/>
        <a:p>
          <a:endParaRPr lang="hu-HU"/>
        </a:p>
      </dgm:t>
    </dgm:pt>
    <dgm:pt modelId="{30DACC71-8C77-4D17-810E-E295C63AFF23}">
      <dgm:prSet phldrT="[Szöveg]" phldr="1"/>
      <dgm:spPr/>
      <dgm:t>
        <a:bodyPr/>
        <a:lstStyle/>
        <a:p>
          <a:endParaRPr lang="hu-HU"/>
        </a:p>
      </dgm:t>
    </dgm:pt>
    <dgm:pt modelId="{37DD83A1-5649-4E9E-A78C-744AAB41504E}" type="parTrans" cxnId="{6CF67984-F340-4116-9919-5664B8732E3F}">
      <dgm:prSet/>
      <dgm:spPr/>
      <dgm:t>
        <a:bodyPr/>
        <a:lstStyle/>
        <a:p>
          <a:endParaRPr lang="hu-HU"/>
        </a:p>
      </dgm:t>
    </dgm:pt>
    <dgm:pt modelId="{7FF893D8-DB41-4A85-8F87-F14952A59830}" type="sibTrans" cxnId="{6CF67984-F340-4116-9919-5664B8732E3F}">
      <dgm:prSet/>
      <dgm:spPr/>
      <dgm:t>
        <a:bodyPr/>
        <a:lstStyle/>
        <a:p>
          <a:endParaRPr lang="hu-HU"/>
        </a:p>
      </dgm:t>
    </dgm:pt>
    <dgm:pt modelId="{9A7BA2EA-C51D-4A0B-A617-A87E85CBC327}">
      <dgm:prSet phldrT="[Szöveg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dirty="0"/>
            <a:t>Adatgyűjtések részleges vagy teljes kiváltása</a:t>
          </a:r>
        </a:p>
      </dgm:t>
    </dgm:pt>
    <dgm:pt modelId="{80945438-52B3-4EFF-9617-61E55B338EF5}" type="parTrans" cxnId="{9E665211-3C24-4AB0-A244-B49CD3A7C2C8}">
      <dgm:prSet/>
      <dgm:spPr/>
      <dgm:t>
        <a:bodyPr/>
        <a:lstStyle/>
        <a:p>
          <a:endParaRPr lang="hu-HU"/>
        </a:p>
      </dgm:t>
    </dgm:pt>
    <dgm:pt modelId="{594EE338-0213-4CAC-84D7-E4925C951D75}" type="sibTrans" cxnId="{9E665211-3C24-4AB0-A244-B49CD3A7C2C8}">
      <dgm:prSet/>
      <dgm:spPr/>
      <dgm:t>
        <a:bodyPr/>
        <a:lstStyle/>
        <a:p>
          <a:endParaRPr lang="hu-HU"/>
        </a:p>
      </dgm:t>
    </dgm:pt>
    <dgm:pt modelId="{36324581-B56F-49EC-AD3E-B85DDB01AD71}">
      <dgm:prSet/>
      <dgm:spPr/>
      <dgm:t>
        <a:bodyPr/>
        <a:lstStyle/>
        <a:p>
          <a:r>
            <a:rPr lang="hu-HU" dirty="0"/>
            <a:t>Egyedi adatok pótlása</a:t>
          </a:r>
        </a:p>
      </dgm:t>
    </dgm:pt>
    <dgm:pt modelId="{246ECB20-DB42-4656-AF46-A70E1D400F34}" type="parTrans" cxnId="{BF60A814-A1EC-4862-8520-27863E9EDA09}">
      <dgm:prSet/>
      <dgm:spPr/>
      <dgm:t>
        <a:bodyPr/>
        <a:lstStyle/>
        <a:p>
          <a:endParaRPr lang="hu-HU"/>
        </a:p>
      </dgm:t>
    </dgm:pt>
    <dgm:pt modelId="{370F981F-50C1-4EB4-A5D0-38342CAF01F3}" type="sibTrans" cxnId="{BF60A814-A1EC-4862-8520-27863E9EDA09}">
      <dgm:prSet/>
      <dgm:spPr/>
      <dgm:t>
        <a:bodyPr/>
        <a:lstStyle/>
        <a:p>
          <a:endParaRPr lang="hu-HU"/>
        </a:p>
      </dgm:t>
    </dgm:pt>
    <dgm:pt modelId="{48D74250-16FE-478E-B167-E823C28DBC1C}">
      <dgm:prSet phldrT="[Szöveg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dirty="0"/>
            <a:t>Jobb minőségű becslések készítése</a:t>
          </a:r>
        </a:p>
      </dgm:t>
    </dgm:pt>
    <dgm:pt modelId="{15440CA1-6F8C-40AC-9215-96BB0FD3A5EA}" type="parTrans" cxnId="{067161D6-7791-4278-B241-17D21C157D06}">
      <dgm:prSet/>
      <dgm:spPr/>
      <dgm:t>
        <a:bodyPr/>
        <a:lstStyle/>
        <a:p>
          <a:endParaRPr lang="hu-HU"/>
        </a:p>
      </dgm:t>
    </dgm:pt>
    <dgm:pt modelId="{E7E8DB79-6790-4515-AFAD-F8CB6BA605A5}" type="sibTrans" cxnId="{067161D6-7791-4278-B241-17D21C157D06}">
      <dgm:prSet/>
      <dgm:spPr/>
      <dgm:t>
        <a:bodyPr/>
        <a:lstStyle/>
        <a:p>
          <a:endParaRPr lang="hu-HU"/>
        </a:p>
      </dgm:t>
    </dgm:pt>
    <dgm:pt modelId="{43215171-73CD-4954-9A27-7B0A6D77A659}">
      <dgm:prSet phldrT="[Szöveg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dirty="0"/>
            <a:t>Új statisztika előállítása</a:t>
          </a:r>
        </a:p>
      </dgm:t>
    </dgm:pt>
    <dgm:pt modelId="{F16D22FA-0E44-4836-AB82-9E77665AC895}" type="parTrans" cxnId="{8CC40A17-9F7D-49FD-B25E-193F19CDCD2D}">
      <dgm:prSet/>
      <dgm:spPr/>
      <dgm:t>
        <a:bodyPr/>
        <a:lstStyle/>
        <a:p>
          <a:endParaRPr lang="hu-HU"/>
        </a:p>
      </dgm:t>
    </dgm:pt>
    <dgm:pt modelId="{FF917883-2D74-491A-9042-BABB0C5D225E}" type="sibTrans" cxnId="{8CC40A17-9F7D-49FD-B25E-193F19CDCD2D}">
      <dgm:prSet/>
      <dgm:spPr/>
      <dgm:t>
        <a:bodyPr/>
        <a:lstStyle/>
        <a:p>
          <a:endParaRPr lang="hu-HU"/>
        </a:p>
      </dgm:t>
    </dgm:pt>
    <dgm:pt modelId="{0810D2D8-874E-4167-AF48-5E607179E07C}" type="pres">
      <dgm:prSet presAssocID="{3C7D7750-49C7-4F98-A21E-6269F190CAF1}" presName="linearFlow" presStyleCnt="0">
        <dgm:presLayoutVars>
          <dgm:dir/>
          <dgm:animLvl val="lvl"/>
          <dgm:resizeHandles val="exact"/>
        </dgm:presLayoutVars>
      </dgm:prSet>
      <dgm:spPr/>
    </dgm:pt>
    <dgm:pt modelId="{6FE69A55-D870-4DD4-B921-6F70F3E4C7DD}" type="pres">
      <dgm:prSet presAssocID="{047004A0-A917-4445-9098-1BDDFEEF151F}" presName="composite" presStyleCnt="0"/>
      <dgm:spPr/>
    </dgm:pt>
    <dgm:pt modelId="{B3401C5D-BC7C-4244-B016-7618DC4F96BC}" type="pres">
      <dgm:prSet presAssocID="{047004A0-A917-4445-9098-1BDDFEEF151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CAF16A2-1336-432D-92B6-6FE9396DFEAF}" type="pres">
      <dgm:prSet presAssocID="{047004A0-A917-4445-9098-1BDDFEEF151F}" presName="descendantText" presStyleLbl="alignAcc1" presStyleIdx="0" presStyleCnt="3">
        <dgm:presLayoutVars>
          <dgm:bulletEnabled val="1"/>
        </dgm:presLayoutVars>
      </dgm:prSet>
      <dgm:spPr/>
    </dgm:pt>
    <dgm:pt modelId="{C610ABBD-6637-436E-B97D-4F66A13D2778}" type="pres">
      <dgm:prSet presAssocID="{958C22EC-5831-4635-8AC6-5E43E52C1DDD}" presName="sp" presStyleCnt="0"/>
      <dgm:spPr/>
    </dgm:pt>
    <dgm:pt modelId="{A3910816-E90E-4BB3-8952-8F6584500174}" type="pres">
      <dgm:prSet presAssocID="{E389780F-D3CD-4978-9557-52F53E30B661}" presName="composite" presStyleCnt="0"/>
      <dgm:spPr/>
    </dgm:pt>
    <dgm:pt modelId="{DED7330E-7947-4CD7-AACC-AD3E77D0A4B0}" type="pres">
      <dgm:prSet presAssocID="{E389780F-D3CD-4978-9557-52F53E30B66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C24640E-87F7-4B90-A0CF-0BF536141716}" type="pres">
      <dgm:prSet presAssocID="{E389780F-D3CD-4978-9557-52F53E30B661}" presName="descendantText" presStyleLbl="alignAcc1" presStyleIdx="1" presStyleCnt="3">
        <dgm:presLayoutVars>
          <dgm:bulletEnabled val="1"/>
        </dgm:presLayoutVars>
      </dgm:prSet>
      <dgm:spPr/>
    </dgm:pt>
    <dgm:pt modelId="{A20D68CA-7B29-4FAB-83C0-2A79EC72F71E}" type="pres">
      <dgm:prSet presAssocID="{5C84A641-50BF-4B58-B83B-FB026A540A02}" presName="sp" presStyleCnt="0"/>
      <dgm:spPr/>
    </dgm:pt>
    <dgm:pt modelId="{C6A0F139-7747-4902-9191-2B91F30D9581}" type="pres">
      <dgm:prSet presAssocID="{30DACC71-8C77-4D17-810E-E295C63AFF23}" presName="composite" presStyleCnt="0"/>
      <dgm:spPr/>
    </dgm:pt>
    <dgm:pt modelId="{6A53B26D-E62B-46A1-99A6-E536BF528B79}" type="pres">
      <dgm:prSet presAssocID="{30DACC71-8C77-4D17-810E-E295C63AFF2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C41B52-159B-4D3B-9EDE-A16D37C88901}" type="pres">
      <dgm:prSet presAssocID="{30DACC71-8C77-4D17-810E-E295C63AFF2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4E71104-DCA4-4604-B41D-3E8C1F0ECA91}" type="presOf" srcId="{48D74250-16FE-478E-B167-E823C28DBC1C}" destId="{46C41B52-159B-4D3B-9EDE-A16D37C88901}" srcOrd="0" destOrd="1" presId="urn:microsoft.com/office/officeart/2005/8/layout/chevron2"/>
    <dgm:cxn modelId="{9E665211-3C24-4AB0-A244-B49CD3A7C2C8}" srcId="{30DACC71-8C77-4D17-810E-E295C63AFF23}" destId="{9A7BA2EA-C51D-4A0B-A617-A87E85CBC327}" srcOrd="0" destOrd="0" parTransId="{80945438-52B3-4EFF-9617-61E55B338EF5}" sibTransId="{594EE338-0213-4CAC-84D7-E4925C951D75}"/>
    <dgm:cxn modelId="{BF60A814-A1EC-4862-8520-27863E9EDA09}" srcId="{E389780F-D3CD-4978-9557-52F53E30B661}" destId="{36324581-B56F-49EC-AD3E-B85DDB01AD71}" srcOrd="1" destOrd="0" parTransId="{246ECB20-DB42-4656-AF46-A70E1D400F34}" sibTransId="{370F981F-50C1-4EB4-A5D0-38342CAF01F3}"/>
    <dgm:cxn modelId="{8CC40A17-9F7D-49FD-B25E-193F19CDCD2D}" srcId="{30DACC71-8C77-4D17-810E-E295C63AFF23}" destId="{43215171-73CD-4954-9A27-7B0A6D77A659}" srcOrd="2" destOrd="0" parTransId="{F16D22FA-0E44-4836-AB82-9E77665AC895}" sibTransId="{FF917883-2D74-491A-9042-BABB0C5D225E}"/>
    <dgm:cxn modelId="{E1515E52-5103-4AC8-AFE5-A4B61B5904AE}" type="presOf" srcId="{3C7D7750-49C7-4F98-A21E-6269F190CAF1}" destId="{0810D2D8-874E-4167-AF48-5E607179E07C}" srcOrd="0" destOrd="0" presId="urn:microsoft.com/office/officeart/2005/8/layout/chevron2"/>
    <dgm:cxn modelId="{09A78572-C553-4322-915D-4BB7391C048F}" type="presOf" srcId="{818398B0-8251-44C8-8DC5-0A8070FCDF89}" destId="{8C24640E-87F7-4B90-A0CF-0BF536141716}" srcOrd="0" destOrd="0" presId="urn:microsoft.com/office/officeart/2005/8/layout/chevron2"/>
    <dgm:cxn modelId="{5C7C2053-BF52-4FF4-90B5-17E26D059E73}" type="presOf" srcId="{36324581-B56F-49EC-AD3E-B85DDB01AD71}" destId="{8C24640E-87F7-4B90-A0CF-0BF536141716}" srcOrd="0" destOrd="1" presId="urn:microsoft.com/office/officeart/2005/8/layout/chevron2"/>
    <dgm:cxn modelId="{4961F056-762F-4E44-B7C9-552D15C3CB62}" type="presOf" srcId="{9A7BA2EA-C51D-4A0B-A617-A87E85CBC327}" destId="{46C41B52-159B-4D3B-9EDE-A16D37C88901}" srcOrd="0" destOrd="0" presId="urn:microsoft.com/office/officeart/2005/8/layout/chevron2"/>
    <dgm:cxn modelId="{6CF67984-F340-4116-9919-5664B8732E3F}" srcId="{3C7D7750-49C7-4F98-A21E-6269F190CAF1}" destId="{30DACC71-8C77-4D17-810E-E295C63AFF23}" srcOrd="2" destOrd="0" parTransId="{37DD83A1-5649-4E9E-A78C-744AAB41504E}" sibTransId="{7FF893D8-DB41-4A85-8F87-F14952A59830}"/>
    <dgm:cxn modelId="{E29D0591-5AF0-4D87-9EDE-0F50913B2494}" srcId="{3C7D7750-49C7-4F98-A21E-6269F190CAF1}" destId="{E389780F-D3CD-4978-9557-52F53E30B661}" srcOrd="1" destOrd="0" parTransId="{1EB5E19A-0A2B-40B7-A954-0C66B9D49A1C}" sibTransId="{5C84A641-50BF-4B58-B83B-FB026A540A02}"/>
    <dgm:cxn modelId="{3EB5EBA2-7A80-44E1-8369-738F31024AF7}" type="presOf" srcId="{30DACC71-8C77-4D17-810E-E295C63AFF23}" destId="{6A53B26D-E62B-46A1-99A6-E536BF528B79}" srcOrd="0" destOrd="0" presId="urn:microsoft.com/office/officeart/2005/8/layout/chevron2"/>
    <dgm:cxn modelId="{2079A3BA-8480-44ED-A384-027B6D08B4B9}" type="presOf" srcId="{047004A0-A917-4445-9098-1BDDFEEF151F}" destId="{B3401C5D-BC7C-4244-B016-7618DC4F96BC}" srcOrd="0" destOrd="0" presId="urn:microsoft.com/office/officeart/2005/8/layout/chevron2"/>
    <dgm:cxn modelId="{AB1DFBBA-FD18-4B1D-9D21-1A7C4C4D5FD3}" type="presOf" srcId="{E389780F-D3CD-4978-9557-52F53E30B661}" destId="{DED7330E-7947-4CD7-AACC-AD3E77D0A4B0}" srcOrd="0" destOrd="0" presId="urn:microsoft.com/office/officeart/2005/8/layout/chevron2"/>
    <dgm:cxn modelId="{2E5767CE-77CA-4FAE-B403-98A441491C09}" type="presOf" srcId="{8879B914-3450-4FDB-B49B-ADCB0E412CE7}" destId="{5CAF16A2-1336-432D-92B6-6FE9396DFEAF}" srcOrd="0" destOrd="0" presId="urn:microsoft.com/office/officeart/2005/8/layout/chevron2"/>
    <dgm:cxn modelId="{067161D6-7791-4278-B241-17D21C157D06}" srcId="{30DACC71-8C77-4D17-810E-E295C63AFF23}" destId="{48D74250-16FE-478E-B167-E823C28DBC1C}" srcOrd="1" destOrd="0" parTransId="{15440CA1-6F8C-40AC-9215-96BB0FD3A5EA}" sibTransId="{E7E8DB79-6790-4515-AFAD-F8CB6BA605A5}"/>
    <dgm:cxn modelId="{B098CFE1-5A6F-4D54-90AE-20560188DB0A}" srcId="{047004A0-A917-4445-9098-1BDDFEEF151F}" destId="{8879B914-3450-4FDB-B49B-ADCB0E412CE7}" srcOrd="0" destOrd="0" parTransId="{C1769AA5-4187-4CC2-A0E7-FD0E56B96581}" sibTransId="{AF9333F1-40A3-4EF0-9856-D62E9CD41B61}"/>
    <dgm:cxn modelId="{FF9938F2-ADDA-4A96-B401-009599949803}" srcId="{E389780F-D3CD-4978-9557-52F53E30B661}" destId="{818398B0-8251-44C8-8DC5-0A8070FCDF89}" srcOrd="0" destOrd="0" parTransId="{F7E28ACD-B50D-4752-9CD8-707A61063B01}" sibTransId="{01C3307B-836A-4622-B52F-98E06A451360}"/>
    <dgm:cxn modelId="{CDD152F3-A0B7-47DF-81F5-BBF73DAC5699}" type="presOf" srcId="{43215171-73CD-4954-9A27-7B0A6D77A659}" destId="{46C41B52-159B-4D3B-9EDE-A16D37C88901}" srcOrd="0" destOrd="2" presId="urn:microsoft.com/office/officeart/2005/8/layout/chevron2"/>
    <dgm:cxn modelId="{99F59AF6-15A0-45F4-B5FD-8C96BC137385}" srcId="{3C7D7750-49C7-4F98-A21E-6269F190CAF1}" destId="{047004A0-A917-4445-9098-1BDDFEEF151F}" srcOrd="0" destOrd="0" parTransId="{DD294DDC-6B2B-467A-9C48-9F8DE3160A2C}" sibTransId="{958C22EC-5831-4635-8AC6-5E43E52C1DDD}"/>
    <dgm:cxn modelId="{A6D674F7-63FA-4A87-81DA-78389DD9BDF2}" type="presParOf" srcId="{0810D2D8-874E-4167-AF48-5E607179E07C}" destId="{6FE69A55-D870-4DD4-B921-6F70F3E4C7DD}" srcOrd="0" destOrd="0" presId="urn:microsoft.com/office/officeart/2005/8/layout/chevron2"/>
    <dgm:cxn modelId="{7944033F-594F-4FD8-9462-D00D89BEEC7B}" type="presParOf" srcId="{6FE69A55-D870-4DD4-B921-6F70F3E4C7DD}" destId="{B3401C5D-BC7C-4244-B016-7618DC4F96BC}" srcOrd="0" destOrd="0" presId="urn:microsoft.com/office/officeart/2005/8/layout/chevron2"/>
    <dgm:cxn modelId="{FFCC811E-3CFF-40B8-8454-9C3959E600E2}" type="presParOf" srcId="{6FE69A55-D870-4DD4-B921-6F70F3E4C7DD}" destId="{5CAF16A2-1336-432D-92B6-6FE9396DFEAF}" srcOrd="1" destOrd="0" presId="urn:microsoft.com/office/officeart/2005/8/layout/chevron2"/>
    <dgm:cxn modelId="{227752DF-00BF-4BEE-8A90-46A70C82EC0B}" type="presParOf" srcId="{0810D2D8-874E-4167-AF48-5E607179E07C}" destId="{C610ABBD-6637-436E-B97D-4F66A13D2778}" srcOrd="1" destOrd="0" presId="urn:microsoft.com/office/officeart/2005/8/layout/chevron2"/>
    <dgm:cxn modelId="{6E0A1BB0-1A03-4F79-B5F3-7FCCC3B0F047}" type="presParOf" srcId="{0810D2D8-874E-4167-AF48-5E607179E07C}" destId="{A3910816-E90E-4BB3-8952-8F6584500174}" srcOrd="2" destOrd="0" presId="urn:microsoft.com/office/officeart/2005/8/layout/chevron2"/>
    <dgm:cxn modelId="{9561F124-0346-465A-8948-78497530665E}" type="presParOf" srcId="{A3910816-E90E-4BB3-8952-8F6584500174}" destId="{DED7330E-7947-4CD7-AACC-AD3E77D0A4B0}" srcOrd="0" destOrd="0" presId="urn:microsoft.com/office/officeart/2005/8/layout/chevron2"/>
    <dgm:cxn modelId="{02137F54-9244-49A6-AC91-7A223E6C5A76}" type="presParOf" srcId="{A3910816-E90E-4BB3-8952-8F6584500174}" destId="{8C24640E-87F7-4B90-A0CF-0BF536141716}" srcOrd="1" destOrd="0" presId="urn:microsoft.com/office/officeart/2005/8/layout/chevron2"/>
    <dgm:cxn modelId="{F765DAF9-292B-421B-9FF7-BBAEDA3F0A61}" type="presParOf" srcId="{0810D2D8-874E-4167-AF48-5E607179E07C}" destId="{A20D68CA-7B29-4FAB-83C0-2A79EC72F71E}" srcOrd="3" destOrd="0" presId="urn:microsoft.com/office/officeart/2005/8/layout/chevron2"/>
    <dgm:cxn modelId="{18BD4DD4-C8CF-468D-902A-C0B8FE56D421}" type="presParOf" srcId="{0810D2D8-874E-4167-AF48-5E607179E07C}" destId="{C6A0F139-7747-4902-9191-2B91F30D9581}" srcOrd="4" destOrd="0" presId="urn:microsoft.com/office/officeart/2005/8/layout/chevron2"/>
    <dgm:cxn modelId="{A355BA6C-0788-4CB6-93D7-412E452F0024}" type="presParOf" srcId="{C6A0F139-7747-4902-9191-2B91F30D9581}" destId="{6A53B26D-E62B-46A1-99A6-E536BF528B79}" srcOrd="0" destOrd="0" presId="urn:microsoft.com/office/officeart/2005/8/layout/chevron2"/>
    <dgm:cxn modelId="{B291D42D-08CF-494C-91A6-8A422E397031}" type="presParOf" srcId="{C6A0F139-7747-4902-9191-2B91F30D9581}" destId="{46C41B52-159B-4D3B-9EDE-A16D37C889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01C5D-BC7C-4244-B016-7618DC4F96BC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/>
        </a:p>
      </dsp:txBody>
      <dsp:txXfrm rot="-5400000">
        <a:off x="0" y="554579"/>
        <a:ext cx="1105044" cy="473590"/>
      </dsp:txXfrm>
    </dsp:sp>
    <dsp:sp modelId="{5CAF16A2-1336-432D-92B6-6FE9396DFEAF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Aggregátumok, teljes adatállományok konzisztencia-vizsgálata</a:t>
          </a:r>
        </a:p>
      </dsp:txBody>
      <dsp:txXfrm rot="-5400000">
        <a:off x="1105044" y="52149"/>
        <a:ext cx="9360464" cy="925930"/>
      </dsp:txXfrm>
    </dsp:sp>
    <dsp:sp modelId="{DED7330E-7947-4CD7-AACC-AD3E77D0A4B0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/>
        </a:p>
      </dsp:txBody>
      <dsp:txXfrm rot="-5400000">
        <a:off x="0" y="1938873"/>
        <a:ext cx="1105044" cy="473590"/>
      </dsp:txXfrm>
    </dsp:sp>
    <dsp:sp modelId="{8C24640E-87F7-4B90-A0CF-0BF536141716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/>
            <a:t>Egyedi adatok ellenőrzése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Egyedi adatok pótlása</a:t>
          </a:r>
        </a:p>
      </dsp:txBody>
      <dsp:txXfrm rot="-5400000">
        <a:off x="1105044" y="1436443"/>
        <a:ext cx="9360464" cy="925930"/>
      </dsp:txXfrm>
    </dsp:sp>
    <dsp:sp modelId="{6A53B26D-E62B-46A1-99A6-E536BF528B79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/>
        </a:p>
      </dsp:txBody>
      <dsp:txXfrm rot="-5400000">
        <a:off x="0" y="3323167"/>
        <a:ext cx="1105044" cy="473590"/>
      </dsp:txXfrm>
    </dsp:sp>
    <dsp:sp modelId="{46C41B52-159B-4D3B-9EDE-A16D37C88901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900" kern="1200" dirty="0"/>
            <a:t>Adatgyűjtések részleges vagy teljes kiváltása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900" kern="1200" dirty="0"/>
            <a:t>Jobb minőségű becslések készítése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900" kern="1200" dirty="0"/>
            <a:t>Új statisztika előállítása</a:t>
          </a:r>
        </a:p>
      </dsp:txBody>
      <dsp:txXfrm rot="-5400000">
        <a:off x="1105044" y="2820736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D692-88A0-4338-BCA7-7612A3667A40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BE63-7CF5-4D26-91B7-7E6995A5F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7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KSH kiemelt célja, hogy csökkentse az adminisztratív </a:t>
            </a:r>
            <a:r>
              <a:rPr lang="hu-HU" dirty="0" err="1"/>
              <a:t>terheket</a:t>
            </a:r>
            <a:r>
              <a:rPr lang="hu-HU" dirty="0"/>
              <a:t>. Ennek érdekében Az államigazgatásban statisztikai célra felhasználható adatforrásokat a KSH igyekszik átvenni, megismerni és minél szélesebb körben felhasználni. .. Sőt a 223/2009 Statisztikai Rendelet módosítása a </a:t>
            </a:r>
            <a:r>
              <a:rPr lang="hu-HU" dirty="0" err="1"/>
              <a:t>magánanadok</a:t>
            </a:r>
            <a:r>
              <a:rPr lang="hu-HU" dirty="0"/>
              <a:t> statisztikai célú adatátvételét is lehetővé teszi.</a:t>
            </a:r>
          </a:p>
          <a:p>
            <a:r>
              <a:rPr lang="hu-HU" dirty="0"/>
              <a:t>Az adatátvételek technikailag együttműködési megállapodások keretében veszi át a KSH, melynek védett csatornája a KARÁT rendszer.</a:t>
            </a:r>
          </a:p>
          <a:p>
            <a:r>
              <a:rPr lang="hu-HU" dirty="0"/>
              <a:t>Az átvett adatok felhasználása több szintű lehet (a csoportosítás teljesen önkényesen lett kialakítva): adatvalidációra, </a:t>
            </a:r>
            <a:r>
              <a:rPr lang="hu-HU" dirty="0" err="1"/>
              <a:t>konziszetncia</a:t>
            </a:r>
            <a:r>
              <a:rPr lang="hu-HU" dirty="0"/>
              <a:t>-vizsgálatra, adatpótláshoz, … teljes adatintegráció, amikor is már a rendszeres adatfeldolgozás része és kiválthat adatszolgáltatást (részben vagy egészben).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56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korábbi lapon jelzett szakstatisztikai adatfelhasználások mellett egyéb Ad Hoc alkalmazási területek is előfordulnak.</a:t>
            </a:r>
          </a:p>
          <a:p>
            <a:r>
              <a:rPr lang="hu-HU" dirty="0"/>
              <a:t>A kapcsolati adatok sok esetben segítenek a cégcsoportok felépítésének és működésének megértésében. Különösen fontos volt ez az </a:t>
            </a:r>
            <a:r>
              <a:rPr lang="hu-HU" dirty="0" err="1"/>
              <a:t>enterprise</a:t>
            </a:r>
            <a:r>
              <a:rPr lang="hu-HU" dirty="0"/>
              <a:t> szintű adatok összeállításához is</a:t>
            </a:r>
            <a:r>
              <a:rPr lang="hu-HU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51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Több mint 50 élő adatátvétel a KSH felé. Ezek közül több egy-egy adatátvétel-csoportot képez (TÁSA, ÁFA)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72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OPG rendszer hamarabb indult (2015) és lényegében a kiskereskedelmet és a vendéglátást fedi le. Az OSZ célja a maradék terület kifehérítése, hiszen a végső cél az SZJA bevalláshoz hasonló, NAV által kiajánlott Áfa-rendszer elindítása. A KSH szakmai területei elkezdték használni az OSZ adatokat, de egylőre főként az adatminőség javítására használjuk. A rendszeres adatelőállításba beépülő OSZ-adatfelhasználás kevés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06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Település szintű adatok. A publikálásnak lényegében az adatvédelem szab csak határt.</a:t>
            </a:r>
          </a:p>
          <a:p>
            <a:r>
              <a:rPr lang="hu-HU" dirty="0"/>
              <a:t>A kiskereskedelem szinte teljes egészben lefedett OPG-adattal. ND Zrt? Használ OPG-t? … Kivéve piaci kereskedelem, automaták, ..más van még.</a:t>
            </a:r>
          </a:p>
          <a:p>
            <a:r>
              <a:rPr lang="hu-HU" dirty="0"/>
              <a:t>Miért kell kérdőív? Mert az online kereskedelem, ezen keresztül mérhető, + nem csak a kérdőív kiskert, </a:t>
            </a:r>
            <a:r>
              <a:rPr lang="hu-HU" dirty="0" err="1"/>
              <a:t>gj</a:t>
            </a:r>
            <a:r>
              <a:rPr lang="hu-HU" dirty="0"/>
              <a:t> és </a:t>
            </a:r>
            <a:r>
              <a:rPr lang="hu-HU" dirty="0" err="1"/>
              <a:t>gj</a:t>
            </a:r>
            <a:r>
              <a:rPr lang="hu-HU" dirty="0"/>
              <a:t> alkatrész kereskedelemet és munkahelyi vendéglátást is mér.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44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96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84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02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94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korábbi lapon jelzett szakstatisztikai adatfelhasználások mellett egyéb Ad Hoc alkalmazási területek is előfordulnak.</a:t>
            </a:r>
          </a:p>
          <a:p>
            <a:r>
              <a:rPr lang="hu-HU" dirty="0"/>
              <a:t>A kapcsolati adatok sok esetben segítenek a cégcsoportok felépítésének és működésének megértésében. Különösen fontos volt ez az </a:t>
            </a:r>
            <a:r>
              <a:rPr lang="hu-HU" dirty="0" err="1"/>
              <a:t>enterprise</a:t>
            </a:r>
            <a:r>
              <a:rPr lang="hu-HU" dirty="0"/>
              <a:t> szintű adatok összeállításához is</a:t>
            </a:r>
            <a:r>
              <a:rPr lang="hu-HU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BE63-7CF5-4D26-91B7-7E6995A5FE2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0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4916384" y="6249600"/>
            <a:ext cx="70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white"/>
                </a:solidFill>
                <a:latin typeface="Myriad "/>
              </a:rPr>
              <a:t>2024.05.06</a:t>
            </a:r>
            <a:endParaRPr lang="hu-HU" b="1" i="1" dirty="0">
              <a:solidFill>
                <a:prstClr val="white"/>
              </a:solidFill>
              <a:latin typeface="Myriad 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218118" y="1694001"/>
            <a:ext cx="325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>
                <a:solidFill>
                  <a:prstClr val="white"/>
                </a:solidFill>
                <a:latin typeface="Myriad "/>
              </a:rPr>
              <a:t>Gilyán Csaba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főosztályvezető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859481" y="1439280"/>
            <a:ext cx="770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Online pénztárgép </a:t>
            </a:r>
            <a:r>
              <a:rPr lang="hu-HU" sz="3200" b="1" dirty="0">
                <a:solidFill>
                  <a:schemeClr val="bg1"/>
                </a:solidFill>
                <a:latin typeface="Myriad "/>
              </a:rPr>
              <a:t>és </a:t>
            </a:r>
            <a:r>
              <a:rPr lang="hu-HU" sz="32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online számla </a:t>
            </a:r>
            <a:r>
              <a:rPr lang="hu-HU" sz="3200" b="1" dirty="0">
                <a:solidFill>
                  <a:schemeClr val="bg1"/>
                </a:solidFill>
                <a:latin typeface="Myriad "/>
              </a:rPr>
              <a:t>adatok statisztikai és elemzési célú felhasználása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755047E-44BC-4E74-8BAE-1C3C0D6B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530" y="3067638"/>
            <a:ext cx="7018464" cy="3928367"/>
          </a:xfrm>
          <a:prstGeom prst="rect">
            <a:avLst/>
          </a:prstGeom>
          <a:effectLst/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7AF8503-5626-442C-B8C9-42860340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1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0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A3DF69-CC0C-4A90-854B-3A61D587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C69092-E233-49E5-A4CE-CF3C9A8D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</a:rPr>
              <a:t>Gyorsbecslés fejlesztése </a:t>
            </a:r>
            <a:r>
              <a:rPr lang="hu-HU" dirty="0">
                <a:solidFill>
                  <a:schemeClr val="bg1"/>
                </a:solidFill>
              </a:rPr>
              <a:t>a kiskereskedelemi forgalom volumenének változására:</a:t>
            </a:r>
          </a:p>
          <a:p>
            <a:r>
              <a:rPr lang="hu-HU" dirty="0">
                <a:solidFill>
                  <a:schemeClr val="bg1"/>
                </a:solidFill>
              </a:rPr>
              <a:t>Napi OPG-adatok átvétele (tárgyhetet követő napon, hétfőnként)</a:t>
            </a:r>
          </a:p>
          <a:p>
            <a:r>
              <a:rPr lang="hu-HU" dirty="0" err="1">
                <a:solidFill>
                  <a:schemeClr val="bg1"/>
                </a:solidFill>
              </a:rPr>
              <a:t>Előrebecsült</a:t>
            </a:r>
            <a:r>
              <a:rPr lang="hu-HU" dirty="0">
                <a:solidFill>
                  <a:schemeClr val="bg1"/>
                </a:solidFill>
              </a:rPr>
              <a:t> fogyasztói árindexek és a napi OPG-adatok felhasználásával modellbecslés kialakítása</a:t>
            </a:r>
          </a:p>
          <a:p>
            <a:pPr marL="0" indent="0">
              <a:buNone/>
            </a:pPr>
            <a:r>
              <a:rPr lang="hu-HU" b="1" u="sng" dirty="0">
                <a:solidFill>
                  <a:schemeClr val="bg1"/>
                </a:solidFill>
              </a:rPr>
              <a:t>Cél:</a:t>
            </a:r>
            <a:r>
              <a:rPr lang="hu-HU" u="sng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tárgyhavi kiskereskedelmi volumenindex becslése a tárgyhónap közben 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Modell: </a:t>
            </a:r>
            <a:r>
              <a:rPr lang="es-ES" dirty="0">
                <a:solidFill>
                  <a:schemeClr val="bg1"/>
                </a:solidFill>
              </a:rPr>
              <a:t>y=m</a:t>
            </a:r>
            <a:r>
              <a:rPr lang="es-ES" baseline="-25000" dirty="0">
                <a:solidFill>
                  <a:schemeClr val="bg1"/>
                </a:solidFill>
              </a:rPr>
              <a:t>1</a:t>
            </a:r>
            <a:r>
              <a:rPr lang="es-ES" dirty="0">
                <a:solidFill>
                  <a:schemeClr val="bg1"/>
                </a:solidFill>
              </a:rPr>
              <a:t>*x</a:t>
            </a:r>
            <a:r>
              <a:rPr lang="es-ES" baseline="-25000" dirty="0">
                <a:solidFill>
                  <a:schemeClr val="bg1"/>
                </a:solidFill>
              </a:rPr>
              <a:t>1</a:t>
            </a:r>
            <a:r>
              <a:rPr lang="es-ES" dirty="0">
                <a:solidFill>
                  <a:schemeClr val="bg1"/>
                </a:solidFill>
              </a:rPr>
              <a:t>+m</a:t>
            </a:r>
            <a:r>
              <a:rPr lang="es-ES" baseline="-25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*x</a:t>
            </a:r>
            <a:r>
              <a:rPr lang="es-ES" baseline="-25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+</a:t>
            </a:r>
            <a:r>
              <a:rPr lang="hu-HU" dirty="0">
                <a:solidFill>
                  <a:schemeClr val="bg1"/>
                </a:solidFill>
              </a:rPr>
              <a:t>C 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	   </a:t>
            </a:r>
            <a:r>
              <a:rPr lang="hu-HU" dirty="0" err="1">
                <a:solidFill>
                  <a:schemeClr val="bg1"/>
                </a:solidFill>
              </a:rPr>
              <a:t>KkV</a:t>
            </a:r>
            <a:r>
              <a:rPr lang="hu-HU" baseline="-25000" dirty="0" err="1">
                <a:solidFill>
                  <a:schemeClr val="bg1"/>
                </a:solidFill>
              </a:rPr>
              <a:t>x</a:t>
            </a:r>
            <a:r>
              <a:rPr lang="hu-HU" dirty="0">
                <a:solidFill>
                  <a:schemeClr val="bg1"/>
                </a:solidFill>
              </a:rPr>
              <a:t>=(-0,945)*</a:t>
            </a:r>
            <a:r>
              <a:rPr lang="hu-HU" dirty="0" err="1">
                <a:solidFill>
                  <a:schemeClr val="bg1"/>
                </a:solidFill>
              </a:rPr>
              <a:t>P</a:t>
            </a:r>
            <a:r>
              <a:rPr lang="hu-HU" baseline="-25000" dirty="0" err="1">
                <a:solidFill>
                  <a:schemeClr val="bg1"/>
                </a:solidFill>
              </a:rPr>
              <a:t>x</a:t>
            </a:r>
            <a:r>
              <a:rPr lang="hu-HU" dirty="0">
                <a:solidFill>
                  <a:schemeClr val="bg1"/>
                </a:solidFill>
              </a:rPr>
              <a:t>+(0,942)*OPG</a:t>
            </a:r>
            <a:r>
              <a:rPr lang="hu-HU" baseline="-25000" dirty="0">
                <a:solidFill>
                  <a:schemeClr val="bg1"/>
                </a:solidFill>
              </a:rPr>
              <a:t>x</a:t>
            </a:r>
            <a:r>
              <a:rPr lang="hu-HU" dirty="0">
                <a:solidFill>
                  <a:schemeClr val="bg1"/>
                </a:solidFill>
              </a:rPr>
              <a:t>+101,439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	   R</a:t>
            </a:r>
            <a:r>
              <a:rPr lang="hu-HU" baseline="30000" dirty="0">
                <a:solidFill>
                  <a:schemeClr val="bg1"/>
                </a:solidFill>
              </a:rPr>
              <a:t>2</a:t>
            </a:r>
            <a:r>
              <a:rPr lang="hu-HU" dirty="0">
                <a:solidFill>
                  <a:schemeClr val="bg1"/>
                </a:solidFill>
              </a:rPr>
              <a:t>=89,3%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38B97D86-4726-4912-868C-5AF873111DF5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5" name="Cím 1">
            <a:extLst>
              <a:ext uri="{FF2B5EF4-FFF2-40B4-BE49-F238E27FC236}">
                <a16:creationId xmlns:a16="http://schemas.microsoft.com/office/drawing/2014/main" id="{29085183-B233-4AAB-B2DC-6803D450BADB}"/>
              </a:ext>
            </a:extLst>
          </p:cNvPr>
          <p:cNvSpPr txBox="1">
            <a:spLocks/>
          </p:cNvSpPr>
          <p:nvPr/>
        </p:nvSpPr>
        <p:spPr>
          <a:xfrm>
            <a:off x="1061423" y="480061"/>
            <a:ext cx="10670549" cy="958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Online pénztárgép adatok felhasználása a kiskereskedelem statisztikában - </a:t>
            </a:r>
            <a:r>
              <a:rPr lang="hu-HU" sz="3600" b="1" dirty="0" err="1">
                <a:solidFill>
                  <a:schemeClr val="bg1"/>
                </a:solidFill>
                <a:latin typeface="Myriad "/>
              </a:rPr>
              <a:t>Nowcasting</a:t>
            </a:r>
            <a:endParaRPr lang="hu-HU" sz="3600" b="1" dirty="0">
              <a:solidFill>
                <a:schemeClr val="bg1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263462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EA0294-74E3-489B-8F81-23766965E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02178"/>
              </p:ext>
            </p:extLst>
          </p:nvPr>
        </p:nvGraphicFramePr>
        <p:xfrm>
          <a:off x="502920" y="251460"/>
          <a:ext cx="11407139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862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42D142-1662-4265-9A25-01DBB5462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550025"/>
              </p:ext>
            </p:extLst>
          </p:nvPr>
        </p:nvGraphicFramePr>
        <p:xfrm>
          <a:off x="194310" y="125730"/>
          <a:ext cx="11750039" cy="673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190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AAD8D3-DB40-4D6E-A9A8-01CF29E2F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372936"/>
              </p:ext>
            </p:extLst>
          </p:nvPr>
        </p:nvGraphicFramePr>
        <p:xfrm>
          <a:off x="114301" y="125730"/>
          <a:ext cx="11830050" cy="673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250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EBD427-6AE8-4D34-B561-934703C05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407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977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C69092-E233-49E5-A4CE-CF3C9A8D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Kapcsolatiháló készítése</a:t>
            </a:r>
          </a:p>
          <a:p>
            <a:r>
              <a:rPr lang="hu-HU" sz="4000" dirty="0">
                <a:solidFill>
                  <a:schemeClr val="bg1"/>
                </a:solidFill>
              </a:rPr>
              <a:t>Aggregált adatkiadások</a:t>
            </a:r>
          </a:p>
          <a:p>
            <a:r>
              <a:rPr lang="hu-HU" sz="4000" dirty="0">
                <a:solidFill>
                  <a:schemeClr val="bg1"/>
                </a:solidFill>
              </a:rPr>
              <a:t>Szervezeti aktivitás (működés) megállapítása</a:t>
            </a:r>
          </a:p>
          <a:p>
            <a:r>
              <a:rPr lang="hu-HU" sz="4000" dirty="0">
                <a:solidFill>
                  <a:schemeClr val="bg1"/>
                </a:solidFill>
              </a:rPr>
              <a:t>Segítség a konzisztenciavizsgálatokhoz</a:t>
            </a:r>
          </a:p>
          <a:p>
            <a:r>
              <a:rPr lang="hu-HU" sz="4000" dirty="0">
                <a:solidFill>
                  <a:schemeClr val="bg1"/>
                </a:solidFill>
              </a:rPr>
              <a:t>Segítség adatpótlásokhoz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8C901F8-CE08-4B06-9CB0-9CEF7C1CBA40}"/>
              </a:ext>
            </a:extLst>
          </p:cNvPr>
          <p:cNvCxnSpPr>
            <a:cxnSpLocks/>
          </p:cNvCxnSpPr>
          <p:nvPr/>
        </p:nvCxnSpPr>
        <p:spPr>
          <a:xfrm flipH="1">
            <a:off x="1145394" y="142948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7" name="Cím 1">
            <a:extLst>
              <a:ext uri="{FF2B5EF4-FFF2-40B4-BE49-F238E27FC236}">
                <a16:creationId xmlns:a16="http://schemas.microsoft.com/office/drawing/2014/main" id="{1CFCF3A4-B3B9-4139-BD3A-9AB10AAFE97A}"/>
              </a:ext>
            </a:extLst>
          </p:cNvPr>
          <p:cNvSpPr txBox="1">
            <a:spLocks/>
          </p:cNvSpPr>
          <p:nvPr/>
        </p:nvSpPr>
        <p:spPr>
          <a:xfrm>
            <a:off x="1061423" y="342901"/>
            <a:ext cx="10670549" cy="958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Online Számla adatok felhasználása a KSH-ban</a:t>
            </a:r>
          </a:p>
        </p:txBody>
      </p:sp>
    </p:spTree>
    <p:extLst>
      <p:ext uri="{BB962C8B-B14F-4D97-AF65-F5344CB8AC3E}">
        <p14:creationId xmlns:p14="http://schemas.microsoft.com/office/powerpoint/2010/main" val="305003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8C901F8-CE08-4B06-9CB0-9CEF7C1CBA40}"/>
              </a:ext>
            </a:extLst>
          </p:cNvPr>
          <p:cNvCxnSpPr>
            <a:cxnSpLocks/>
          </p:cNvCxnSpPr>
          <p:nvPr/>
        </p:nvCxnSpPr>
        <p:spPr>
          <a:xfrm flipH="1">
            <a:off x="1145394" y="142948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7" name="Cím 1">
            <a:extLst>
              <a:ext uri="{FF2B5EF4-FFF2-40B4-BE49-F238E27FC236}">
                <a16:creationId xmlns:a16="http://schemas.microsoft.com/office/drawing/2014/main" id="{1CFCF3A4-B3B9-4139-BD3A-9AB10AAFE97A}"/>
              </a:ext>
            </a:extLst>
          </p:cNvPr>
          <p:cNvSpPr txBox="1">
            <a:spLocks/>
          </p:cNvSpPr>
          <p:nvPr/>
        </p:nvSpPr>
        <p:spPr>
          <a:xfrm>
            <a:off x="1061423" y="342901"/>
            <a:ext cx="10670549" cy="958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Online Számla adatok felhasználása a KSH-ban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C093FE7-7231-495C-8E83-FF80B2D73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08082"/>
              </p:ext>
            </p:extLst>
          </p:nvPr>
        </p:nvGraphicFramePr>
        <p:xfrm>
          <a:off x="1061424" y="1792288"/>
          <a:ext cx="10254276" cy="47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6918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C7E4C02-1508-4FC9-A588-684ED63B1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16640" cy="6877302"/>
          </a:xfrm>
        </p:spPr>
      </p:pic>
    </p:spTree>
    <p:extLst>
      <p:ext uri="{BB962C8B-B14F-4D97-AF65-F5344CB8AC3E}">
        <p14:creationId xmlns:p14="http://schemas.microsoft.com/office/powerpoint/2010/main" val="394053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C69092-E233-49E5-A4CE-CF3C9A8D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9EFB635-D6B3-41E9-874B-128A62C19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" y="1158240"/>
            <a:ext cx="12183322" cy="569976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6E2D3A58-DA8E-4F33-A942-797043C910BF}"/>
              </a:ext>
            </a:extLst>
          </p:cNvPr>
          <p:cNvCxnSpPr>
            <a:cxnSpLocks/>
          </p:cNvCxnSpPr>
          <p:nvPr/>
        </p:nvCxnSpPr>
        <p:spPr>
          <a:xfrm flipH="1">
            <a:off x="838200" y="104340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5" name="Cím 1">
            <a:extLst>
              <a:ext uri="{FF2B5EF4-FFF2-40B4-BE49-F238E27FC236}">
                <a16:creationId xmlns:a16="http://schemas.microsoft.com/office/drawing/2014/main" id="{F0CC5AF2-AA06-4506-B8E7-78CCC0634064}"/>
              </a:ext>
            </a:extLst>
          </p:cNvPr>
          <p:cNvSpPr txBox="1">
            <a:spLocks/>
          </p:cNvSpPr>
          <p:nvPr/>
        </p:nvSpPr>
        <p:spPr>
          <a:xfrm>
            <a:off x="1104754" y="211678"/>
            <a:ext cx="10427897" cy="946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chemeClr val="bg1"/>
                </a:solidFill>
                <a:latin typeface="Myriad "/>
              </a:rPr>
              <a:t>Áfa-OSZ </a:t>
            </a:r>
            <a:r>
              <a:rPr lang="hu-HU" sz="2800" b="1" dirty="0" err="1">
                <a:solidFill>
                  <a:schemeClr val="bg1"/>
                </a:solidFill>
                <a:latin typeface="Myriad "/>
              </a:rPr>
              <a:t>árbevételadatok</a:t>
            </a:r>
            <a:r>
              <a:rPr lang="hu-HU" sz="2800" b="1" dirty="0">
                <a:solidFill>
                  <a:schemeClr val="bg1"/>
                </a:solidFill>
                <a:latin typeface="Myriad "/>
              </a:rPr>
              <a:t> viszonya egy kiválasztott szervezetnél</a:t>
            </a:r>
          </a:p>
        </p:txBody>
      </p:sp>
    </p:spTree>
    <p:extLst>
      <p:ext uri="{BB962C8B-B14F-4D97-AF65-F5344CB8AC3E}">
        <p14:creationId xmlns:p14="http://schemas.microsoft.com/office/powerpoint/2010/main" val="10227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51CFBB9-BB50-4CC3-B72B-A497A25D2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32713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Adminisztratív adatfelhasználás célja a KSH statisztikáiban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29F9416-A96E-458D-8AFD-0CD32C15F5F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graphicFrame>
        <p:nvGraphicFramePr>
          <p:cNvPr id="10" name="Tartalom helye 3">
            <a:extLst>
              <a:ext uri="{FF2B5EF4-FFF2-40B4-BE49-F238E27FC236}">
                <a16:creationId xmlns:a16="http://schemas.microsoft.com/office/drawing/2014/main" id="{30397266-68AE-44E7-A625-7652DC0BA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354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5681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509AAA4-29A7-4F7E-AD34-786035B38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78" y="6184157"/>
            <a:ext cx="1305713" cy="543474"/>
          </a:xfrm>
          <a:prstGeom prst="rect">
            <a:avLst/>
          </a:prstGeom>
        </p:spPr>
      </p:pic>
      <p:sp>
        <p:nvSpPr>
          <p:cNvPr id="10" name="Dia számának helye 1">
            <a:extLst>
              <a:ext uri="{FF2B5EF4-FFF2-40B4-BE49-F238E27FC236}">
                <a16:creationId xmlns:a16="http://schemas.microsoft.com/office/drawing/2014/main" id="{1284CFB3-928D-4817-8F15-583E6FBF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>
                <a:solidFill>
                  <a:srgbClr val="F2D66E"/>
                </a:solidFill>
              </a:rPr>
              <a:t>3</a:t>
            </a:fld>
            <a:endParaRPr lang="hu-HU" dirty="0">
              <a:solidFill>
                <a:srgbClr val="F2D66E"/>
              </a:solidFill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24A4A1C1-2F6C-4088-ACB2-EF04CDE9023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D5B28F88-5136-421B-9371-5F7348BEC735}"/>
              </a:ext>
            </a:extLst>
          </p:cNvPr>
          <p:cNvSpPr txBox="1">
            <a:spLocks/>
          </p:cNvSpPr>
          <p:nvPr/>
        </p:nvSpPr>
        <p:spPr>
          <a:xfrm>
            <a:off x="1061423" y="2475539"/>
            <a:ext cx="3773467" cy="23732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Online pénztárgép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Online számla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TÁSA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ÁFA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Járulékbevallás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… 50&lt;n</a:t>
            </a:r>
          </a:p>
        </p:txBody>
      </p: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ADF1CC73-265D-4F3A-BED4-ECC8412C3DA5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38" name="Cím 1">
            <a:extLst>
              <a:ext uri="{FF2B5EF4-FFF2-40B4-BE49-F238E27FC236}">
                <a16:creationId xmlns:a16="http://schemas.microsoft.com/office/drawing/2014/main" id="{7AC9FC70-7FF8-4269-937F-D93A69C42E7D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427897" cy="946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A NAV adatok felhasználása a KSH statisztikáiban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992AEF07-9F89-4544-936D-DB65F64D816A}"/>
              </a:ext>
            </a:extLst>
          </p:cNvPr>
          <p:cNvSpPr txBox="1">
            <a:spLocks/>
          </p:cNvSpPr>
          <p:nvPr/>
        </p:nvSpPr>
        <p:spPr>
          <a:xfrm>
            <a:off x="6892290" y="2342189"/>
            <a:ext cx="4802330" cy="23732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Munkaerőstatisztika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Vállalkozásdemográfia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Teljesítménystatisztika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Kiskereskedelem </a:t>
            </a:r>
            <a:r>
              <a:rPr lang="hu-HU" sz="2800" b="1" dirty="0" err="1">
                <a:solidFill>
                  <a:schemeClr val="bg1"/>
                </a:solidFill>
                <a:latin typeface="Myriad "/>
              </a:rPr>
              <a:t>stat</a:t>
            </a:r>
            <a:endParaRPr lang="hu-HU" sz="2800" b="1" dirty="0">
              <a:solidFill>
                <a:schemeClr val="bg1"/>
              </a:solidFill>
              <a:latin typeface="Myriad "/>
            </a:endParaRP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Nemzeti számlák</a:t>
            </a:r>
          </a:p>
          <a:p>
            <a:pPr marL="457200" indent="-457200">
              <a:buFontTx/>
              <a:buChar char="-"/>
            </a:pPr>
            <a:r>
              <a:rPr lang="hu-HU" sz="2800" b="1" dirty="0">
                <a:solidFill>
                  <a:schemeClr val="bg1"/>
                </a:solidFill>
                <a:latin typeface="Myriad "/>
              </a:rPr>
              <a:t>...</a:t>
            </a:r>
          </a:p>
          <a:p>
            <a:pPr marL="457200" indent="-457200">
              <a:buFontTx/>
              <a:buChar char="-"/>
            </a:pPr>
            <a:endParaRPr lang="hu-HU" sz="2800" b="1" dirty="0">
              <a:solidFill>
                <a:schemeClr val="bg1"/>
              </a:solidFill>
              <a:latin typeface="Myriad "/>
            </a:endParaRPr>
          </a:p>
          <a:p>
            <a:pPr marL="457200" indent="-457200">
              <a:buFontTx/>
              <a:buChar char="-"/>
            </a:pPr>
            <a:endParaRPr lang="hu-HU" sz="2800" b="1" dirty="0">
              <a:solidFill>
                <a:schemeClr val="bg1"/>
              </a:solidFill>
              <a:latin typeface="Myriad 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8FA41A80-C9ED-45EC-953B-4E09C44E6261}"/>
              </a:ext>
            </a:extLst>
          </p:cNvPr>
          <p:cNvSpPr/>
          <p:nvPr/>
        </p:nvSpPr>
        <p:spPr>
          <a:xfrm>
            <a:off x="4834890" y="2767733"/>
            <a:ext cx="1783080" cy="1211580"/>
          </a:xfrm>
          <a:prstGeom prst="right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689828E6-F51A-4302-9BDF-B91369F70843}"/>
              </a:ext>
            </a:extLst>
          </p:cNvPr>
          <p:cNvSpPr/>
          <p:nvPr/>
        </p:nvSpPr>
        <p:spPr>
          <a:xfrm>
            <a:off x="708660" y="2475539"/>
            <a:ext cx="4011930" cy="667711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9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3701C96C-983D-40F1-8702-B23FE9DC8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9056"/>
              </p:ext>
            </p:extLst>
          </p:nvPr>
        </p:nvGraphicFramePr>
        <p:xfrm>
          <a:off x="0" y="0"/>
          <a:ext cx="12192001" cy="701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8">
                  <a:extLst>
                    <a:ext uri="{9D8B030D-6E8A-4147-A177-3AD203B41FA5}">
                      <a16:colId xmlns:a16="http://schemas.microsoft.com/office/drawing/2014/main" val="3255820283"/>
                    </a:ext>
                  </a:extLst>
                </a:gridCol>
                <a:gridCol w="833114">
                  <a:extLst>
                    <a:ext uri="{9D8B030D-6E8A-4147-A177-3AD203B41FA5}">
                      <a16:colId xmlns:a16="http://schemas.microsoft.com/office/drawing/2014/main" val="1677945364"/>
                    </a:ext>
                  </a:extLst>
                </a:gridCol>
                <a:gridCol w="2915898">
                  <a:extLst>
                    <a:ext uri="{9D8B030D-6E8A-4147-A177-3AD203B41FA5}">
                      <a16:colId xmlns:a16="http://schemas.microsoft.com/office/drawing/2014/main" val="2786653063"/>
                    </a:ext>
                  </a:extLst>
                </a:gridCol>
                <a:gridCol w="1434807">
                  <a:extLst>
                    <a:ext uri="{9D8B030D-6E8A-4147-A177-3AD203B41FA5}">
                      <a16:colId xmlns:a16="http://schemas.microsoft.com/office/drawing/2014/main" val="2343211683"/>
                    </a:ext>
                  </a:extLst>
                </a:gridCol>
                <a:gridCol w="5330384">
                  <a:extLst>
                    <a:ext uri="{9D8B030D-6E8A-4147-A177-3AD203B41FA5}">
                      <a16:colId xmlns:a16="http://schemas.microsoft.com/office/drawing/2014/main" val="462265091"/>
                    </a:ext>
                  </a:extLst>
                </a:gridCol>
              </a:tblGrid>
              <a:tr h="3291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Szakstatisztika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forrás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Felhasználás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Felhasználás időpontja/kezdete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Feladat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2776451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Kiskereskedelemsztatisztika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adatgyűjtés részleges kiváltása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Kiskereskedelmi forgalom becsléséhez.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8990402"/>
                  </a:ext>
                </a:extLst>
              </a:tr>
              <a:tr h="74960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Fogyasztásbecslés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adatgyűjtés részleges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kiváltása+adatvalidálás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Fogyasztás becslés: 2021, 2022, 2023 évekre negyedéves és éves, COICOP 4 számjegyű háztartási fogyasztási adatok idősor alapú becslése, mintaadatállományok felhasználásával. </a:t>
                      </a:r>
                    </a:p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Előrelépés a MIMCS keretein belül.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991731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Nemzeti számlák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adatgyűjtés részleges kiváltása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Járóbeteg és Szociális ellátás negyedéves becsléséhez 2022-től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52949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Szolgáltatási árak: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egyedi adatok ellenőrzése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szolgáltatási árak megbontása irány szerint (B2B; B2C;B2ALL)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7121431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Iparstatisztika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egyedi adatok ellenőrzése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Árbevételellenőrzése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9055026"/>
                  </a:ext>
                </a:extLst>
              </a:tr>
              <a:tr h="89839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Nemzeti számlák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konzisztencia-vizsgálat egyedi adatok ell.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Oktatási és egészségügyi adatok becslése t+30-as becsléshez. Jelenleg a járulékadatok összekapcsolásával, de ezt a jövőben ki szeretnék váltani, tisztán az OSZ adatokkal.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9066254"/>
                  </a:ext>
                </a:extLst>
              </a:tr>
              <a:tr h="60080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IKT 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konz.-vizsg. egyedi adatok ell.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Outlier értékek beazonosítása adatfeldolgozásokhoz. Éves IKT statisztikai adatok konzisztenciavizsgálatához.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881643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Szállításstatisztika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konzisztenciavizsgálat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Tendencia, dinamikavizsgálat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006879"/>
                  </a:ext>
                </a:extLst>
              </a:tr>
              <a:tr h="452016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Nemzeti számlák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becslések javítása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t+30 Kereskedelem és vendéglátás modellezésénél magyarázó változó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0648924"/>
                  </a:ext>
                </a:extLst>
              </a:tr>
              <a:tr h="18019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890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890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D890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890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BD890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92718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Vállalkozásdemográfia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egyedi adatok ellenőrzése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2024.06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Működő szervezetek beazonosítására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6509158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Nemzeti számlák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becslések javítása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2024.09.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Lakosság vendégltóhelyi fogyasztásbecslése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30731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Keresetstatisztika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adatpótláshoz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2025-től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Működő szervezetek beazonosítását követő adatpótlási eljáráshoz.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558454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Keresetstatisztika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új statisztika előállítása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ESTAT döntése alapján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"Függő" egyéni vállalkozások bontás előállítása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8148820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Külkereskedelem statisztika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OSZ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egyedi adatok ell.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terv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Devizanem bontásra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9110755"/>
                  </a:ext>
                </a:extLst>
              </a:tr>
              <a:tr h="51637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Termékbeazonosítás</a:t>
                      </a:r>
                      <a:endParaRPr lang="hu-HU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OPG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adatgyűjtés részleges </a:t>
                      </a:r>
                      <a:r>
                        <a:rPr lang="hu-HU" sz="1100" b="0" i="0" u="none" strike="noStrike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kiváltása+adatvalidálás</a:t>
                      </a:r>
                      <a:endParaRPr lang="hu-HU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fejlesztés alatt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Gépi tanulás (ML) fejlesztésére. OPG és OSZ adatállományokon </a:t>
                      </a:r>
                      <a:r>
                        <a:rPr lang="hu-HU" sz="1100" b="0" i="0" u="none" strike="noStrike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termékbeazonosítás</a:t>
                      </a:r>
                      <a: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  <a:t> modellezésére.</a:t>
                      </a:r>
                      <a:br>
                        <a:rPr lang="hu-HU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1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Előrelépés a MIMCS keretein belül.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074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509AAA4-29A7-4F7E-AD34-786035B38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78" y="6184157"/>
            <a:ext cx="1305713" cy="543474"/>
          </a:xfrm>
          <a:prstGeom prst="rect">
            <a:avLst/>
          </a:prstGeom>
        </p:spPr>
      </p:pic>
      <p:sp>
        <p:nvSpPr>
          <p:cNvPr id="10" name="Dia számának helye 1">
            <a:extLst>
              <a:ext uri="{FF2B5EF4-FFF2-40B4-BE49-F238E27FC236}">
                <a16:creationId xmlns:a16="http://schemas.microsoft.com/office/drawing/2014/main" id="{1284CFB3-928D-4817-8F15-583E6FBF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>
                <a:solidFill>
                  <a:srgbClr val="F2D66E"/>
                </a:solidFill>
              </a:rPr>
              <a:t>5</a:t>
            </a:fld>
            <a:endParaRPr lang="hu-HU" dirty="0">
              <a:solidFill>
                <a:srgbClr val="F2D66E"/>
              </a:solidFill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24A4A1C1-2F6C-4088-ACB2-EF04CDE9023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D5B28F88-5136-421B-9371-5F7348BEC735}"/>
              </a:ext>
            </a:extLst>
          </p:cNvPr>
          <p:cNvSpPr txBox="1">
            <a:spLocks/>
          </p:cNvSpPr>
          <p:nvPr/>
        </p:nvSpPr>
        <p:spPr>
          <a:xfrm>
            <a:off x="1061423" y="2175935"/>
            <a:ext cx="9019837" cy="388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chemeClr val="bg1"/>
                </a:solidFill>
                <a:latin typeface="Myriad "/>
              </a:rPr>
              <a:t>Kiskereskedelmi forgalom becsléséhez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Myriad "/>
              </a:rPr>
              <a:t>2015-től rendelkezésre álló OPG-adatok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Myriad "/>
              </a:rPr>
              <a:t>Stabil, kiforrott rendszer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Myriad "/>
              </a:rPr>
              <a:t>Célhoz kötött adatátvétel: OPG-re aggregált havi forgalmi adatok átvétele t+10 napra.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Myriad "/>
              </a:rPr>
              <a:t>Módszertani váltás 2019-ben.</a:t>
            </a:r>
          </a:p>
          <a:p>
            <a:endParaRPr lang="hu-HU" sz="2400" dirty="0">
              <a:solidFill>
                <a:schemeClr val="bg1"/>
              </a:solidFill>
              <a:latin typeface="Myriad "/>
            </a:endParaRPr>
          </a:p>
        </p:txBody>
      </p: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ADF1CC73-265D-4F3A-BED4-ECC8412C3DA5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38" name="Cím 1">
            <a:extLst>
              <a:ext uri="{FF2B5EF4-FFF2-40B4-BE49-F238E27FC236}">
                <a16:creationId xmlns:a16="http://schemas.microsoft.com/office/drawing/2014/main" id="{7AC9FC70-7FF8-4269-937F-D93A69C42E7D}"/>
              </a:ext>
            </a:extLst>
          </p:cNvPr>
          <p:cNvSpPr txBox="1">
            <a:spLocks/>
          </p:cNvSpPr>
          <p:nvPr/>
        </p:nvSpPr>
        <p:spPr>
          <a:xfrm>
            <a:off x="1061423" y="480061"/>
            <a:ext cx="10670549" cy="958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Online pénztárgép adatok felhasználása a kiskereskedelem statisztikában</a:t>
            </a:r>
          </a:p>
        </p:txBody>
      </p:sp>
    </p:spTree>
    <p:extLst>
      <p:ext uri="{BB962C8B-B14F-4D97-AF65-F5344CB8AC3E}">
        <p14:creationId xmlns:p14="http://schemas.microsoft.com/office/powerpoint/2010/main" val="156609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3509AAA4-29A7-4F7E-AD34-786035B38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78" y="6184157"/>
            <a:ext cx="1305713" cy="543474"/>
          </a:xfrm>
          <a:prstGeom prst="rect">
            <a:avLst/>
          </a:prstGeom>
        </p:spPr>
      </p:pic>
      <p:sp>
        <p:nvSpPr>
          <p:cNvPr id="10" name="Dia számának helye 1">
            <a:extLst>
              <a:ext uri="{FF2B5EF4-FFF2-40B4-BE49-F238E27FC236}">
                <a16:creationId xmlns:a16="http://schemas.microsoft.com/office/drawing/2014/main" id="{1284CFB3-928D-4817-8F15-583E6FBF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>
                <a:solidFill>
                  <a:srgbClr val="F2D66E"/>
                </a:solidFill>
              </a:rPr>
              <a:t>6</a:t>
            </a:fld>
            <a:endParaRPr lang="hu-HU" dirty="0">
              <a:solidFill>
                <a:srgbClr val="F2D66E"/>
              </a:solidFill>
            </a:endParaRP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24A4A1C1-2F6C-4088-ACB2-EF04CDE9023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2" name="Cím 1">
            <a:extLst>
              <a:ext uri="{FF2B5EF4-FFF2-40B4-BE49-F238E27FC236}">
                <a16:creationId xmlns:a16="http://schemas.microsoft.com/office/drawing/2014/main" id="{D5B28F88-5136-421B-9371-5F7348BEC735}"/>
              </a:ext>
            </a:extLst>
          </p:cNvPr>
          <p:cNvSpPr txBox="1">
            <a:spLocks/>
          </p:cNvSpPr>
          <p:nvPr/>
        </p:nvSpPr>
        <p:spPr>
          <a:xfrm>
            <a:off x="1061423" y="2175935"/>
            <a:ext cx="9019837" cy="388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chemeClr val="bg1"/>
                </a:solidFill>
                <a:latin typeface="Myriad "/>
              </a:rPr>
              <a:t>OPG-adatok felhasználásával: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Myriad "/>
              </a:rPr>
              <a:t>Részletesebb területi adatok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Myriad "/>
              </a:rPr>
              <a:t>Javuló időbeli relevancia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Myriad "/>
              </a:rPr>
              <a:t>Teljes lefedettség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Myriad "/>
              </a:rPr>
              <a:t>80%-os adatszolgáltatói tehercsökkenés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Myriad "/>
              </a:rPr>
              <a:t>Kisebb revízió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  <a:latin typeface="Myriad "/>
            </a:endParaRPr>
          </a:p>
          <a:p>
            <a:endParaRPr lang="hu-HU" sz="2400" dirty="0">
              <a:solidFill>
                <a:schemeClr val="bg1"/>
              </a:solidFill>
              <a:latin typeface="Myriad "/>
            </a:endParaRPr>
          </a:p>
        </p:txBody>
      </p: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ADF1CC73-265D-4F3A-BED4-ECC8412C3DA5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38" name="Cím 1">
            <a:extLst>
              <a:ext uri="{FF2B5EF4-FFF2-40B4-BE49-F238E27FC236}">
                <a16:creationId xmlns:a16="http://schemas.microsoft.com/office/drawing/2014/main" id="{7AC9FC70-7FF8-4269-937F-D93A69C42E7D}"/>
              </a:ext>
            </a:extLst>
          </p:cNvPr>
          <p:cNvSpPr txBox="1">
            <a:spLocks/>
          </p:cNvSpPr>
          <p:nvPr/>
        </p:nvSpPr>
        <p:spPr>
          <a:xfrm>
            <a:off x="1061423" y="480061"/>
            <a:ext cx="10670549" cy="958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chemeClr val="bg1"/>
                </a:solidFill>
                <a:latin typeface="Myriad "/>
              </a:rPr>
              <a:t>Online pénztárgép adatok felhasználása a kiskereskedelem statisztikában</a:t>
            </a:r>
          </a:p>
        </p:txBody>
      </p:sp>
    </p:spTree>
    <p:extLst>
      <p:ext uri="{BB962C8B-B14F-4D97-AF65-F5344CB8AC3E}">
        <p14:creationId xmlns:p14="http://schemas.microsoft.com/office/powerpoint/2010/main" val="96984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8">
            <a:extLst>
              <a:ext uri="{FF2B5EF4-FFF2-40B4-BE49-F238E27FC236}">
                <a16:creationId xmlns:a16="http://schemas.microsoft.com/office/drawing/2014/main" id="{897900D9-11AB-4C22-AF2A-36CC910A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749927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369CBC-AD8E-4EAE-B394-ECC363CCBA2A}"/>
              </a:ext>
            </a:extLst>
          </p:cNvPr>
          <p:cNvSpPr txBox="1"/>
          <p:nvPr/>
        </p:nvSpPr>
        <p:spPr>
          <a:xfrm>
            <a:off x="9749927" y="194310"/>
            <a:ext cx="224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KK volumenváltozás</a:t>
            </a:r>
          </a:p>
          <a:p>
            <a:r>
              <a:rPr lang="hu-HU" dirty="0">
                <a:solidFill>
                  <a:schemeClr val="bg1"/>
                </a:solidFill>
              </a:rPr>
              <a:t>Előző év = 100,0</a:t>
            </a:r>
          </a:p>
          <a:p>
            <a:r>
              <a:rPr lang="hu-HU" dirty="0">
                <a:solidFill>
                  <a:schemeClr val="bg1"/>
                </a:solidFill>
              </a:rPr>
              <a:t>2020. április</a:t>
            </a:r>
          </a:p>
        </p:txBody>
      </p:sp>
    </p:spTree>
    <p:extLst>
      <p:ext uri="{BB962C8B-B14F-4D97-AF65-F5344CB8AC3E}">
        <p14:creationId xmlns:p14="http://schemas.microsoft.com/office/powerpoint/2010/main" val="76964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9C575402-1B0C-40BF-B40D-C2C47B30FAC7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pic>
        <p:nvPicPr>
          <p:cNvPr id="6" name="Tartalom helye 6">
            <a:extLst>
              <a:ext uri="{FF2B5EF4-FFF2-40B4-BE49-F238E27FC236}">
                <a16:creationId xmlns:a16="http://schemas.microsoft.com/office/drawing/2014/main" id="{2B4C1451-F21C-4374-B7BE-93B1AF25A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38359" cy="688609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E02FD96-6009-47CC-9A9C-7BADDE316EBE}"/>
              </a:ext>
            </a:extLst>
          </p:cNvPr>
          <p:cNvSpPr txBox="1"/>
          <p:nvPr/>
        </p:nvSpPr>
        <p:spPr>
          <a:xfrm>
            <a:off x="9749927" y="194310"/>
            <a:ext cx="224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KK volumenváltozás</a:t>
            </a:r>
          </a:p>
          <a:p>
            <a:r>
              <a:rPr lang="hu-HU" dirty="0">
                <a:solidFill>
                  <a:schemeClr val="bg1"/>
                </a:solidFill>
              </a:rPr>
              <a:t>Előző év = 100,0</a:t>
            </a:r>
          </a:p>
          <a:p>
            <a:r>
              <a:rPr lang="hu-HU" dirty="0">
                <a:solidFill>
                  <a:schemeClr val="bg1"/>
                </a:solidFill>
              </a:rPr>
              <a:t>2021. április</a:t>
            </a:r>
          </a:p>
        </p:txBody>
      </p:sp>
    </p:spTree>
    <p:extLst>
      <p:ext uri="{BB962C8B-B14F-4D97-AF65-F5344CB8AC3E}">
        <p14:creationId xmlns:p14="http://schemas.microsoft.com/office/powerpoint/2010/main" val="67402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C69092-E233-49E5-A4CE-CF3C9A8D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11">
            <a:extLst>
              <a:ext uri="{FF2B5EF4-FFF2-40B4-BE49-F238E27FC236}">
                <a16:creationId xmlns:a16="http://schemas.microsoft.com/office/drawing/2014/main" id="{35191F79-9CD5-4D6A-8F63-9DC80030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62" y="1847850"/>
            <a:ext cx="5525678" cy="3985846"/>
          </a:xfrm>
          <a:prstGeom prst="rect">
            <a:avLst/>
          </a:prstGeom>
        </p:spPr>
      </p:pic>
      <p:pic>
        <p:nvPicPr>
          <p:cNvPr id="5" name="Tartalom helye 14">
            <a:extLst>
              <a:ext uri="{FF2B5EF4-FFF2-40B4-BE49-F238E27FC236}">
                <a16:creationId xmlns:a16="http://schemas.microsoft.com/office/drawing/2014/main" id="{666DB706-754F-452C-ABEE-8832311EB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39" y="1847850"/>
            <a:ext cx="5637361" cy="3984736"/>
          </a:xfrm>
          <a:prstGeom prst="rect">
            <a:avLst/>
          </a:prstGeom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53DEDFC6-EE92-4500-89C6-A1C06126C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83142"/>
            <a:ext cx="1051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KK volumenváltozás Előző év = 100,0</a:t>
            </a:r>
          </a:p>
          <a:p>
            <a:r>
              <a:rPr lang="hu-HU" sz="3600" dirty="0">
                <a:solidFill>
                  <a:schemeClr val="bg1"/>
                </a:solidFill>
              </a:rPr>
              <a:t>2021. március </a:t>
            </a:r>
            <a:r>
              <a:rPr lang="hu-HU" sz="3600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hu-HU" sz="3600" dirty="0">
                <a:solidFill>
                  <a:schemeClr val="bg1"/>
                </a:solidFill>
              </a:rPr>
              <a:t>április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0CDB8A9-D22A-4203-9FD9-7549384FD08B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0" name="Téglalap 9">
            <a:extLst>
              <a:ext uri="{FF2B5EF4-FFF2-40B4-BE49-F238E27FC236}">
                <a16:creationId xmlns:a16="http://schemas.microsoft.com/office/drawing/2014/main" id="{467EEFC3-4959-487B-9BC6-10EF36EB2E79}"/>
              </a:ext>
            </a:extLst>
          </p:cNvPr>
          <p:cNvSpPr/>
          <p:nvPr/>
        </p:nvSpPr>
        <p:spPr>
          <a:xfrm>
            <a:off x="3703320" y="1954530"/>
            <a:ext cx="1577340" cy="52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219D8E2-D8E5-4214-8E8F-760631C521CA}"/>
              </a:ext>
            </a:extLst>
          </p:cNvPr>
          <p:cNvSpPr/>
          <p:nvPr/>
        </p:nvSpPr>
        <p:spPr>
          <a:xfrm>
            <a:off x="9345450" y="1863090"/>
            <a:ext cx="1577340" cy="52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05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960</Words>
  <Application>Microsoft Office PowerPoint</Application>
  <PresentationFormat>Szélesvásznú</PresentationFormat>
  <Paragraphs>173</Paragraphs>
  <Slides>20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Myriad </vt:lpstr>
      <vt:lpstr>Wingdings</vt:lpstr>
      <vt:lpstr>Office Theme</vt:lpstr>
      <vt:lpstr>PowerPoint-bemutató</vt:lpstr>
      <vt:lpstr>Adminisztratív adatfelhasználás célja a KSH statisztikáiban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KK volumenváltozás Előző év = 100,0 2021. március  április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bemutato</cp:lastModifiedBy>
  <cp:revision>92</cp:revision>
  <dcterms:created xsi:type="dcterms:W3CDTF">2024-03-11T10:59:58Z</dcterms:created>
  <dcterms:modified xsi:type="dcterms:W3CDTF">2024-05-06T11:00:43Z</dcterms:modified>
</cp:coreProperties>
</file>