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70" r:id="rId3"/>
    <p:sldId id="273" r:id="rId4"/>
    <p:sldId id="275" r:id="rId5"/>
    <p:sldId id="274" r:id="rId6"/>
    <p:sldId id="276" r:id="rId7"/>
    <p:sldId id="278" r:id="rId8"/>
    <p:sldId id="280" r:id="rId9"/>
    <p:sldId id="277" r:id="rId10"/>
    <p:sldId id="279" r:id="rId11"/>
    <p:sldId id="283" r:id="rId12"/>
    <p:sldId id="282" r:id="rId13"/>
    <p:sldId id="284" r:id="rId14"/>
    <p:sldId id="286" r:id="rId15"/>
    <p:sldId id="285" r:id="rId16"/>
    <p:sldId id="287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dás Anna" initials="CA" lastIdx="3" clrIdx="0">
    <p:extLst>
      <p:ext uri="{19B8F6BF-5375-455C-9EA6-DF929625EA0E}">
        <p15:presenceInfo xmlns:p15="http://schemas.microsoft.com/office/powerpoint/2012/main" userId="Csordás Anna" providerId="None"/>
      </p:ext>
    </p:extLst>
  </p:cmAuthor>
  <p:cmAuthor id="2" name="Nagy Eszter dr." initials="NEd" lastIdx="2" clrIdx="1">
    <p:extLst>
      <p:ext uri="{19B8F6BF-5375-455C-9EA6-DF929625EA0E}">
        <p15:presenceInfo xmlns:p15="http://schemas.microsoft.com/office/powerpoint/2012/main" userId="Nagy Eszter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617CC1"/>
    <a:srgbClr val="03519B"/>
    <a:srgbClr val="D0CECE"/>
    <a:srgbClr val="FBCC34"/>
    <a:srgbClr val="00C6FF"/>
    <a:srgbClr val="BD8907"/>
    <a:srgbClr val="D5AC36"/>
    <a:srgbClr val="CDAD37"/>
    <a:srgbClr val="061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047" autoAdjust="0"/>
  </p:normalViewPr>
  <p:slideViewPr>
    <p:cSldViewPr snapToGrid="0">
      <p:cViewPr varScale="1">
        <p:scale>
          <a:sx n="79" d="100"/>
          <a:sy n="79" d="100"/>
        </p:scale>
        <p:origin x="8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_diagram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teljes&#252;l&#233;s_diagram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teljes&#252;l&#233;s_diagram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teljes&#252;l&#233;s_diagram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teljes&#252;l&#233;s_diagram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bud07648\OSAP%20teljes&#252;l&#233;s_diagram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70BA9"/>
                </a:solidFill>
                <a:latin typeface="+mn-lt"/>
                <a:ea typeface="+mn-ea"/>
                <a:cs typeface="+mn-cs"/>
              </a:defRPr>
            </a:pPr>
            <a:r>
              <a:rPr lang="hu-HU">
                <a:solidFill>
                  <a:srgbClr val="002060"/>
                </a:solidFill>
              </a:rPr>
              <a:t>Az OSAP tartalma 2018-2023 közötti időszakban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70BA9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Diagramok!$A$4</c:f>
              <c:strCache>
                <c:ptCount val="1"/>
                <c:pt idx="0">
                  <c:v>Kormányrendelet által elrendelt</c:v>
                </c:pt>
              </c:strCache>
            </c:strRef>
          </c:tx>
          <c:spPr>
            <a:solidFill>
              <a:srgbClr val="617CC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Diagramok!$B$3:$G$3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Diagramok!$B$4:$G$4</c:f>
              <c:numCache>
                <c:formatCode>General</c:formatCode>
                <c:ptCount val="6"/>
                <c:pt idx="0">
                  <c:v>265</c:v>
                </c:pt>
                <c:pt idx="1">
                  <c:v>240</c:v>
                </c:pt>
                <c:pt idx="2">
                  <c:v>229</c:v>
                </c:pt>
                <c:pt idx="3">
                  <c:v>226</c:v>
                </c:pt>
                <c:pt idx="4">
                  <c:v>224</c:v>
                </c:pt>
                <c:pt idx="5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6-4E27-88EA-1F91AF078573}"/>
            </c:ext>
          </c:extLst>
        </c:ser>
        <c:ser>
          <c:idx val="1"/>
          <c:order val="1"/>
          <c:tx>
            <c:strRef>
              <c:f>Diagramok!$A$5</c:f>
              <c:strCache>
                <c:ptCount val="1"/>
                <c:pt idx="0">
                  <c:v>Statisztikai törvény által elrendelt</c:v>
                </c:pt>
              </c:strCache>
            </c:strRef>
          </c:tx>
          <c:spPr>
            <a:solidFill>
              <a:srgbClr val="FBCC3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Diagramok!$B$3:$G$3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Diagramok!$B$5:$G$5</c:f>
              <c:numCache>
                <c:formatCode>General</c:formatCode>
                <c:ptCount val="6"/>
                <c:pt idx="0">
                  <c:v>187</c:v>
                </c:pt>
                <c:pt idx="1">
                  <c:v>190</c:v>
                </c:pt>
                <c:pt idx="2">
                  <c:v>207</c:v>
                </c:pt>
                <c:pt idx="3">
                  <c:v>218</c:v>
                </c:pt>
                <c:pt idx="4">
                  <c:v>219</c:v>
                </c:pt>
                <c:pt idx="5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6-4E27-88EA-1F91AF078573}"/>
            </c:ext>
          </c:extLst>
        </c:ser>
        <c:ser>
          <c:idx val="2"/>
          <c:order val="2"/>
          <c:tx>
            <c:strRef>
              <c:f>Diagramok!$A$6</c:f>
              <c:strCache>
                <c:ptCount val="1"/>
                <c:pt idx="0">
                  <c:v>Egyéb jogszabály által elrendelt</c:v>
                </c:pt>
              </c:strCache>
            </c:strRef>
          </c:tx>
          <c:spPr>
            <a:solidFill>
              <a:srgbClr val="D0CEC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Diagramok!$B$3:$G$3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Diagramok!$B$6:$G$6</c:f>
              <c:numCache>
                <c:formatCode>General</c:formatCode>
                <c:ptCount val="6"/>
                <c:pt idx="0">
                  <c:v>65</c:v>
                </c:pt>
                <c:pt idx="1">
                  <c:v>74</c:v>
                </c:pt>
                <c:pt idx="2">
                  <c:v>84</c:v>
                </c:pt>
                <c:pt idx="3">
                  <c:v>86</c:v>
                </c:pt>
                <c:pt idx="4">
                  <c:v>85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6-4E27-88EA-1F91AF078573}"/>
            </c:ext>
          </c:extLst>
        </c:ser>
        <c:ser>
          <c:idx val="3"/>
          <c:order val="3"/>
          <c:tx>
            <c:strRef>
              <c:f>Diagramok!$A$7</c:f>
              <c:strCache>
                <c:ptCount val="1"/>
                <c:pt idx="0">
                  <c:v>Külön elrendelés nélküli</c:v>
                </c:pt>
              </c:strCache>
            </c:strRef>
          </c:tx>
          <c:spPr>
            <a:solidFill>
              <a:srgbClr val="BD890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Diagramok!$B$3:$G$3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Diagramok!$B$7:$G$7</c:f>
              <c:numCache>
                <c:formatCode>General</c:formatCode>
                <c:ptCount val="6"/>
                <c:pt idx="0">
                  <c:v>14</c:v>
                </c:pt>
                <c:pt idx="1">
                  <c:v>32</c:v>
                </c:pt>
                <c:pt idx="2">
                  <c:v>35</c:v>
                </c:pt>
                <c:pt idx="3">
                  <c:v>25</c:v>
                </c:pt>
                <c:pt idx="4">
                  <c:v>28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6-4E27-88EA-1F91AF078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1437567"/>
        <c:axId val="1745348639"/>
      </c:barChart>
      <c:catAx>
        <c:axId val="1671437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45348639"/>
        <c:crosses val="autoZero"/>
        <c:auto val="1"/>
        <c:lblAlgn val="ctr"/>
        <c:lblOffset val="100"/>
        <c:noMultiLvlLbl val="0"/>
      </c:catAx>
      <c:valAx>
        <c:axId val="174534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7143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u-H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hu-H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 KSH adatfelvételeinek alakulása, 2010-2023 (db)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u-HU"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3090091863517062"/>
          <c:y val="0.21255286657158376"/>
          <c:w val="0.83129396325459315"/>
          <c:h val="0.53302473127982131"/>
        </c:manualLayout>
      </c:layout>
      <c:lineChart>
        <c:grouping val="standard"/>
        <c:varyColors val="0"/>
        <c:ser>
          <c:idx val="0"/>
          <c:order val="0"/>
          <c:tx>
            <c:strRef>
              <c:f>Diagramok!$A$22</c:f>
              <c:strCache>
                <c:ptCount val="1"/>
                <c:pt idx="0">
                  <c:v>Adatátvételek</c:v>
                </c:pt>
              </c:strCache>
            </c:strRef>
          </c:tx>
          <c:spPr>
            <a:ln w="34925" cap="rnd">
              <a:solidFill>
                <a:srgbClr val="170BA9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Diagramok!$B$21:$O$21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Diagramok!$B$22:$O$22</c:f>
              <c:numCache>
                <c:formatCode>General</c:formatCode>
                <c:ptCount val="1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74</c:v>
                </c:pt>
                <c:pt idx="4">
                  <c:v>78</c:v>
                </c:pt>
                <c:pt idx="5">
                  <c:v>78</c:v>
                </c:pt>
                <c:pt idx="6">
                  <c:v>82</c:v>
                </c:pt>
                <c:pt idx="7">
                  <c:v>76</c:v>
                </c:pt>
                <c:pt idx="8">
                  <c:v>216</c:v>
                </c:pt>
                <c:pt idx="9">
                  <c:v>241</c:v>
                </c:pt>
                <c:pt idx="10">
                  <c:v>265</c:v>
                </c:pt>
                <c:pt idx="11">
                  <c:v>267</c:v>
                </c:pt>
                <c:pt idx="12">
                  <c:v>274</c:v>
                </c:pt>
                <c:pt idx="13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26-4092-A62F-85C743FCAB44}"/>
            </c:ext>
          </c:extLst>
        </c:ser>
        <c:ser>
          <c:idx val="1"/>
          <c:order val="1"/>
          <c:tx>
            <c:strRef>
              <c:f>Diagramok!$A$23</c:f>
              <c:strCache>
                <c:ptCount val="1"/>
                <c:pt idx="0">
                  <c:v>Adatgyűjtések </c:v>
                </c:pt>
              </c:strCache>
            </c:strRef>
          </c:tx>
          <c:spPr>
            <a:ln w="34925" cap="rnd">
              <a:solidFill>
                <a:srgbClr val="FBCC3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Diagramok!$B$21:$O$21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Diagramok!$B$23:$O$23</c:f>
              <c:numCache>
                <c:formatCode>General</c:formatCode>
                <c:ptCount val="14"/>
                <c:pt idx="0">
                  <c:v>142</c:v>
                </c:pt>
                <c:pt idx="1">
                  <c:v>138</c:v>
                </c:pt>
                <c:pt idx="2">
                  <c:v>138</c:v>
                </c:pt>
                <c:pt idx="3">
                  <c:v>126</c:v>
                </c:pt>
                <c:pt idx="4">
                  <c:v>128</c:v>
                </c:pt>
                <c:pt idx="5">
                  <c:v>128</c:v>
                </c:pt>
                <c:pt idx="6">
                  <c:v>132</c:v>
                </c:pt>
                <c:pt idx="7">
                  <c:v>133</c:v>
                </c:pt>
                <c:pt idx="8">
                  <c:v>163</c:v>
                </c:pt>
                <c:pt idx="9">
                  <c:v>154</c:v>
                </c:pt>
                <c:pt idx="10">
                  <c:v>157</c:v>
                </c:pt>
                <c:pt idx="11">
                  <c:v>157</c:v>
                </c:pt>
                <c:pt idx="12">
                  <c:v>156</c:v>
                </c:pt>
                <c:pt idx="13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26-4092-A62F-85C743FCAB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79917999"/>
        <c:axId val="1481557295"/>
      </c:lineChart>
      <c:catAx>
        <c:axId val="14799179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1557295"/>
        <c:crosses val="autoZero"/>
        <c:auto val="1"/>
        <c:lblAlgn val="ctr"/>
        <c:lblOffset val="100"/>
        <c:noMultiLvlLbl val="0"/>
      </c:catAx>
      <c:valAx>
        <c:axId val="1481557295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991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u-H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hu-HU"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 HSSZ (KSH-n kívüli tagjainak) adatfelvételeinek alakulása 2010-2023 (db)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u-HU"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Diagramok!$A$31</c:f>
              <c:strCache>
                <c:ptCount val="1"/>
                <c:pt idx="0">
                  <c:v>Adatátvételek</c:v>
                </c:pt>
              </c:strCache>
            </c:strRef>
          </c:tx>
          <c:spPr>
            <a:ln w="34925" cap="rnd">
              <a:solidFill>
                <a:srgbClr val="170BA9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Diagramok!$B$30:$O$30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Diagramok!$B$31:$O$31</c:f>
              <c:numCache>
                <c:formatCode>General</c:formatCode>
                <c:ptCount val="14"/>
                <c:pt idx="0">
                  <c:v>22</c:v>
                </c:pt>
                <c:pt idx="1">
                  <c:v>18</c:v>
                </c:pt>
                <c:pt idx="2">
                  <c:v>17</c:v>
                </c:pt>
                <c:pt idx="3">
                  <c:v>20</c:v>
                </c:pt>
                <c:pt idx="4">
                  <c:v>22</c:v>
                </c:pt>
                <c:pt idx="5">
                  <c:v>19</c:v>
                </c:pt>
                <c:pt idx="6">
                  <c:v>20</c:v>
                </c:pt>
                <c:pt idx="7">
                  <c:v>19</c:v>
                </c:pt>
                <c:pt idx="8">
                  <c:v>30</c:v>
                </c:pt>
                <c:pt idx="9">
                  <c:v>32</c:v>
                </c:pt>
                <c:pt idx="10">
                  <c:v>42</c:v>
                </c:pt>
                <c:pt idx="11">
                  <c:v>42</c:v>
                </c:pt>
                <c:pt idx="12">
                  <c:v>41</c:v>
                </c:pt>
                <c:pt idx="1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BE-4E2F-86E6-2EDACF61F60E}"/>
            </c:ext>
          </c:extLst>
        </c:ser>
        <c:ser>
          <c:idx val="1"/>
          <c:order val="1"/>
          <c:tx>
            <c:strRef>
              <c:f>Diagramok!$A$32</c:f>
              <c:strCache>
                <c:ptCount val="1"/>
                <c:pt idx="0">
                  <c:v>Adatgyűjtések</c:v>
                </c:pt>
              </c:strCache>
            </c:strRef>
          </c:tx>
          <c:spPr>
            <a:ln w="34925" cap="rnd">
              <a:solidFill>
                <a:srgbClr val="FBCC3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Diagramok!$B$30:$O$30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Diagramok!$B$32:$O$32</c:f>
              <c:numCache>
                <c:formatCode>General</c:formatCode>
                <c:ptCount val="14"/>
                <c:pt idx="0">
                  <c:v>150</c:v>
                </c:pt>
                <c:pt idx="1">
                  <c:v>147</c:v>
                </c:pt>
                <c:pt idx="2">
                  <c:v>139</c:v>
                </c:pt>
                <c:pt idx="3">
                  <c:v>136</c:v>
                </c:pt>
                <c:pt idx="4">
                  <c:v>129</c:v>
                </c:pt>
                <c:pt idx="5">
                  <c:v>138</c:v>
                </c:pt>
                <c:pt idx="6">
                  <c:v>140</c:v>
                </c:pt>
                <c:pt idx="7">
                  <c:v>139</c:v>
                </c:pt>
                <c:pt idx="8">
                  <c:v>92</c:v>
                </c:pt>
                <c:pt idx="9">
                  <c:v>105</c:v>
                </c:pt>
                <c:pt idx="10">
                  <c:v>91</c:v>
                </c:pt>
                <c:pt idx="11">
                  <c:v>89</c:v>
                </c:pt>
                <c:pt idx="12">
                  <c:v>85</c:v>
                </c:pt>
                <c:pt idx="13">
                  <c:v>77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6BE-4E2F-86E6-2EDACF61F6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17455232"/>
        <c:axId val="140151376"/>
        <c:extLst/>
      </c:lineChart>
      <c:catAx>
        <c:axId val="191745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0151376"/>
        <c:crosses val="autoZero"/>
        <c:auto val="1"/>
        <c:lblAlgn val="ctr"/>
        <c:lblOffset val="100"/>
        <c:noMultiLvlLbl val="0"/>
      </c:catAx>
      <c:valAx>
        <c:axId val="14015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74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BCC3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'[1]OSAP 2023'!$A$308:$A$316</c:f>
              <c:strCache>
                <c:ptCount val="9"/>
                <c:pt idx="0">
                  <c:v>Közigazgatás, közszféra</c:v>
                </c:pt>
                <c:pt idx="1">
                  <c:v>Kutatói, akadémiai intézmény/kutató, Ph.D hallgató</c:v>
                </c:pt>
                <c:pt idx="2">
                  <c:v>Oktatási intézmény/diák, hallgató, oktató</c:v>
                </c:pt>
                <c:pt idx="3">
                  <c:v>Média, sajtó</c:v>
                </c:pt>
                <c:pt idx="4">
                  <c:v>Nonprofit szervezetek, egyház, párt</c:v>
                </c:pt>
                <c:pt idx="5">
                  <c:v>Vállalkozás, versenyszféra</c:v>
                </c:pt>
                <c:pt idx="6">
                  <c:v>Nemzetközi szervezet</c:v>
                </c:pt>
                <c:pt idx="7">
                  <c:v>Magánszemély</c:v>
                </c:pt>
                <c:pt idx="8">
                  <c:v>Egyéb</c:v>
                </c:pt>
              </c:strCache>
            </c:strRef>
          </c:cat>
          <c:val>
            <c:numRef>
              <c:f>'[1]OSAP 2023'!$B$308:$B$316</c:f>
              <c:numCache>
                <c:formatCode>General</c:formatCode>
                <c:ptCount val="9"/>
                <c:pt idx="0">
                  <c:v>67</c:v>
                </c:pt>
                <c:pt idx="1">
                  <c:v>45</c:v>
                </c:pt>
                <c:pt idx="2">
                  <c:v>28</c:v>
                </c:pt>
                <c:pt idx="3">
                  <c:v>26</c:v>
                </c:pt>
                <c:pt idx="4">
                  <c:v>23</c:v>
                </c:pt>
                <c:pt idx="5">
                  <c:v>21</c:v>
                </c:pt>
                <c:pt idx="6">
                  <c:v>19</c:v>
                </c:pt>
                <c:pt idx="7">
                  <c:v>16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E-486E-810A-CFBF87480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76910304"/>
        <c:axId val="523256848"/>
      </c:barChart>
      <c:catAx>
        <c:axId val="776910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>
                    <a:solidFill>
                      <a:srgbClr val="617CC1"/>
                    </a:solidFill>
                  </a:rPr>
                  <a:t>Adatkiadások átvevői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617CC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3256848"/>
        <c:crosses val="autoZero"/>
        <c:auto val="1"/>
        <c:lblAlgn val="ctr"/>
        <c:lblOffset val="100"/>
        <c:noMultiLvlLbl val="0"/>
      </c:catAx>
      <c:valAx>
        <c:axId val="52325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617CC1">
                  <a:alpha val="19000"/>
                </a:srgbClr>
              </a:solidFill>
              <a:round/>
            </a:ln>
            <a:effectLst>
              <a:outerShdw blurRad="50800" dist="50800" dir="5400000" algn="ctr" rotWithShape="0">
                <a:srgbClr val="617CC1"/>
              </a:outerShdw>
            </a:effectLst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>
                    <a:solidFill>
                      <a:srgbClr val="617CC1"/>
                    </a:solidFill>
                  </a:rPr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617CC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7691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95833333333332E-2"/>
          <c:y val="4.8656407225120719E-2"/>
          <c:w val="0.91993749999999996"/>
          <c:h val="0.73072701374721383"/>
        </c:manualLayout>
      </c:layout>
      <c:lineChart>
        <c:grouping val="standar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2389824"/>
        <c:axId val="1441709488"/>
        <c:extLst/>
      </c:lineChart>
      <c:catAx>
        <c:axId val="17323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17CC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rgbClr val="617CC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41709488"/>
        <c:crosses val="autoZero"/>
        <c:auto val="1"/>
        <c:lblAlgn val="ctr"/>
        <c:lblOffset val="100"/>
        <c:noMultiLvlLbl val="0"/>
      </c:catAx>
      <c:valAx>
        <c:axId val="14417094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617CC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100" b="0">
                    <a:solidFill>
                      <a:srgbClr val="617CC1"/>
                    </a:solidFill>
                  </a:rPr>
                  <a:t>Kutatások</a:t>
                </a:r>
                <a:r>
                  <a:rPr lang="hu-HU" sz="1100" b="0" baseline="0">
                    <a:solidFill>
                      <a:srgbClr val="617CC1"/>
                    </a:solidFill>
                  </a:rPr>
                  <a:t> száma</a:t>
                </a:r>
                <a:endParaRPr lang="hu-HU" sz="1100" b="0">
                  <a:solidFill>
                    <a:srgbClr val="617CC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617CC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crossAx val="1732389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17CC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Diagramok!$B$323</c:f>
              <c:strCache>
                <c:ptCount val="1"/>
                <c:pt idx="0">
                  <c:v>HSSZ</c:v>
                </c:pt>
              </c:strCache>
            </c:strRef>
          </c:tx>
          <c:spPr>
            <a:solidFill>
              <a:srgbClr val="FBCC3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Diagramok!$A$324:$A$326</c:f>
              <c:strCache>
                <c:ptCount val="3"/>
                <c:pt idx="0">
                  <c:v>Elektronikus formában </c:v>
                </c:pt>
                <c:pt idx="1">
                  <c:v>Konzultáció keretében</c:v>
                </c:pt>
                <c:pt idx="2">
                  <c:v>Kész statisztikai termék közzététele</c:v>
                </c:pt>
              </c:strCache>
            </c:strRef>
          </c:cat>
          <c:val>
            <c:numRef>
              <c:f>Diagramok!$B$324:$B$326</c:f>
              <c:numCache>
                <c:formatCode>General</c:formatCode>
                <c:ptCount val="3"/>
                <c:pt idx="0">
                  <c:v>36</c:v>
                </c:pt>
                <c:pt idx="1">
                  <c:v>64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F-440F-9592-AE89F7F6594A}"/>
            </c:ext>
          </c:extLst>
        </c:ser>
        <c:ser>
          <c:idx val="1"/>
          <c:order val="1"/>
          <c:tx>
            <c:strRef>
              <c:f>Diagramok!$C$323</c:f>
              <c:strCache>
                <c:ptCount val="1"/>
                <c:pt idx="0">
                  <c:v>KSH</c:v>
                </c:pt>
              </c:strCache>
            </c:strRef>
          </c:tx>
          <c:spPr>
            <a:solidFill>
              <a:srgbClr val="617CC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Diagramok!$A$324:$A$326</c:f>
              <c:strCache>
                <c:ptCount val="3"/>
                <c:pt idx="0">
                  <c:v>Elektronikus formában </c:v>
                </c:pt>
                <c:pt idx="1">
                  <c:v>Konzultáció keretében</c:v>
                </c:pt>
                <c:pt idx="2">
                  <c:v>Kész statisztikai termék közzététele</c:v>
                </c:pt>
              </c:strCache>
            </c:strRef>
          </c:cat>
          <c:val>
            <c:numRef>
              <c:f>Diagramok!$C$324:$C$326</c:f>
              <c:numCache>
                <c:formatCode>General</c:formatCode>
                <c:ptCount val="3"/>
                <c:pt idx="0">
                  <c:v>194</c:v>
                </c:pt>
                <c:pt idx="1">
                  <c:v>107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CF-440F-9592-AE89F7F659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6031903"/>
        <c:axId val="1018519423"/>
        <c:axId val="0"/>
      </c:bar3DChart>
      <c:catAx>
        <c:axId val="966031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Visszacsatolás formája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8519423"/>
        <c:crosses val="autoZero"/>
        <c:auto val="1"/>
        <c:lblAlgn val="ctr"/>
        <c:lblOffset val="100"/>
        <c:noMultiLvlLbl val="0"/>
      </c:catAx>
      <c:valAx>
        <c:axId val="101851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Esetszám</a:t>
                </a:r>
              </a:p>
            </c:rich>
          </c:tx>
          <c:layout>
            <c:manualLayout>
              <c:xMode val="edge"/>
              <c:yMode val="edge"/>
              <c:x val="4.4379062669159426E-2"/>
              <c:y val="0.32691355132854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03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1F3EF-6077-4649-A53C-027261E3AC08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9A73-02C8-4208-B0E7-48293277BF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28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50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44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63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186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5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08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	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72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63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48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58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84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31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9A73-02C8-4208-B0E7-48293277BFE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55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9D5CAF-F7B2-4280-929F-81C74120C249}"/>
              </a:ext>
            </a:extLst>
          </p:cNvPr>
          <p:cNvSpPr txBox="1"/>
          <p:nvPr/>
        </p:nvSpPr>
        <p:spPr>
          <a:xfrm>
            <a:off x="9503815" y="6000749"/>
            <a:ext cx="225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prstClr val="white"/>
                </a:solidFill>
                <a:latin typeface="Myriad "/>
              </a:rPr>
              <a:t>2024.10.15.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8E2EF2-B3C5-4D6E-9FD6-CE2F31E43F16}"/>
              </a:ext>
            </a:extLst>
          </p:cNvPr>
          <p:cNvSpPr txBox="1"/>
          <p:nvPr/>
        </p:nvSpPr>
        <p:spPr>
          <a:xfrm>
            <a:off x="218118" y="1694001"/>
            <a:ext cx="32579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prstClr val="white"/>
                </a:solidFill>
                <a:latin typeface="Myriad "/>
              </a:rPr>
              <a:t>Előadó:</a:t>
            </a:r>
            <a:br>
              <a:rPr lang="hu-HU" b="1" i="1" dirty="0">
                <a:solidFill>
                  <a:prstClr val="white"/>
                </a:solidFill>
                <a:latin typeface="Myriad "/>
              </a:rPr>
            </a:br>
            <a:r>
              <a:rPr lang="hu-HU" sz="2400" b="1" i="1" dirty="0">
                <a:solidFill>
                  <a:prstClr val="white"/>
                </a:solidFill>
                <a:latin typeface="Myriad "/>
              </a:rPr>
              <a:t>Dr. Zavagyák Andrea</a:t>
            </a:r>
          </a:p>
          <a:p>
            <a:pPr algn="r"/>
            <a:r>
              <a:rPr lang="hu-HU" sz="2400" b="1" i="1" dirty="0">
                <a:solidFill>
                  <a:prstClr val="white"/>
                </a:solidFill>
                <a:latin typeface="Myriad "/>
              </a:rPr>
              <a:t>KSH Statisztikai koordinációs osztály osztályvezető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3D00ABA-0769-4012-97D4-102A36E27E7E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256B91D7-B829-47DA-90C7-E50868F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3859481" y="1439280"/>
            <a:ext cx="7707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Tájékoztatás a 2023. évi</a:t>
            </a:r>
            <a:br>
              <a:rPr lang="hu-HU" sz="36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</a:br>
            <a:r>
              <a:rPr lang="hu-HU" sz="36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Országos Statisztikai Adatfelvételi Program (OSAP) teljesüléséről</a:t>
            </a:r>
          </a:p>
          <a:p>
            <a:endParaRPr lang="hu-HU" sz="3600" b="1" dirty="0">
              <a:gradFill>
                <a:gsLst>
                  <a:gs pos="0">
                    <a:srgbClr val="BD8907"/>
                  </a:gs>
                  <a:gs pos="35000">
                    <a:srgbClr val="D5AC36"/>
                  </a:gs>
                  <a:gs pos="73666">
                    <a:srgbClr val="D4AC41"/>
                  </a:gs>
                  <a:gs pos="62000">
                    <a:srgbClr val="F2D66E"/>
                  </a:gs>
                  <a:gs pos="100000">
                    <a:srgbClr val="BD8907"/>
                  </a:gs>
                </a:gsLst>
                <a:lin ang="3600000" scaled="0"/>
              </a:gradFill>
              <a:latin typeface="Myriad 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A10F981-F0A9-43C1-84F7-0827DB76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261102"/>
            <a:ext cx="1887192" cy="785501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1083A884-4E4D-4DDE-A681-F1F71BA3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954" y="2943243"/>
            <a:ext cx="7304866" cy="408867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B3FEBF6-B8D7-4BA7-850C-7D6CAE6821CE}"/>
              </a:ext>
            </a:extLst>
          </p:cNvPr>
          <p:cNvSpPr txBox="1"/>
          <p:nvPr/>
        </p:nvSpPr>
        <p:spPr>
          <a:xfrm>
            <a:off x="3559798" y="3666133"/>
            <a:ext cx="857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az Országos Statisztikai Tanács és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a Nemzeti Statisztikai Koordinációs Testület részére</a:t>
            </a:r>
          </a:p>
        </p:txBody>
      </p:sp>
    </p:spTree>
    <p:extLst>
      <p:ext uri="{BB962C8B-B14F-4D97-AF65-F5344CB8AC3E}">
        <p14:creationId xmlns:p14="http://schemas.microsoft.com/office/powerpoint/2010/main" val="14625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37605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2968629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2F49BE2F-DDF5-4007-8698-FECABD4C3DE3}"/>
              </a:ext>
            </a:extLst>
          </p:cNvPr>
          <p:cNvSpPr/>
          <p:nvPr/>
        </p:nvSpPr>
        <p:spPr>
          <a:xfrm>
            <a:off x="771726" y="767288"/>
            <a:ext cx="5064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Tudományos vagy tájékoztatási célú adatkiadások átvevői a </a:t>
            </a:r>
            <a:r>
              <a:rPr lang="hu-HU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további szerveinél, 2023-ban </a:t>
            </a:r>
            <a:r>
              <a:rPr lang="x-none" sz="2000" b="1" dirty="0">
                <a:solidFill>
                  <a:srgbClr val="002060"/>
                </a:solidFill>
              </a:rPr>
              <a:t> </a:t>
            </a:r>
            <a:endParaRPr lang="hu-HU" sz="20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6F06DC1-1D02-4DB2-9E8E-1978738DE0A7}"/>
              </a:ext>
            </a:extLst>
          </p:cNvPr>
          <p:cNvSpPr txBox="1"/>
          <p:nvPr/>
        </p:nvSpPr>
        <p:spPr>
          <a:xfrm>
            <a:off x="6624536" y="815672"/>
            <a:ext cx="442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 KSH esetén az adatkiadások leggyakoribb típusai, 2023-ban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D7B510D-1C4B-41EE-A9CD-76F140339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43177"/>
              </p:ext>
            </p:extLst>
          </p:nvPr>
        </p:nvGraphicFramePr>
        <p:xfrm>
          <a:off x="143483" y="2147454"/>
          <a:ext cx="5693113" cy="334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84ACCC4D-44D1-4B78-A890-B3F7299EB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1942" y="2119609"/>
            <a:ext cx="6138489" cy="3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684051" y="443539"/>
            <a:ext cx="5049092" cy="10078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rgbClr val="002060"/>
                </a:solidFill>
                <a:latin typeface="Myriad "/>
              </a:rPr>
              <a:t>Folyamatban lévő kutatások száma, 2023-ban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5DB50A9-E8FC-4EF2-A3CC-2187B9C7A622}"/>
              </a:ext>
            </a:extLst>
          </p:cNvPr>
          <p:cNvSpPr txBox="1"/>
          <p:nvPr/>
        </p:nvSpPr>
        <p:spPr>
          <a:xfrm>
            <a:off x="7358754" y="159745"/>
            <a:ext cx="445719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 Kutatószobában leggyakrabban felhasznált állományok szakstatisztikai témák szerint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ED9AD5A-D34B-4230-8E63-AA00C0F3A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692268"/>
              </p:ext>
            </p:extLst>
          </p:nvPr>
        </p:nvGraphicFramePr>
        <p:xfrm>
          <a:off x="0" y="1865293"/>
          <a:ext cx="6096000" cy="365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Kép 19">
            <a:extLst>
              <a:ext uri="{FF2B5EF4-FFF2-40B4-BE49-F238E27FC236}">
                <a16:creationId xmlns:a16="http://schemas.microsoft.com/office/drawing/2014/main" id="{E46B4AE8-E47F-434D-B1BD-41434C8F7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97" y="2045012"/>
            <a:ext cx="6092000" cy="3654195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8CFDC79E-B625-41B7-BA91-D1F6DA0A2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800" y="2135068"/>
            <a:ext cx="5946172" cy="35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44137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51883" y="583659"/>
            <a:ext cx="9937649" cy="8949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Az előállított statisztikai adatállományok jellemző felhasználói a </a:t>
            </a:r>
            <a:r>
              <a:rPr lang="hu-H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tagoknál (KSH nélkül), 2023-ban (%)</a:t>
            </a:r>
            <a:endParaRPr lang="hu-HU" sz="32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A521B70-3554-4B12-B2EC-A5583FE95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814" y="1860453"/>
            <a:ext cx="7870574" cy="4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76043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333422" y="313304"/>
            <a:ext cx="9600467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 minőség javítását segítő eszközök megoszlása 2023-ban (%)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282297D-0ECC-4DEA-88B9-77EE8F281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63" y="1499449"/>
            <a:ext cx="6011177" cy="385910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FAB8A0C-47F8-43E1-BCD3-D4C2C013B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277" y="3593593"/>
            <a:ext cx="4572396" cy="2743438"/>
          </a:xfrm>
          <a:prstGeom prst="rect">
            <a:avLst/>
          </a:prstGeom>
        </p:spPr>
      </p:pic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24089D96-1842-4601-ABEB-0B93D2A104AE}"/>
              </a:ext>
            </a:extLst>
          </p:cNvPr>
          <p:cNvSpPr/>
          <p:nvPr/>
        </p:nvSpPr>
        <p:spPr>
          <a:xfrm rot="2928777">
            <a:off x="6797399" y="2510699"/>
            <a:ext cx="582528" cy="531797"/>
          </a:xfrm>
          <a:prstGeom prst="rightArrow">
            <a:avLst>
              <a:gd name="adj1" fmla="val 33333"/>
              <a:gd name="adj2" fmla="val 65000"/>
            </a:avLst>
          </a:prstGeom>
          <a:solidFill>
            <a:srgbClr val="617CC1"/>
          </a:solidFill>
          <a:ln>
            <a:solidFill>
              <a:srgbClr val="617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617C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05226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5" y="364026"/>
            <a:ext cx="9905227" cy="1076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A KSH rendszerében lezajlott adatkérések, negyedévek szerint, 2018-2023-ban (db)</a:t>
            </a:r>
            <a:endParaRPr lang="hu-HU" sz="40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40F218E-E4BE-466B-AAC9-F0F94D0ED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019" y="1692875"/>
            <a:ext cx="8643065" cy="403671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41D8708-16B2-4274-8248-5C326B9F1EDB}"/>
              </a:ext>
            </a:extLst>
          </p:cNvPr>
          <p:cNvSpPr txBox="1"/>
          <p:nvPr/>
        </p:nvSpPr>
        <p:spPr>
          <a:xfrm>
            <a:off x="865763" y="6040877"/>
            <a:ext cx="934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 HSSZ szerveknél 80 esetben megvalósult, 32 esetben nem valósult meg adatkérés az adatfelvételekből előállított adatokból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104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66316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52214"/>
            <a:ext cx="9866316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Visszacsatolás az adatszolgáltatók/adatgazdák felé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530DA98-A394-4CA3-8AFC-15A59B8E5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009392"/>
              </p:ext>
            </p:extLst>
          </p:nvPr>
        </p:nvGraphicFramePr>
        <p:xfrm>
          <a:off x="2013630" y="1939180"/>
          <a:ext cx="7975495" cy="439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059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39"/>
            <a:ext cx="10096203" cy="2650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hu-HU" sz="24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1, OSAP teljesülés elemzés egyeztetése a KSH-n és a HSSZ-en belül</a:t>
            </a:r>
          </a:p>
          <a:p>
            <a:pPr marL="0" lvl="1" defTabSz="914400">
              <a:lnSpc>
                <a:spcPct val="90000"/>
              </a:lnSpc>
              <a:spcBef>
                <a:spcPts val="500"/>
              </a:spcBef>
            </a:pPr>
            <a:endParaRPr lang="hu-HU" sz="2400" dirty="0">
              <a:solidFill>
                <a:srgbClr val="002060"/>
              </a:solidFill>
            </a:endParaRPr>
          </a:p>
          <a:p>
            <a:pPr lvl="0" algn="just">
              <a:spcBef>
                <a:spcPts val="1000"/>
              </a:spcBef>
            </a:pPr>
            <a:r>
              <a:rPr lang="hu-HU" sz="24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2, Írásbeli véleményezést követően kerül véglegesítésre, majd közzétesszük a        KSH honlapján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10012231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9827406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További teendők</a:t>
            </a:r>
            <a:endParaRPr lang="hu-HU" b="1" dirty="0">
              <a:solidFill>
                <a:srgbClr val="002060"/>
              </a:solidFill>
              <a:latin typeface="Myriad "/>
            </a:endParaRPr>
          </a:p>
          <a:p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megtisztelő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27940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86796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9877740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Bevezető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DC8DB5C-5600-47FB-8276-AAB65B3775F7}"/>
              </a:ext>
            </a:extLst>
          </p:cNvPr>
          <p:cNvSpPr/>
          <p:nvPr/>
        </p:nvSpPr>
        <p:spPr>
          <a:xfrm>
            <a:off x="862488" y="1778159"/>
            <a:ext cx="54081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dirty="0" err="1">
                <a:solidFill>
                  <a:srgbClr val="002060"/>
                </a:solidFill>
              </a:rPr>
              <a:t>Stt</a:t>
            </a:r>
            <a:r>
              <a:rPr lang="hu-HU" dirty="0">
                <a:solidFill>
                  <a:srgbClr val="002060"/>
                </a:solidFill>
              </a:rPr>
              <a:t>. (és egyéb jogszabályok) alapján 2023-ban 552 élő adatfelvétel végrehajtását rendelte el az OSAP, ebből 229 adatgyűjtés és 323 adatátvétel volt.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Az adatfelvételek végrehajtása a legtöbb esetben megkezdődött a teljesülési kérdőívek visszaküldéséig, azonban a teljes adatelőállítási folyamat számos esetben nem ért véget, még különböző szakaszában tartott a kérdőív kitöltésekor.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Az előző évhez képest csak szerkezeti változás történt, látszódik az elmozdulás az adatátvételek irányába, azok számának növekedése miatt.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A 2023-as OSAP-</a:t>
            </a:r>
            <a:r>
              <a:rPr lang="hu-HU" dirty="0" err="1">
                <a:solidFill>
                  <a:srgbClr val="002060"/>
                </a:solidFill>
              </a:rPr>
              <a:t>ra</a:t>
            </a:r>
            <a:r>
              <a:rPr lang="hu-HU" dirty="0">
                <a:solidFill>
                  <a:srgbClr val="002060"/>
                </a:solidFill>
              </a:rPr>
              <a:t> vonatkozó HSSZ szerveket érintő változás volt, hogy 5 db adatgyűjtés átkerült a Miniszterelnökségtől a Közigazgatási és Területfejlesztési Minisztériumhoz.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FBC4D15-9493-46CD-8FA9-A7EAA051B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990834"/>
              </p:ext>
            </p:extLst>
          </p:nvPr>
        </p:nvGraphicFramePr>
        <p:xfrm>
          <a:off x="6079605" y="2480115"/>
          <a:ext cx="5776815" cy="281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45395" y="1837191"/>
            <a:ext cx="10104242" cy="7046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2060"/>
                </a:solidFill>
                <a:latin typeface="Myriad "/>
              </a:rPr>
              <a:t>OSAP 2023: 552 db adatfelvétel (229 db AGY, 323 db AÁ; ebből: 152 db KSH elrendelésében lévő AGY, 77 db a HSSZ elrendelésében, 283 db KSH elrendelésében lévő AÁ, 40 db a HSSZ elrendelésében)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4485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5" y="789959"/>
            <a:ext cx="994485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és adatátvételek száma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E8F8BE6-4FFE-4C3A-8ABA-57F894B296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42692"/>
              </p:ext>
            </p:extLst>
          </p:nvPr>
        </p:nvGraphicFramePr>
        <p:xfrm>
          <a:off x="342567" y="2954776"/>
          <a:ext cx="565081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826A4A3-9C3E-4524-A13E-BB3D3C6EE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914633"/>
              </p:ext>
            </p:extLst>
          </p:nvPr>
        </p:nvGraphicFramePr>
        <p:xfrm>
          <a:off x="5993380" y="3015219"/>
          <a:ext cx="566737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524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10003574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18782"/>
            <a:ext cx="10549223" cy="917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Az adatfelvételek megoszlása 2023-ban a </a:t>
            </a:r>
            <a:r>
              <a:rPr lang="hu-H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 KSH-n kívüli tagjai között (db)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890332E-3757-49DA-9460-7240DA62C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282" y="1855798"/>
            <a:ext cx="9604709" cy="47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69350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229284" y="286620"/>
            <a:ext cx="10011964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száma adatszolgáltatói kör nagysága szerint, 2018-2023 között (db)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0671921-2128-4A7A-9135-838CB42F6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35" y="1841082"/>
            <a:ext cx="8939714" cy="44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05226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03398"/>
            <a:ext cx="1011263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száma adathelyek száma szerint, 2018-2023 között (db)</a:t>
            </a:r>
            <a:endParaRPr lang="hu-HU" b="1" dirty="0">
              <a:solidFill>
                <a:srgbClr val="002060"/>
              </a:solidFill>
              <a:latin typeface="Myriad "/>
            </a:endParaRPr>
          </a:p>
          <a:p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FD5B1DE-8CF2-46CF-9C71-11D5ADE6D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232" y="2031472"/>
            <a:ext cx="8532292" cy="44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5386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266727" y="324759"/>
            <a:ext cx="10549221" cy="4172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Az adatátvételeket érintő tényezők vizsgálata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AF18A00-8F7A-42D2-84A6-5401F82BA064}"/>
              </a:ext>
            </a:extLst>
          </p:cNvPr>
          <p:cNvSpPr/>
          <p:nvPr/>
        </p:nvSpPr>
        <p:spPr>
          <a:xfrm>
            <a:off x="795714" y="1759484"/>
            <a:ext cx="513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>
                <a:solidFill>
                  <a:srgbClr val="002060"/>
                </a:solidFill>
              </a:rPr>
              <a:t>Adatátvételek beérkezési megoszlása: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984AEFC-68A7-46A9-8212-7A3183BBF884}"/>
              </a:ext>
            </a:extLst>
          </p:cNvPr>
          <p:cNvSpPr/>
          <p:nvPr/>
        </p:nvSpPr>
        <p:spPr>
          <a:xfrm>
            <a:off x="6811964" y="1759484"/>
            <a:ext cx="3752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>
                <a:solidFill>
                  <a:srgbClr val="002060"/>
                </a:solidFill>
              </a:rPr>
              <a:t>Adatátvételek esedékesség szerinti alakulása:</a:t>
            </a:r>
          </a:p>
        </p:txBody>
      </p:sp>
      <p:graphicFrame>
        <p:nvGraphicFramePr>
          <p:cNvPr id="20" name="Táblázat 19">
            <a:extLst>
              <a:ext uri="{FF2B5EF4-FFF2-40B4-BE49-F238E27FC236}">
                <a16:creationId xmlns:a16="http://schemas.microsoft.com/office/drawing/2014/main" id="{350D42F4-4578-40FA-8B5A-1019751B1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8510"/>
              </p:ext>
            </p:extLst>
          </p:nvPr>
        </p:nvGraphicFramePr>
        <p:xfrm>
          <a:off x="6206707" y="3113188"/>
          <a:ext cx="5088424" cy="1553528"/>
        </p:xfrm>
        <a:graphic>
          <a:graphicData uri="http://schemas.openxmlformats.org/drawingml/2006/table">
            <a:tbl>
              <a:tblPr firstRow="1" bandRow="1"/>
              <a:tblGrid>
                <a:gridCol w="2790094">
                  <a:extLst>
                    <a:ext uri="{9D8B030D-6E8A-4147-A177-3AD203B41FA5}">
                      <a16:colId xmlns:a16="http://schemas.microsoft.com/office/drawing/2014/main" val="282355946"/>
                    </a:ext>
                  </a:extLst>
                </a:gridCol>
                <a:gridCol w="530542">
                  <a:extLst>
                    <a:ext uri="{9D8B030D-6E8A-4147-A177-3AD203B41FA5}">
                      <a16:colId xmlns:a16="http://schemas.microsoft.com/office/drawing/2014/main" val="2655379580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1413921906"/>
                    </a:ext>
                  </a:extLst>
                </a:gridCol>
                <a:gridCol w="869018">
                  <a:extLst>
                    <a:ext uri="{9D8B030D-6E8A-4147-A177-3AD203B41FA5}">
                      <a16:colId xmlns:a16="http://schemas.microsoft.com/office/drawing/2014/main" val="2528910623"/>
                    </a:ext>
                  </a:extLst>
                </a:gridCol>
              </a:tblGrid>
              <a:tr h="35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hu-HU" sz="1200" dirty="0"/>
                        <a:t>Megnevezés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hu-HU" sz="1200" dirty="0"/>
                        <a:t>HSSZ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hu-HU" sz="1200" dirty="0"/>
                        <a:t>KSH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7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hu-HU" sz="1200" dirty="0"/>
                        <a:t>Összesen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7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77631"/>
                  </a:ext>
                </a:extLst>
              </a:tr>
              <a:tr h="275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u-HU" sz="1200" dirty="0"/>
                        <a:t>Határidőre teljesített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210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2 959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3 169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56639"/>
                  </a:ext>
                </a:extLst>
              </a:tr>
              <a:tr h="290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u-HU" sz="1200" dirty="0"/>
                        <a:t>Határidőre nem teljesített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113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116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04758"/>
                  </a:ext>
                </a:extLst>
              </a:tr>
              <a:tr h="321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u-HU" sz="1200" dirty="0"/>
                        <a:t>Egyáltalán nem teljesített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69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69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36973"/>
                  </a:ext>
                </a:extLst>
              </a:tr>
              <a:tr h="312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u-HU" sz="1200" dirty="0"/>
                        <a:t>Teljesítendő feladatok száma összesen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214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3 141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hu-HU" sz="1200" dirty="0"/>
                        <a:t>3 355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14412"/>
                  </a:ext>
                </a:extLst>
              </a:tr>
            </a:tbl>
          </a:graphicData>
        </a:graphic>
      </p:graphicFrame>
      <p:pic>
        <p:nvPicPr>
          <p:cNvPr id="22" name="Kép 21">
            <a:extLst>
              <a:ext uri="{FF2B5EF4-FFF2-40B4-BE49-F238E27FC236}">
                <a16:creationId xmlns:a16="http://schemas.microsoft.com/office/drawing/2014/main" id="{888C9CAB-1F29-49D7-B720-837574FEC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1" y="2625537"/>
            <a:ext cx="4438273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924128" y="2435575"/>
            <a:ext cx="4525315" cy="28557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Az ábrán az adatátvételek felhasználásának céljait láthatjuk a 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HSSz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 által elrendelt adatátvételek esetén.  Becslési célra 39%-át, az adatszolgáltatói kör kijelölésére az adatátvételek 22%-át használják a 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HSSz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-ben, ellenőrzési céllal az adatátvételek 19%-</a:t>
            </a:r>
            <a:r>
              <a:rPr lang="hu-HU" sz="2800" b="1" dirty="0" err="1">
                <a:solidFill>
                  <a:srgbClr val="002060"/>
                </a:solidFill>
                <a:latin typeface="Myriad "/>
              </a:rPr>
              <a:t>kát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 használták fel.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9277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061423" y="323032"/>
            <a:ext cx="10549225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Az adatátvételeket érintő tényezők vizsgálata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C32233E-8CD0-4D68-986D-A5F88E754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57" y="1566649"/>
            <a:ext cx="7780113" cy="42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680936" y="2198465"/>
            <a:ext cx="4153711" cy="27334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Online megjelenések erőfölénye tapasztalható.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A vizualizációs eszközök közül kiemelkednek a grafikonos megoldások.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A táblázatos forma évről-évre kiemelkedik.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2740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972040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Az adatok publikálása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C778A66-46C5-40BA-BA63-340CF4A4F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638" y="1825139"/>
            <a:ext cx="6882981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1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2786</TotalTime>
  <Words>542</Words>
  <Application>Microsoft Office PowerPoint</Application>
  <PresentationFormat>Szélesvásznú</PresentationFormat>
  <Paragraphs>102</Paragraphs>
  <Slides>17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Myriad 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Zavagyák Andrea Dr.</cp:lastModifiedBy>
  <cp:revision>178</cp:revision>
  <dcterms:created xsi:type="dcterms:W3CDTF">2024-03-11T10:59:58Z</dcterms:created>
  <dcterms:modified xsi:type="dcterms:W3CDTF">2024-11-12T08:46:19Z</dcterms:modified>
</cp:coreProperties>
</file>