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9" r:id="rId2"/>
    <p:sldId id="273" r:id="rId3"/>
    <p:sldId id="303" r:id="rId4"/>
    <p:sldId id="302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ordás Anna" initials="CA" lastIdx="1" clrIdx="0">
    <p:extLst>
      <p:ext uri="{19B8F6BF-5375-455C-9EA6-DF929625EA0E}">
        <p15:presenceInfo xmlns:p15="http://schemas.microsoft.com/office/powerpoint/2012/main" userId="Csordás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19B"/>
    <a:srgbClr val="FBCC34"/>
    <a:srgbClr val="D0CECE"/>
    <a:srgbClr val="00C6FF"/>
    <a:srgbClr val="617CC1"/>
    <a:srgbClr val="BD8907"/>
    <a:srgbClr val="D5AC36"/>
    <a:srgbClr val="CDAD37"/>
    <a:srgbClr val="06183D"/>
    <a:srgbClr val="F2D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5" autoAdjust="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outlineViewPr>
    <p:cViewPr>
      <p:scale>
        <a:sx n="33" d="100"/>
        <a:sy n="33" d="100"/>
      </p:scale>
      <p:origin x="0" y="-329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A7559-4A20-4B31-A598-7D364E9F54DF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215DC-89BB-48C1-9B12-4A8FBD27B45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237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Szerettük volna az OST-t és NSKT-t is az eddiginél aktívabban bevonni a hivatalos statisztika stratégiai és fejlesztési kérdéseibe, ezért felkértük a HSSz tagjait/Önöket arra, hogy tegyenek témajavaslatot a 2024. évi munkaterv kialakításához, melyeket köszönünk.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2024. évi munkaterv összeállítása során törekedtünk arra, hogy az ülések napirendi pontjaiként a hivatalos statisztikai szolgálat szervei, az adatszolgáltatók és felhasználók képviselői és a KSH számára egyaránt érdeklődésre számot tartó témakörök szerepeljenek.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OST-NSKT a 2024. évben is legalább 3 ülés megtartását tervezi. A mai ülésen kívül szeptember közepén vagy végén, illetve november végén vagy december elején tervezzük egy-egy ülés megtartását.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215DC-89BB-48C1-9B12-4A8FBD27B457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44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5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6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7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84AE-4F85-4D42-9598-F6DE651E0689}" type="datetimeFigureOut">
              <a:rPr lang="hu-HU" smtClean="0"/>
              <a:t>2024.05.02.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5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A89D5CAF-F7B2-4280-929F-81C74120C249}"/>
              </a:ext>
            </a:extLst>
          </p:cNvPr>
          <p:cNvSpPr txBox="1"/>
          <p:nvPr/>
        </p:nvSpPr>
        <p:spPr>
          <a:xfrm>
            <a:off x="590552" y="6249600"/>
            <a:ext cx="1142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prstClr val="white"/>
                </a:solidFill>
                <a:latin typeface="Myriad "/>
              </a:rPr>
              <a:t>2024. május 6. 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B8E2EF2-B3C5-4D6E-9FD6-CE2F31E43F16}"/>
              </a:ext>
            </a:extLst>
          </p:cNvPr>
          <p:cNvSpPr txBox="1"/>
          <p:nvPr/>
        </p:nvSpPr>
        <p:spPr>
          <a:xfrm>
            <a:off x="218118" y="1694001"/>
            <a:ext cx="3257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i="1" dirty="0">
                <a:solidFill>
                  <a:prstClr val="white"/>
                </a:solidFill>
                <a:latin typeface="Myriad "/>
              </a:rPr>
              <a:t>Előadó:</a:t>
            </a:r>
            <a:br>
              <a:rPr lang="hu-HU" b="1" i="1" dirty="0">
                <a:solidFill>
                  <a:prstClr val="white"/>
                </a:solidFill>
                <a:latin typeface="Myriad "/>
              </a:rPr>
            </a:br>
            <a:r>
              <a:rPr lang="hu-HU" sz="2400" b="1" i="1" dirty="0">
                <a:solidFill>
                  <a:prstClr val="white"/>
                </a:solidFill>
                <a:latin typeface="Myriad "/>
              </a:rPr>
              <a:t>Dr. Zavagyák Andrea</a:t>
            </a:r>
          </a:p>
          <a:p>
            <a:pPr algn="r"/>
            <a:r>
              <a:rPr lang="hu-HU" sz="1600" b="1" i="1" dirty="0">
                <a:solidFill>
                  <a:prstClr val="white"/>
                </a:solidFill>
                <a:latin typeface="Myriad "/>
              </a:rPr>
              <a:t>osztályvezető</a:t>
            </a:r>
          </a:p>
          <a:p>
            <a:pPr algn="r"/>
            <a:r>
              <a:rPr lang="hu-HU" sz="1600" b="1" i="1" dirty="0">
                <a:solidFill>
                  <a:prstClr val="white"/>
                </a:solidFill>
                <a:latin typeface="Myriad "/>
              </a:rPr>
              <a:t>KSH, Statisztikai koordinációs osztály</a:t>
            </a:r>
          </a:p>
        </p:txBody>
      </p: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C3D00ABA-0769-4012-97D4-102A36E27E7E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17" name="Rectangle 6">
            <a:extLst>
              <a:ext uri="{FF2B5EF4-FFF2-40B4-BE49-F238E27FC236}">
                <a16:creationId xmlns:a16="http://schemas.microsoft.com/office/drawing/2014/main" id="{256B91D7-B829-47DA-90C7-E50868F54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1"/>
            <a:ext cx="8570026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3859481" y="1439280"/>
            <a:ext cx="7707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  <a:latin typeface="Myriad "/>
              </a:rPr>
              <a:t>Az OST-NSKT 2024. évi munkatervének ismertetése</a:t>
            </a:r>
            <a:endParaRPr lang="hu-HU" sz="4800" b="1" dirty="0">
              <a:gradFill>
                <a:gsLst>
                  <a:gs pos="0">
                    <a:srgbClr val="BD8907"/>
                  </a:gs>
                  <a:gs pos="35000">
                    <a:srgbClr val="D5AC36"/>
                  </a:gs>
                  <a:gs pos="73666">
                    <a:srgbClr val="D4AC41"/>
                  </a:gs>
                  <a:gs pos="62000">
                    <a:srgbClr val="F2D66E"/>
                  </a:gs>
                  <a:gs pos="100000">
                    <a:srgbClr val="BD8907"/>
                  </a:gs>
                </a:gsLst>
                <a:lin ang="3600000" scaled="0"/>
              </a:gradFill>
              <a:latin typeface="Myriad 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A10F981-F0A9-43C1-84F7-0827DB766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14" y="261102"/>
            <a:ext cx="1887192" cy="785501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1083A884-4E4D-4DDE-A681-F1F71BA31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79" y="2943243"/>
            <a:ext cx="7304866" cy="40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145394" y="4774756"/>
            <a:ext cx="2968629" cy="4461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875030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789959"/>
            <a:ext cx="10113156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A munkaterv összeállítása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C39E7D24-F8DE-43AE-BBFD-5462FE053A11}"/>
              </a:ext>
            </a:extLst>
          </p:cNvPr>
          <p:cNvSpPr txBox="1">
            <a:spLocks/>
          </p:cNvSpPr>
          <p:nvPr/>
        </p:nvSpPr>
        <p:spPr>
          <a:xfrm>
            <a:off x="1145394" y="1919745"/>
            <a:ext cx="2968629" cy="4461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7" name="Tartalom helye 16">
            <a:extLst>
              <a:ext uri="{FF2B5EF4-FFF2-40B4-BE49-F238E27FC236}">
                <a16:creationId xmlns:a16="http://schemas.microsoft.com/office/drawing/2014/main" id="{C92CACEE-5801-422F-AA38-BE3D06D3D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hu-HU" dirty="0"/>
          </a:p>
          <a:p>
            <a:r>
              <a:rPr lang="hu-HU" dirty="0"/>
              <a:t>Előzetes felmérés volt a 2 testület tagjai között, melyben kértük, hogy javasoljanak témákat az ülések napirendjéhez.</a:t>
            </a:r>
          </a:p>
          <a:p>
            <a:r>
              <a:rPr lang="hu-HU" dirty="0"/>
              <a:t>A beérkezett javaslatokat, a lehetőségeket figyelembe véve igyekeztünk beépíteni a munkatervbe.</a:t>
            </a:r>
          </a:p>
          <a:p>
            <a:pPr marL="0" indent="0">
              <a:buNone/>
            </a:pPr>
            <a:r>
              <a:rPr lang="hu-HU" u="sng" dirty="0"/>
              <a:t>Kiemelt témák:</a:t>
            </a:r>
          </a:p>
          <a:p>
            <a:r>
              <a:rPr lang="hu-HU" dirty="0"/>
              <a:t>Az Online pénztárgép és online számla adatok statisztikai és elemzési célú felhasználása című előadás</a:t>
            </a:r>
          </a:p>
          <a:p>
            <a:r>
              <a:rPr lang="hu-HU" dirty="0"/>
              <a:t>A szeptemberi ülésen az OSAP 2025. évi tervezése mellett tájékoztatást adunk a TEÁOR’25 átállás helyzetéről, illetve egy rövid előadás keretében bemutatjuk a KSH nyilvánosan elérhető adatainak kereshetőségét.</a:t>
            </a:r>
          </a:p>
          <a:p>
            <a:r>
              <a:rPr lang="hu-HU" dirty="0"/>
              <a:t>A tervezetten november végi/december elejei ülésen a Magyar Nemzeti Bankkal közös előadás keretében ismertetésre kerül a „Miből élünk 2023. évi felvétel - első – eredményei.</a:t>
            </a:r>
          </a:p>
          <a:p>
            <a:r>
              <a:rPr lang="hu-HU" dirty="0"/>
              <a:t>A testületek ügyrendje szerint van lehetőség napirendi javaslatok megtételére a munkaterv összeállításán kívül is, így, ha felmerül bármilyen, az OST vagy az NSKT feladatkörébe tartozó téma, amelyt megvitatását szükségesnek gondolják, keressék meg ezzel kapcsolatban a testületek titkárságait.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525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145394" y="4774756"/>
            <a:ext cx="2968629" cy="4461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45395" y="1566649"/>
            <a:ext cx="9875030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026332" y="767886"/>
            <a:ext cx="10113156" cy="446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>
                <a:solidFill>
                  <a:srgbClr val="002060"/>
                </a:solidFill>
                <a:latin typeface="Myriad "/>
              </a:rPr>
              <a:t>A munkaterv tartalma</a:t>
            </a: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id="{C39E7D24-F8DE-43AE-BBFD-5462FE053A11}"/>
              </a:ext>
            </a:extLst>
          </p:cNvPr>
          <p:cNvSpPr txBox="1">
            <a:spLocks/>
          </p:cNvSpPr>
          <p:nvPr/>
        </p:nvSpPr>
        <p:spPr>
          <a:xfrm>
            <a:off x="1145394" y="1919745"/>
            <a:ext cx="2968629" cy="4461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2" name="Tartalom helye 1">
            <a:extLst>
              <a:ext uri="{FF2B5EF4-FFF2-40B4-BE49-F238E27FC236}">
                <a16:creationId xmlns:a16="http://schemas.microsoft.com/office/drawing/2014/main" id="{1F375ECC-CBA8-4C2C-8938-5E38699C7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45394" y="1825624"/>
            <a:ext cx="10323165" cy="50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1">
            <a:extLst>
              <a:ext uri="{FF2B5EF4-FFF2-40B4-BE49-F238E27FC236}">
                <a16:creationId xmlns:a16="http://schemas.microsoft.com/office/drawing/2014/main" id="{F7839D99-1A42-4760-ABE5-7C450A24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7" y="6154469"/>
            <a:ext cx="376047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91E341F8-44D6-4330-9C51-B75DACA17160}"/>
              </a:ext>
            </a:extLst>
          </p:cNvPr>
          <p:cNvCxnSpPr>
            <a:cxnSpLocks/>
          </p:cNvCxnSpPr>
          <p:nvPr/>
        </p:nvCxnSpPr>
        <p:spPr>
          <a:xfrm>
            <a:off x="11694619" y="6184157"/>
            <a:ext cx="0" cy="673843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9" name="Cím 1">
            <a:extLst>
              <a:ext uri="{FF2B5EF4-FFF2-40B4-BE49-F238E27FC236}">
                <a16:creationId xmlns:a16="http://schemas.microsoft.com/office/drawing/2014/main" id="{0EDD5872-3D58-49EB-AD10-97DACFAA87E8}"/>
              </a:ext>
            </a:extLst>
          </p:cNvPr>
          <p:cNvSpPr txBox="1">
            <a:spLocks/>
          </p:cNvSpPr>
          <p:nvPr/>
        </p:nvSpPr>
        <p:spPr>
          <a:xfrm>
            <a:off x="1061422" y="1162061"/>
            <a:ext cx="10159027" cy="40671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NSKT: </a:t>
            </a:r>
            <a:r>
              <a:rPr lang="hu-HU" sz="4000" dirty="0">
                <a:solidFill>
                  <a:srgbClr val="617CC1"/>
                </a:solidFill>
                <a:latin typeface="Myriad "/>
              </a:rPr>
              <a:t>nskt@ksh.hu                                                         </a:t>
            </a:r>
          </a:p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Varga Györgyi</a:t>
            </a:r>
          </a:p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Zavagyák Andrea</a:t>
            </a:r>
          </a:p>
          <a:p>
            <a:endParaRPr lang="hu-HU" sz="4000" dirty="0">
              <a:solidFill>
                <a:srgbClr val="002060"/>
              </a:solidFill>
              <a:latin typeface="Myriad "/>
            </a:endParaRPr>
          </a:p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OST: </a:t>
            </a:r>
            <a:r>
              <a:rPr lang="hu-HU" sz="4000" dirty="0">
                <a:solidFill>
                  <a:srgbClr val="617CC1"/>
                </a:solidFill>
                <a:latin typeface="Myriad "/>
              </a:rPr>
              <a:t>ost@ksh.hu</a:t>
            </a:r>
          </a:p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Bojti Anikó</a:t>
            </a:r>
          </a:p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Ficsor Anna</a:t>
            </a:r>
          </a:p>
          <a:p>
            <a:r>
              <a:rPr lang="hu-HU" sz="4000" dirty="0">
                <a:solidFill>
                  <a:srgbClr val="002060"/>
                </a:solidFill>
                <a:latin typeface="Myriad "/>
              </a:rPr>
              <a:t>Nemecz Gabriella</a:t>
            </a:r>
          </a:p>
          <a:p>
            <a:endParaRPr lang="hu-HU" sz="4000" dirty="0">
              <a:solidFill>
                <a:srgbClr val="002060"/>
              </a:solidFill>
              <a:latin typeface="Myriad "/>
            </a:endParaRPr>
          </a:p>
          <a:p>
            <a:pPr algn="ctr"/>
            <a:r>
              <a:rPr lang="hu-HU" sz="4000" dirty="0">
                <a:solidFill>
                  <a:srgbClr val="002060"/>
                </a:solidFill>
                <a:latin typeface="Myriad "/>
              </a:rPr>
              <a:t>Várjuk szíves megkeresésüket! </a:t>
            </a:r>
          </a:p>
          <a:p>
            <a:endParaRPr lang="hu-HU" altLang="hu-HU" sz="4500" dirty="0">
              <a:solidFill>
                <a:srgbClr val="002060"/>
              </a:solidFill>
              <a:latin typeface="Myriad "/>
            </a:endParaRPr>
          </a:p>
          <a:p>
            <a:pPr>
              <a:defRPr/>
            </a:pPr>
            <a:endParaRPr lang="hu-HU" altLang="hu-HU" sz="7000" b="1" dirty="0">
              <a:solidFill>
                <a:srgbClr val="002060"/>
              </a:solidFill>
              <a:latin typeface="Myriad "/>
            </a:endParaRPr>
          </a:p>
          <a:p>
            <a:endParaRPr lang="hu-HU" sz="2800" b="1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A9B53D7-B108-4303-B4A4-5AE16EDFEACD}"/>
              </a:ext>
            </a:extLst>
          </p:cNvPr>
          <p:cNvCxnSpPr>
            <a:cxnSpLocks/>
          </p:cNvCxnSpPr>
          <p:nvPr/>
        </p:nvCxnSpPr>
        <p:spPr>
          <a:xfrm flipH="1">
            <a:off x="1115622" y="961801"/>
            <a:ext cx="9960755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657CBD8C-4556-44F7-B5D9-28C6C81503E7}"/>
              </a:ext>
            </a:extLst>
          </p:cNvPr>
          <p:cNvSpPr txBox="1">
            <a:spLocks/>
          </p:cNvSpPr>
          <p:nvPr/>
        </p:nvSpPr>
        <p:spPr>
          <a:xfrm>
            <a:off x="1145394" y="338406"/>
            <a:ext cx="10670554" cy="897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b="1" dirty="0">
              <a:solidFill>
                <a:srgbClr val="002060"/>
              </a:solidFill>
              <a:latin typeface="Myriad "/>
            </a:endParaRPr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94CEF3CC-00C3-4727-9924-F0CAB8C2B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5188" y="6184157"/>
            <a:ext cx="1253371" cy="51409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1C68C5A-164F-48EC-ACF6-4C5B426D3101}"/>
              </a:ext>
            </a:extLst>
          </p:cNvPr>
          <p:cNvSpPr txBox="1"/>
          <p:nvPr/>
        </p:nvSpPr>
        <p:spPr>
          <a:xfrm>
            <a:off x="6693884" y="2752196"/>
            <a:ext cx="3876675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70000"/>
              </a:lnSpc>
              <a:spcBef>
                <a:spcPct val="0"/>
              </a:spcBef>
            </a:pPr>
            <a:endParaRPr lang="hu-HU" sz="2500" b="1" dirty="0">
              <a:solidFill>
                <a:srgbClr val="002060"/>
              </a:solidFill>
              <a:latin typeface="Myriad "/>
              <a:ea typeface="+mj-ea"/>
              <a:cs typeface="+mj-cs"/>
            </a:endParaRPr>
          </a:p>
          <a:p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9F0BFA06-5757-4006-B272-7E90F791BDA8}"/>
              </a:ext>
            </a:extLst>
          </p:cNvPr>
          <p:cNvSpPr/>
          <p:nvPr/>
        </p:nvSpPr>
        <p:spPr>
          <a:xfrm>
            <a:off x="1621441" y="255521"/>
            <a:ext cx="894911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u-HU" sz="4400" b="1" dirty="0">
                <a:solidFill>
                  <a:srgbClr val="002060"/>
                </a:solidFill>
                <a:latin typeface="Myriad "/>
                <a:ea typeface="+mj-ea"/>
                <a:cs typeface="+mj-cs"/>
              </a:rPr>
              <a:t>Elérhetőségek</a:t>
            </a:r>
          </a:p>
        </p:txBody>
      </p:sp>
    </p:spTree>
    <p:extLst>
      <p:ext uri="{BB962C8B-B14F-4D97-AF65-F5344CB8AC3E}">
        <p14:creationId xmlns:p14="http://schemas.microsoft.com/office/powerpoint/2010/main" val="2567697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534" y="1353554"/>
            <a:ext cx="11526217" cy="2190249"/>
          </a:xfrm>
          <a:prstGeom prst="rect">
            <a:avLst/>
          </a:prstGeom>
          <a:gradFill>
            <a:gsLst>
              <a:gs pos="0">
                <a:srgbClr val="FFFFFF">
                  <a:alpha val="11000"/>
                </a:srgbClr>
              </a:gs>
              <a:gs pos="100000">
                <a:srgbClr val="FFFFFF">
                  <a:alpha val="21000"/>
                </a:srgbClr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2170388" y="1559872"/>
            <a:ext cx="8647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  <a:latin typeface="Myriad "/>
              </a:rPr>
              <a:t>Köszönöm a megtisztelő </a:t>
            </a:r>
            <a:br>
              <a:rPr lang="hu-HU" sz="5400" b="1" dirty="0">
                <a:solidFill>
                  <a:schemeClr val="bg1"/>
                </a:solidFill>
                <a:latin typeface="Myriad "/>
              </a:rPr>
            </a:br>
            <a:r>
              <a:rPr lang="hu-HU" sz="5400" b="1" dirty="0">
                <a:solidFill>
                  <a:schemeClr val="bg1"/>
                </a:solidFill>
                <a:latin typeface="Myriad "/>
              </a:rPr>
              <a:t>figyelmüket!</a:t>
            </a:r>
          </a:p>
        </p:txBody>
      </p:sp>
    </p:spTree>
    <p:extLst>
      <p:ext uri="{BB962C8B-B14F-4D97-AF65-F5344CB8AC3E}">
        <p14:creationId xmlns:p14="http://schemas.microsoft.com/office/powerpoint/2010/main" val="27940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334</Words>
  <Application>Microsoft Office PowerPoint</Application>
  <PresentationFormat>Szélesvásznú</PresentationFormat>
  <Paragraphs>36</Paragraphs>
  <Slides>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Myriad 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Damjanovich Katalin</dc:creator>
  <cp:lastModifiedBy>Zavagyák Andrea Dr.</cp:lastModifiedBy>
  <cp:revision>142</cp:revision>
  <dcterms:created xsi:type="dcterms:W3CDTF">2024-03-11T10:59:58Z</dcterms:created>
  <dcterms:modified xsi:type="dcterms:W3CDTF">2024-05-02T13:05:03Z</dcterms:modified>
</cp:coreProperties>
</file>