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280" r:id="rId2"/>
    <p:sldId id="334" r:id="rId3"/>
    <p:sldId id="336" r:id="rId4"/>
    <p:sldId id="307" r:id="rId5"/>
    <p:sldId id="333" r:id="rId6"/>
    <p:sldId id="341" r:id="rId7"/>
    <p:sldId id="342" r:id="rId8"/>
    <p:sldId id="325" r:id="rId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312F"/>
    <a:srgbClr val="898989"/>
    <a:srgbClr val="EEECE1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61" autoAdjust="0"/>
  </p:normalViewPr>
  <p:slideViewPr>
    <p:cSldViewPr>
      <p:cViewPr varScale="1">
        <p:scale>
          <a:sx n="68" d="100"/>
          <a:sy n="68" d="100"/>
        </p:scale>
        <p:origin x="-15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C44F0FB-D587-4286-B5E0-BD5479DA7B5F}" type="datetime1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309CEF2-EF15-4A06-BAD5-19D633F7CC27}" type="slidenum">
              <a:rPr lang="es-ES" altLang="en-US"/>
              <a:pPr/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576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5922E88-CADA-4027-9499-4714864A65B3}" type="datetime1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63D771E-E65F-4F3B-8185-F232514B6987}" type="slidenum">
              <a:rPr lang="es-ES" altLang="en-US"/>
              <a:pPr/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86146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-1382713" y="1671638"/>
            <a:ext cx="7239001" cy="5429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4310063" y="1047750"/>
            <a:ext cx="2076450" cy="6892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-1382713" y="1671638"/>
            <a:ext cx="7239001" cy="5429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4310063" y="1047750"/>
            <a:ext cx="2076450" cy="6892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-1382713" y="1671638"/>
            <a:ext cx="7239001" cy="5429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4310063" y="1047750"/>
            <a:ext cx="2076450" cy="6892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-1382713" y="1671638"/>
            <a:ext cx="7239001" cy="5429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4310063" y="1047750"/>
            <a:ext cx="2076450" cy="6892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-1382713" y="1671638"/>
            <a:ext cx="7239001" cy="5429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4310063" y="1047750"/>
            <a:ext cx="2076450" cy="6892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-1382713" y="1671638"/>
            <a:ext cx="7239001" cy="5429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4310063" y="1047750"/>
            <a:ext cx="2076450" cy="6892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548000" y="2160000"/>
            <a:ext cx="7380000" cy="14400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3168000" y="5040000"/>
            <a:ext cx="5760000" cy="8178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1800" b="1" i="1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3168000" y="5940000"/>
            <a:ext cx="5760000" cy="252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buNone/>
              <a:defRPr sz="1800" b="1" i="1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2"/>
          </p:nvPr>
        </p:nvSpPr>
        <p:spPr>
          <a:xfrm>
            <a:off x="3168000" y="6408000"/>
            <a:ext cx="5760000" cy="144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spcBef>
                <a:spcPts val="0"/>
              </a:spcBef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5884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artad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8000" y="1908000"/>
            <a:ext cx="7668000" cy="39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361950" indent="-361950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marL="712788" indent="-350838">
              <a:buFont typeface="Symbol" pitchFamily="18" charset="2"/>
              <a:buChar char="*"/>
              <a:defRPr sz="2400">
                <a:latin typeface="Arial" pitchFamily="34" charset="0"/>
                <a:cs typeface="Arial" pitchFamily="34" charset="0"/>
              </a:defRPr>
            </a:lvl3pPr>
            <a:lvl4pPr marL="1073150" indent="-360363">
              <a:defRPr sz="2400">
                <a:latin typeface="Arial" pitchFamily="34" charset="0"/>
                <a:cs typeface="Arial" pitchFamily="34" charset="0"/>
              </a:defRPr>
            </a:lvl4pPr>
            <a:lvl5pPr marL="1435100" indent="-361950"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8000" y="1188000"/>
            <a:ext cx="7668000" cy="540000"/>
          </a:xfrm>
          <a:prstGeom prst="rect">
            <a:avLst/>
          </a:prstGeom>
          <a:solidFill>
            <a:srgbClr val="EEECE1"/>
          </a:solidFill>
        </p:spPr>
        <p:txBody>
          <a:bodyPr lIns="0" tIns="0" rIns="0" bIns="0" anchor="ctr"/>
          <a:lstStyle>
            <a:lvl1pPr algn="l">
              <a:defRPr sz="2800" b="1">
                <a:solidFill>
                  <a:srgbClr val="1F497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0"/>
          </p:nvPr>
        </p:nvSpPr>
        <p:spPr>
          <a:xfrm>
            <a:off x="3168000" y="6408000"/>
            <a:ext cx="5760000" cy="144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spcBef>
                <a:spcPts val="0"/>
              </a:spcBef>
              <a:buFontTx/>
              <a:buNone/>
              <a:defRPr sz="9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933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>
          <a:xfrm>
            <a:off x="0" y="6413500"/>
            <a:ext cx="9144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8A2BB3C-0258-4EB0-85E1-553D9AAF32F4}" type="slidenum">
              <a:rPr lang="es-ES" altLang="en-US"/>
              <a:pPr/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167361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52400"/>
            <a:ext cx="63341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logocolores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553200"/>
            <a:ext cx="618172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52400"/>
            <a:ext cx="63341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logocolores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553200"/>
            <a:ext cx="618172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7 Título"/>
          <p:cNvSpPr>
            <a:spLocks noGrp="1"/>
          </p:cNvSpPr>
          <p:nvPr>
            <p:ph type="title"/>
          </p:nvPr>
        </p:nvSpPr>
        <p:spPr bwMode="auto">
          <a:xfrm>
            <a:off x="2771775" y="2420938"/>
            <a:ext cx="6156325" cy="208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en-US" smtClean="0">
                <a:solidFill>
                  <a:srgbClr val="1F497D"/>
                </a:solidFill>
                <a:latin typeface="Arial" charset="0"/>
                <a:ea typeface="ＭＳ Ｐゴシック" charset="-128"/>
                <a:cs typeface="Arial" charset="0"/>
              </a:rPr>
              <a:t>Communicating</a:t>
            </a:r>
            <a:br>
              <a:rPr lang="en-GB" altLang="en-US" smtClean="0">
                <a:solidFill>
                  <a:srgbClr val="1F497D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GB" altLang="en-US" smtClean="0">
                <a:solidFill>
                  <a:srgbClr val="1F497D"/>
                </a:solidFill>
                <a:latin typeface="Arial" charset="0"/>
                <a:ea typeface="ＭＳ Ｐゴシック" charset="-128"/>
                <a:cs typeface="Arial" charset="0"/>
              </a:rPr>
              <a:t>the value of statistics</a:t>
            </a:r>
            <a:br>
              <a:rPr lang="en-GB" altLang="en-US" smtClean="0">
                <a:solidFill>
                  <a:srgbClr val="1F497D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GB" altLang="en-US" smtClean="0">
                <a:solidFill>
                  <a:srgbClr val="1F497D"/>
                </a:solidFill>
                <a:latin typeface="Arial" charset="0"/>
                <a:ea typeface="ＭＳ Ｐゴシック" charset="-128"/>
                <a:cs typeface="Arial" charset="0"/>
              </a:rPr>
              <a:t>to decision makers</a:t>
            </a:r>
            <a:endParaRPr lang="es-ES" altLang="en-US" smtClean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5123" name="28 Marcador de texto"/>
          <p:cNvSpPr>
            <a:spLocks noGrp="1"/>
          </p:cNvSpPr>
          <p:nvPr>
            <p:ph type="body" sz="quarter" idx="10"/>
          </p:nvPr>
        </p:nvSpPr>
        <p:spPr bwMode="auto">
          <a:xfrm>
            <a:off x="2413000" y="4532313"/>
            <a:ext cx="5759450" cy="81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r>
              <a:rPr lang="es-ES" altLang="en-US" smtClean="0">
                <a:latin typeface="Univers-Bold" pitchFamily="34" charset="0"/>
                <a:ea typeface="ＭＳ Ｐゴシック" charset="-128"/>
                <a:cs typeface="Arial" charset="0"/>
              </a:rPr>
              <a:t>María Jesús Vinuesa</a:t>
            </a:r>
          </a:p>
        </p:txBody>
      </p:sp>
      <p:sp>
        <p:nvSpPr>
          <p:cNvPr id="5124" name="29 Marcador de texto"/>
          <p:cNvSpPr>
            <a:spLocks noGrp="1"/>
          </p:cNvSpPr>
          <p:nvPr>
            <p:ph type="body" sz="quarter" idx="11"/>
          </p:nvPr>
        </p:nvSpPr>
        <p:spPr bwMode="auto">
          <a:xfrm>
            <a:off x="2413000" y="5940425"/>
            <a:ext cx="5759450" cy="25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z="1400" smtClean="0">
                <a:latin typeface="Arial" charset="0"/>
                <a:ea typeface="ＭＳ Ｐゴシック" charset="-128"/>
                <a:cs typeface="Arial" charset="0"/>
              </a:rPr>
              <a:t>Official statistics: New opportunities for transformation – innovation and cooperation</a:t>
            </a:r>
          </a:p>
          <a:p>
            <a:pPr>
              <a:spcBef>
                <a:spcPct val="0"/>
              </a:spcBef>
            </a:pPr>
            <a:r>
              <a:rPr lang="en-GB" altLang="en-US" sz="1400" smtClean="0">
                <a:latin typeface="Arial" charset="0"/>
                <a:ea typeface="ＭＳ Ｐゴシック" charset="-128"/>
                <a:cs typeface="Arial" charset="0"/>
              </a:rPr>
              <a:t> </a:t>
            </a:r>
            <a:r>
              <a:rPr lang="en-US" altLang="en-US" sz="1400" smtClean="0">
                <a:latin typeface="Univers-Bold" pitchFamily="34" charset="0"/>
                <a:ea typeface="ＭＳ Ｐゴシック" charset="-128"/>
                <a:cs typeface="Arial" charset="0"/>
              </a:rPr>
              <a:t>Budapest, 20- 21 October 2015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0338"/>
            <a:ext cx="791527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835150" y="1889125"/>
            <a:ext cx="28082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200" b="1"/>
              <a:t>1. Alternative data sources</a:t>
            </a:r>
          </a:p>
        </p:txBody>
      </p:sp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5354638" y="1889125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3200" b="1"/>
              <a:t>2. Other Data </a:t>
            </a:r>
          </a:p>
          <a:p>
            <a:pPr algn="ctr"/>
            <a:r>
              <a:rPr lang="en-GB" altLang="en-US" sz="3200" b="1"/>
              <a:t>Providers </a:t>
            </a:r>
            <a:endParaRPr lang="en-US" altLang="en-US" sz="3200"/>
          </a:p>
        </p:txBody>
      </p:sp>
      <p:sp>
        <p:nvSpPr>
          <p:cNvPr id="12" name="Rectángulo 11"/>
          <p:cNvSpPr/>
          <p:nvPr/>
        </p:nvSpPr>
        <p:spPr>
          <a:xfrm>
            <a:off x="2103438" y="3878263"/>
            <a:ext cx="598805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DATA REVOLUTION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2771800" y="621216"/>
            <a:ext cx="4281047" cy="708528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not alone </a:t>
            </a:r>
          </a:p>
        </p:txBody>
      </p:sp>
      <p:sp>
        <p:nvSpPr>
          <p:cNvPr id="6153" name="AutoShape 5" descr="http://www.antena3.com/clipping/2013/08/21/00046/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08 L 0.06996 0.0493 C 0.08489 0.05879 0.10173 0.07893 0.11545 0.1037 C 0.13003 0.13263 0.13923 0.15856 0.14149 0.18078 L 0.15399 0.28449 " pathEditMode="relative" rAng="19440000" ptsTypes="AAAAA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222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208 L -0.0658 0.0493 C -0.08125 0.05833 -0.0967 0.08009 -0.11007 0.10439 C -0.125 0.13171 -0.13455 0.15787 -0.13715 0.17939 L -0.1493 0.2824 " pathEditMode="relative" rAng="2160000" ptsTypes="AAAAA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1219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7" grpId="0"/>
      <p:bldP spid="7" grpId="1"/>
      <p:bldP spid="7" grpId="2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319088"/>
            <a:ext cx="7508875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9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6413500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s-ES" altLang="en-US"/>
          </a:p>
          <a:p>
            <a:endParaRPr lang="en-GB" altLang="en-US"/>
          </a:p>
        </p:txBody>
      </p:sp>
      <p:sp>
        <p:nvSpPr>
          <p:cNvPr id="3" name="Rectángulo 2"/>
          <p:cNvSpPr/>
          <p:nvPr/>
        </p:nvSpPr>
        <p:spPr>
          <a:xfrm>
            <a:off x="2581291" y="3645024"/>
            <a:ext cx="4667240" cy="954107"/>
          </a:xfrm>
          <a:prstGeom prst="rect">
            <a:avLst/>
          </a:prstGeom>
          <a:solidFill>
            <a:schemeClr val="bg1">
              <a:alpha val="78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2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 </a:t>
            </a:r>
            <a:r>
              <a:rPr 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COMMUNICATE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them!!!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30999" y="980728"/>
            <a:ext cx="5714578" cy="2308324"/>
          </a:xfrm>
          <a:prstGeom prst="rect">
            <a:avLst/>
          </a:prstGeom>
          <a:solidFill>
            <a:schemeClr val="lt1">
              <a:alpha val="75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CHALLENGE</a:t>
            </a:r>
            <a:endParaRPr lang="en-US" sz="6600" b="1" dirty="0">
              <a:ln w="22225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b="1" dirty="0"/>
              <a:t>Maintain and highlight the value of Official </a:t>
            </a:r>
          </a:p>
          <a:p>
            <a:pPr algn="ctr">
              <a:defRPr/>
            </a:pPr>
            <a:r>
              <a:rPr lang="en-GB" sz="2400" b="1" dirty="0"/>
              <a:t>Statistics</a:t>
            </a:r>
          </a:p>
          <a:p>
            <a:pPr algn="ctr"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6413500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s-ES" altLang="en-US"/>
          </a:p>
          <a:p>
            <a:endParaRPr lang="en-GB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31913" y="617538"/>
            <a:ext cx="7094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513" tIns="40256" rIns="80513" bIns="40256">
            <a:spAutoFit/>
          </a:bodyPr>
          <a:lstStyle>
            <a:lvl1pPr defTabSz="80486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0486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0486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0486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0486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7000"/>
              </a:lnSpc>
            </a:pPr>
            <a:r>
              <a:rPr lang="en-US" altLang="en-US" sz="2400"/>
              <a:t>The Value of Official Statistics:</a:t>
            </a:r>
            <a:endParaRPr lang="en-GB" altLang="en-US" sz="2000">
              <a:latin typeface="Calibri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85888"/>
            <a:ext cx="7094538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ángulo 25"/>
          <p:cNvSpPr/>
          <p:nvPr/>
        </p:nvSpPr>
        <p:spPr>
          <a:xfrm>
            <a:off x="1044575" y="2346325"/>
            <a:ext cx="76708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>
              <a:defRPr/>
            </a:pPr>
            <a:r>
              <a:rPr lang="es-ES" sz="6600" b="1" dirty="0">
                <a:solidFill>
                  <a:schemeClr val="accent2">
                    <a:lumMod val="75000"/>
                  </a:schemeClr>
                </a:solidFill>
                <a:latin typeface="Adobe Garamond Pro Bold" panose="02020702060506020403" pitchFamily="18" charset="0"/>
                <a:ea typeface="ＭＳ Ｐゴシック" panose="020B0600070205080204" pitchFamily="34" charset="-128"/>
              </a:rPr>
              <a:t>BRANDING</a:t>
            </a:r>
            <a:r>
              <a:rPr lang="es-ES" sz="6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>
              <a:defRPr/>
            </a:pPr>
            <a:endParaRPr lang="es-E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We need to ensure that the Brand of “official Statistics” is well-recognized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9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6413500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s-ES" altLang="en-US"/>
          </a:p>
          <a:p>
            <a:endParaRPr lang="en-GB" altLang="en-US"/>
          </a:p>
        </p:txBody>
      </p:sp>
      <p:sp>
        <p:nvSpPr>
          <p:cNvPr id="11267" name="Rectángulo 1"/>
          <p:cNvSpPr>
            <a:spLocks noChangeArrowheads="1"/>
          </p:cNvSpPr>
          <p:nvPr/>
        </p:nvSpPr>
        <p:spPr bwMode="auto">
          <a:xfrm>
            <a:off x="971582" y="651965"/>
            <a:ext cx="7848884" cy="326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defRPr/>
            </a:pPr>
            <a:endParaRPr lang="en-US" dirty="0" smtClean="0"/>
          </a:p>
          <a:p>
            <a:pPr>
              <a:defRPr/>
            </a:pPr>
            <a:r>
              <a:rPr lang="en-US" sz="47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85312F"/>
                </a:solidFill>
              </a:rPr>
              <a:t>Is  Branding  a good idea?</a:t>
            </a:r>
          </a:p>
          <a:p>
            <a:pPr>
              <a:defRPr/>
            </a:pPr>
            <a:endParaRPr lang="es-ES" sz="5400" dirty="0" smtClean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  <a:p>
            <a:pPr>
              <a:defRPr/>
            </a:pPr>
            <a:r>
              <a:rPr lang="en-GB" sz="3600" b="1" dirty="0" smtClean="0"/>
              <a:t>	Volkswagen Group</a:t>
            </a:r>
          </a:p>
          <a:p>
            <a:pPr>
              <a:defRPr/>
            </a:pPr>
            <a:endParaRPr lang="en-GB" sz="5000" i="1" dirty="0" smtClean="0"/>
          </a:p>
        </p:txBody>
      </p:sp>
      <p:pic>
        <p:nvPicPr>
          <p:cNvPr id="11268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060575"/>
            <a:ext cx="2049462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ángulo 4"/>
          <p:cNvSpPr>
            <a:spLocks noChangeArrowheads="1"/>
          </p:cNvSpPr>
          <p:nvPr/>
        </p:nvSpPr>
        <p:spPr bwMode="auto">
          <a:xfrm>
            <a:off x="1079500" y="3459163"/>
            <a:ext cx="763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2400" i="1"/>
              <a:t>Domino effect: if one falls</a:t>
            </a:r>
            <a:r>
              <a:rPr lang="en-GB" altLang="en-US" sz="2400"/>
              <a:t> over, the next </a:t>
            </a:r>
            <a:r>
              <a:rPr lang="en-GB" altLang="en-US" sz="2400" i="1"/>
              <a:t>falls</a:t>
            </a:r>
            <a:r>
              <a:rPr lang="en-GB" altLang="en-US" sz="2400"/>
              <a:t> down </a:t>
            </a:r>
            <a:r>
              <a:rPr lang="en-GB" altLang="en-US" sz="2400" i="1"/>
              <a:t>too</a:t>
            </a:r>
            <a:endParaRPr lang="en-GB" altLang="en-US" sz="2400"/>
          </a:p>
        </p:txBody>
      </p:sp>
      <p:pic>
        <p:nvPicPr>
          <p:cNvPr id="11270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035425"/>
            <a:ext cx="3546475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9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6413500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s-ES" altLang="en-US"/>
          </a:p>
          <a:p>
            <a:endParaRPr lang="en-GB" altLang="en-US"/>
          </a:p>
        </p:txBody>
      </p:sp>
      <p:sp>
        <p:nvSpPr>
          <p:cNvPr id="24579" name="Rectángulo 1"/>
          <p:cNvSpPr>
            <a:spLocks noChangeArrowheads="1"/>
          </p:cNvSpPr>
          <p:nvPr/>
        </p:nvSpPr>
        <p:spPr bwMode="auto">
          <a:xfrm>
            <a:off x="1258888" y="112713"/>
            <a:ext cx="7416800" cy="577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HOW?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7000"/>
              </a:lnSpc>
              <a:defRPr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Branding: “Official Statistics”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Communication and marketing strategy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Work in cooperation to identify best practises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Actively promote re-dissemination by third parties (twitter, Facebook, workshop with data journalist..)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National Conferences for users of European statistics </a:t>
            </a:r>
          </a:p>
          <a:p>
            <a:pPr>
              <a:defRPr/>
            </a:pPr>
            <a:r>
              <a:rPr lang="en-GB" dirty="0" smtClean="0"/>
              <a:t>      (Riga  and Luxembourg 2015)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DIGICOM project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9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6413500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s-ES" altLang="en-US"/>
          </a:p>
          <a:p>
            <a:endParaRPr lang="en-GB" altLang="en-US"/>
          </a:p>
        </p:txBody>
      </p:sp>
      <p:sp>
        <p:nvSpPr>
          <p:cNvPr id="24579" name="Rectángulo 1"/>
          <p:cNvSpPr>
            <a:spLocks noChangeArrowheads="1"/>
          </p:cNvSpPr>
          <p:nvPr/>
        </p:nvSpPr>
        <p:spPr bwMode="auto">
          <a:xfrm>
            <a:off x="1258888" y="112713"/>
            <a:ext cx="74168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HOW?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7000"/>
              </a:lnSpc>
              <a:defRPr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sz="16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 err="1" smtClean="0"/>
              <a:t>Improve</a:t>
            </a:r>
            <a:r>
              <a:rPr lang="es-ES" dirty="0" smtClean="0"/>
              <a:t> </a:t>
            </a:r>
            <a:r>
              <a:rPr lang="es-ES" dirty="0" err="1" smtClean="0"/>
              <a:t>Statistical</a:t>
            </a:r>
            <a:r>
              <a:rPr lang="es-ES" dirty="0" smtClean="0"/>
              <a:t> </a:t>
            </a:r>
            <a:r>
              <a:rPr lang="es-ES" dirty="0" err="1" smtClean="0"/>
              <a:t>Literacy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 err="1"/>
              <a:t>Special</a:t>
            </a:r>
            <a:r>
              <a:rPr lang="es-ES" dirty="0"/>
              <a:t> </a:t>
            </a:r>
            <a:r>
              <a:rPr lang="es-ES" dirty="0" err="1"/>
              <a:t>days</a:t>
            </a:r>
            <a:r>
              <a:rPr lang="es-ES" dirty="0"/>
              <a:t> </a:t>
            </a:r>
            <a:r>
              <a:rPr lang="es-ES" dirty="0" err="1"/>
              <a:t>like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World</a:t>
            </a: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err="1" smtClean="0"/>
              <a:t>Statistics</a:t>
            </a:r>
            <a:r>
              <a:rPr lang="es-ES" dirty="0" smtClean="0"/>
              <a:t> Day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 err="1"/>
              <a:t>Press</a:t>
            </a:r>
            <a:r>
              <a:rPr lang="es-ES" dirty="0"/>
              <a:t> </a:t>
            </a:r>
            <a:r>
              <a:rPr lang="es-ES" dirty="0" err="1" smtClean="0"/>
              <a:t>conferences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Magazines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Competitions: Statistics </a:t>
            </a:r>
            <a:r>
              <a:rPr lang="en-GB" dirty="0" smtClean="0"/>
              <a:t>Olympiads, </a:t>
            </a:r>
            <a:r>
              <a:rPr lang="en-GB" dirty="0" err="1"/>
              <a:t>Hackathons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9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6413500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s-ES" altLang="en-US"/>
          </a:p>
          <a:p>
            <a:endParaRPr lang="en-GB" altLang="en-US"/>
          </a:p>
        </p:txBody>
      </p:sp>
      <p:sp>
        <p:nvSpPr>
          <p:cNvPr id="17411" name="Rectángulo 1"/>
          <p:cNvSpPr>
            <a:spLocks noChangeArrowheads="1"/>
          </p:cNvSpPr>
          <p:nvPr/>
        </p:nvSpPr>
        <p:spPr bwMode="auto">
          <a:xfrm>
            <a:off x="1979613" y="981075"/>
            <a:ext cx="59769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600"/>
              <a:t>Take advantage of every situation to communicate our values</a:t>
            </a:r>
          </a:p>
          <a:p>
            <a:pPr>
              <a:buFont typeface="Arial" charset="0"/>
              <a:buChar char="•"/>
            </a:pPr>
            <a:endParaRPr lang="es-ES" altLang="en-US"/>
          </a:p>
          <a:p>
            <a:pPr>
              <a:buFont typeface="Arial" charset="0"/>
              <a:buChar char="•"/>
            </a:pPr>
            <a:endParaRPr lang="es-ES" altLang="en-US"/>
          </a:p>
          <a:p>
            <a:pPr>
              <a:buFont typeface="Arial" charset="0"/>
              <a:buChar char="•"/>
            </a:pPr>
            <a:endParaRPr lang="es-ES" altLang="en-US"/>
          </a:p>
        </p:txBody>
      </p:sp>
      <p:pic>
        <p:nvPicPr>
          <p:cNvPr id="1741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644900"/>
            <a:ext cx="5329237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3912</TotalTime>
  <Words>165</Words>
  <Application>Microsoft Office PowerPoint</Application>
  <PresentationFormat>Diavoorstelling (4:3)</PresentationFormat>
  <Paragraphs>61</Paragraphs>
  <Slides>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ＭＳ Ｐゴシック</vt:lpstr>
      <vt:lpstr>Calibri</vt:lpstr>
      <vt:lpstr>Univers-Bold</vt:lpstr>
      <vt:lpstr>Adobe Garamond Pro</vt:lpstr>
      <vt:lpstr>Adobe Garamond Pro Bold</vt:lpstr>
      <vt:lpstr>Tema INE</vt:lpstr>
      <vt:lpstr>Communicating the value of statistics to decision makers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USUARIO</dc:creator>
  <cp:lastModifiedBy>MOENS Stephan</cp:lastModifiedBy>
  <cp:revision>150</cp:revision>
  <dcterms:created xsi:type="dcterms:W3CDTF">2015-10-12T07:57:56Z</dcterms:created>
  <dcterms:modified xsi:type="dcterms:W3CDTF">2015-10-16T15:37:28Z</dcterms:modified>
</cp:coreProperties>
</file>