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9" r:id="rId1"/>
  </p:sldMasterIdLst>
  <p:notesMasterIdLst>
    <p:notesMasterId r:id="rId11"/>
  </p:notesMasterIdLst>
  <p:sldIdLst>
    <p:sldId id="256" r:id="rId2"/>
    <p:sldId id="284" r:id="rId3"/>
    <p:sldId id="301" r:id="rId4"/>
    <p:sldId id="300" r:id="rId5"/>
    <p:sldId id="299" r:id="rId6"/>
    <p:sldId id="298" r:id="rId7"/>
    <p:sldId id="274" r:id="rId8"/>
    <p:sldId id="285" r:id="rId9"/>
    <p:sldId id="30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71D6C"/>
    <a:srgbClr val="ECECEC"/>
    <a:srgbClr val="82045E"/>
    <a:srgbClr val="B23D02"/>
    <a:srgbClr val="488225"/>
    <a:srgbClr val="00A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howGuides="1">
      <p:cViewPr varScale="1">
        <p:scale>
          <a:sx n="134" d="100"/>
          <a:sy n="134" d="100"/>
        </p:scale>
        <p:origin x="-9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AE180-6544-43C2-B32F-23307011F640}" type="datetimeFigureOut">
              <a:rPr lang="nl-NL" smtClean="0"/>
              <a:t>19-10-2015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A34C-D2C2-434F-B3C4-15FBF8DA41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877904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/>
          <p:cNvGrpSpPr/>
          <p:nvPr userDrawn="1"/>
        </p:nvGrpSpPr>
        <p:grpSpPr>
          <a:xfrm>
            <a:off x="810000" y="3024000"/>
            <a:ext cx="7974000" cy="3383999"/>
            <a:chOff x="810000" y="3024000"/>
            <a:chExt cx="7974000" cy="3383999"/>
          </a:xfrm>
        </p:grpSpPr>
        <p:sp>
          <p:nvSpPr>
            <p:cNvPr id="12" name="Rond hoek zelfde zijde rechthoek 11"/>
            <p:cNvSpPr/>
            <p:nvPr userDrawn="1"/>
          </p:nvSpPr>
          <p:spPr>
            <a:xfrm rot="16200000">
              <a:off x="3966520" y="-132520"/>
              <a:ext cx="1656000" cy="7969040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ond hoek zelfde zijde rechthoek 12"/>
            <p:cNvSpPr/>
            <p:nvPr userDrawn="1"/>
          </p:nvSpPr>
          <p:spPr>
            <a:xfrm rot="16200000">
              <a:off x="4770000" y="1530000"/>
              <a:ext cx="864000" cy="7164000"/>
            </a:xfrm>
            <a:prstGeom prst="round2SameRect">
              <a:avLst>
                <a:gd name="adj1" fmla="val 8674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Rond hoek zelfde zijde rechthoek 13"/>
            <p:cNvSpPr/>
            <p:nvPr userDrawn="1"/>
          </p:nvSpPr>
          <p:spPr>
            <a:xfrm rot="16200000">
              <a:off x="7429384" y="5058341"/>
              <a:ext cx="864002" cy="1835313"/>
            </a:xfrm>
            <a:prstGeom prst="round2SameRect">
              <a:avLst>
                <a:gd name="adj1" fmla="val 4761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00" y="5634000"/>
            <a:ext cx="1433468" cy="5868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4000" y="4679999"/>
            <a:ext cx="6943344" cy="864001"/>
          </a:xfrm>
        </p:spPr>
        <p:txBody>
          <a:bodyPr tIns="18000" anchor="ctr" anchorCtr="0">
            <a:noAutofit/>
          </a:bodyPr>
          <a:lstStyle>
            <a:lvl1pPr marL="0" indent="0" algn="l">
              <a:lnSpc>
                <a:spcPts val="3000"/>
              </a:lnSpc>
              <a:buNone/>
              <a:defRPr sz="3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 bewerken</a:t>
            </a:r>
            <a:endParaRPr lang="en-US" dirty="0"/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quarter" idx="10"/>
          </p:nvPr>
        </p:nvSpPr>
        <p:spPr>
          <a:xfrm>
            <a:off x="1035050" y="3023999"/>
            <a:ext cx="7743990" cy="1475401"/>
          </a:xfrm>
        </p:spPr>
        <p:txBody>
          <a:bodyPr tIns="108000">
            <a:noAutofit/>
          </a:bodyPr>
          <a:lstStyle>
            <a:lvl1pPr marL="0" indent="0">
              <a:lnSpc>
                <a:spcPts val="5400"/>
              </a:lnSpc>
              <a:buFontTx/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  <a:lvl2pPr marL="32004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2pPr>
            <a:lvl3pPr marL="64008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3pPr>
            <a:lvl4pPr marL="9144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4pPr>
            <a:lvl5pPr marL="1143000" indent="0">
              <a:buFontTx/>
              <a:buNone/>
              <a:defRPr sz="4400" b="1">
                <a:solidFill>
                  <a:srgbClr val="00A1CD"/>
                </a:solidFill>
                <a:latin typeface="+mj-lt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8774604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7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1566000"/>
            <a:ext cx="7596000" cy="44676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fld id="{845CA951-4815-4987-9CD6-BB5D6648C0B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  <a:latin typeface="+mj-lt"/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00" y="450000"/>
            <a:ext cx="8298480" cy="1260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000" y="2070000"/>
            <a:ext cx="7596000" cy="39512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2" name="Afgeronde rechthoek 11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6" name="Afgeronde rechthoek 15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4" name="Afgeronde rechthoek 23"/>
          <p:cNvSpPr/>
          <p:nvPr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Afgeronde rechthoek 27"/>
          <p:cNvSpPr/>
          <p:nvPr userDrawn="1"/>
        </p:nvSpPr>
        <p:spPr>
          <a:xfrm>
            <a:off x="450000" y="450000"/>
            <a:ext cx="8586496" cy="1260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463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fgeronde rechthoek 28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ln>
                <a:noFill/>
              </a:ln>
              <a:latin typeface="+mj-lt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66000"/>
            <a:ext cx="3657600" cy="4383280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9" name="Afgeronde rechthoek 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7" name="Afgeronde rechthoek 1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1" name="Afgeronde rechthoek 2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5" name="Afgeronde rechthoek 2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fgeronde rechthoek 1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2276872"/>
            <a:ext cx="3657600" cy="3744416"/>
          </a:xfrm>
        </p:spPr>
        <p:txBody>
          <a:bodyPr anchor="t" anchorCtr="0"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660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76872"/>
            <a:ext cx="3657600" cy="3744416"/>
          </a:xfrm>
        </p:spPr>
        <p:txBody>
          <a:bodyPr anchor="t" anchorCtr="0"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204864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8" name="Afgeronde rechthoek 17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2" name="Afgeronde rechthoek 21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6" name="Afgeronde rechthoek 2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0" name="Afgeronde rechthoek 29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4" name="Afgeronde rechthoek 33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Afgeronde rechthoek 6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5" name="Afgeronde rechthoek 14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3" name="Afgeronde rechthoek 22"/>
          <p:cNvSpPr/>
          <p:nvPr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7" name="Afgeronde rechthoek 26"/>
          <p:cNvSpPr/>
          <p:nvPr userDrawn="1"/>
        </p:nvSpPr>
        <p:spPr>
          <a:xfrm>
            <a:off x="450000" y="450000"/>
            <a:ext cx="8586496" cy="756000"/>
          </a:xfrm>
          <a:prstGeom prst="roundRect">
            <a:avLst>
              <a:gd name="adj" fmla="val 746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>
                <a:noFill/>
              </a:ln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nl-NL" smtClean="0"/>
              <a:pPr algn="r"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nd hoek zelfde zijde rechthoek 12"/>
          <p:cNvSpPr/>
          <p:nvPr/>
        </p:nvSpPr>
        <p:spPr>
          <a:xfrm rot="16200000">
            <a:off x="8100000" y="5904000"/>
            <a:ext cx="684000" cy="684000"/>
          </a:xfrm>
          <a:prstGeom prst="round2SameRect">
            <a:avLst>
              <a:gd name="adj1" fmla="val 1358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00" y="450000"/>
            <a:ext cx="8298480" cy="755999"/>
          </a:xfrm>
          <a:prstGeom prst="rect">
            <a:avLst/>
          </a:prstGeom>
        </p:spPr>
        <p:txBody>
          <a:bodyPr vert="horz" wrap="square" lIns="90000" tIns="72000" rIns="90000" bIns="45720" rtlCol="0" anchor="t" anchorCtr="0">
            <a:noAutofit/>
          </a:bodyPr>
          <a:lstStyle/>
          <a:p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stijl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1566000"/>
            <a:ext cx="7543800" cy="44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 dirty="0" err="1" smtClean="0"/>
              <a:t>Klik</a:t>
            </a:r>
            <a:r>
              <a:rPr lang="en-US" noProof="0" dirty="0" smtClean="0"/>
              <a:t> </a:t>
            </a:r>
            <a:r>
              <a:rPr lang="en-US" noProof="0" dirty="0" err="1" smtClean="0"/>
              <a:t>om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modelstijlen</a:t>
            </a:r>
            <a:r>
              <a:rPr lang="en-US" noProof="0" dirty="0" smtClean="0"/>
              <a:t> </a:t>
            </a:r>
            <a:r>
              <a:rPr lang="en-US" noProof="0" dirty="0" err="1" smtClean="0"/>
              <a:t>te</a:t>
            </a:r>
            <a:r>
              <a:rPr lang="en-US" noProof="0" dirty="0" smtClean="0"/>
              <a:t> </a:t>
            </a:r>
            <a:r>
              <a:rPr lang="en-US" noProof="0" dirty="0" err="1" smtClean="0"/>
              <a:t>bewerken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Tweede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noProof="0" dirty="0" smtClean="0"/>
          </a:p>
          <a:p>
            <a:pPr marL="13716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noProof="0" dirty="0" err="1" smtClean="0"/>
              <a:t>Vijfde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niveau</a:t>
            </a:r>
            <a:endParaRPr lang="en-US" sz="2400" b="0" i="0" u="none" strike="noStrike" baseline="30000" noProof="0" dirty="0" smtClean="0">
              <a:solidFill>
                <a:srgbClr val="000000"/>
              </a:solidFill>
              <a:latin typeface="Corbel"/>
            </a:endParaRPr>
          </a:p>
          <a:p>
            <a:pPr lvl="4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2160" y="6066000"/>
            <a:ext cx="124694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8000" y="6066000"/>
            <a:ext cx="6341106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0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08304" y="6066000"/>
            <a:ext cx="569558" cy="432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000" b="1">
                <a:solidFill>
                  <a:srgbClr val="271D6C"/>
                </a:solidFill>
                <a:latin typeface="Calibri" panose="020F0502020204030204" pitchFamily="34" charset="0"/>
              </a:defRPr>
            </a:lvl1pPr>
          </a:lstStyle>
          <a:p>
            <a:pPr algn="r"/>
            <a:fld id="{845CA951-4815-4987-9CD6-BB5D6648C0B5}" type="slidenum">
              <a:rPr lang="en-US" smtClean="0"/>
              <a:pPr algn="r"/>
              <a:t>‹nr.›</a:t>
            </a:fld>
            <a:endParaRPr lang="en-US" dirty="0"/>
          </a:p>
        </p:txBody>
      </p:sp>
      <p:sp>
        <p:nvSpPr>
          <p:cNvPr id="11" name="Rechthoek 10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hthoek 11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86"/>
          <a:stretch/>
        </p:blipFill>
        <p:spPr>
          <a:xfrm>
            <a:off x="8244000" y="5983200"/>
            <a:ext cx="317862" cy="464400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hthoek 16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hthoek 17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hthoek 18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hoek 19"/>
          <p:cNvSpPr/>
          <p:nvPr/>
        </p:nvSpPr>
        <p:spPr>
          <a:xfrm>
            <a:off x="8784000" y="0"/>
            <a:ext cx="3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–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594360" indent="-274320" algn="l" defTabSz="914400" rtl="0" eaLnBrk="1" latinLnBrk="0" hangingPunct="1">
        <a:lnSpc>
          <a:spcPct val="115000"/>
        </a:lnSpc>
        <a:spcBef>
          <a:spcPts val="0"/>
        </a:spcBef>
        <a:buClrTx/>
        <a:buFont typeface="Corbel" pitchFamily="34" charset="0"/>
        <a:buChar char="‐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2pPr>
      <a:lvl3pPr marL="86868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15000"/>
        </a:lnSpc>
        <a:spcBef>
          <a:spcPts val="0"/>
        </a:spcBef>
        <a:buClrTx/>
        <a:buFont typeface="Arial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4pPr>
      <a:lvl5pPr marL="1371600" marR="0" indent="-2286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nl-NL" sz="2400" b="0" i="0" u="none" strike="noStrike" kern="1200" baseline="0" smtClean="0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0NLfjlP5Fxc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21/10/15 – Henriette de Jong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New </a:t>
            </a:r>
            <a:r>
              <a:rPr lang="nl-NL" dirty="0" err="1" smtClean="0"/>
              <a:t>methods</a:t>
            </a:r>
            <a:r>
              <a:rPr lang="nl-NL" dirty="0" smtClean="0"/>
              <a:t> of </a:t>
            </a:r>
            <a:r>
              <a:rPr lang="nl-NL" dirty="0" err="1" smtClean="0"/>
              <a:t>communicating</a:t>
            </a:r>
            <a:r>
              <a:rPr lang="nl-NL" dirty="0" smtClean="0"/>
              <a:t> </a:t>
            </a:r>
            <a:r>
              <a:rPr lang="nl-NL" dirty="0" err="1"/>
              <a:t>s</a:t>
            </a:r>
            <a:r>
              <a:rPr lang="nl-NL" dirty="0" err="1" smtClean="0"/>
              <a:t>tatistics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4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 </a:t>
            </a:r>
            <a:r>
              <a:rPr lang="nl-NL" dirty="0" err="1" smtClean="0"/>
              <a:t>pillars</a:t>
            </a:r>
            <a:r>
              <a:rPr lang="nl-NL" dirty="0" smtClean="0"/>
              <a:t> of </a:t>
            </a:r>
            <a:r>
              <a:rPr lang="nl-NL" dirty="0" err="1" smtClean="0"/>
              <a:t>news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755576" y="1484784"/>
            <a:ext cx="7596000" cy="39512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lnSpc>
                <a:spcPct val="115000"/>
              </a:lnSpc>
              <a:spcBef>
                <a:spcPts val="0"/>
              </a:spcBef>
              <a:buClrTx/>
              <a:buFont typeface="Corbel" pitchFamily="34" charset="0"/>
              <a:buChar char="–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lnSpc>
                <a:spcPct val="115000"/>
              </a:lnSpc>
              <a:spcBef>
                <a:spcPts val="0"/>
              </a:spcBef>
              <a:buClrTx/>
              <a:buFont typeface="Corbel" pitchFamily="34" charset="0"/>
              <a:buChar char="‐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15000"/>
              </a:lnSpc>
              <a:spcBef>
                <a:spcPts val="0"/>
              </a:spcBef>
              <a:buClrTx/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371600" marR="0" indent="-228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nl-NL" sz="24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>
                <a:hlinkClick r:id="rId2"/>
              </a:rPr>
              <a:t>http://</a:t>
            </a:r>
            <a:r>
              <a:rPr lang="nl-NL" dirty="0" smtClean="0">
                <a:hlinkClick r:id="rId2"/>
              </a:rPr>
              <a:t>youtu.be/0NLfjlP5Fxc</a:t>
            </a:r>
            <a:endParaRPr lang="nl-NL" dirty="0" smtClean="0"/>
          </a:p>
          <a:p>
            <a:pPr marL="0" indent="0">
              <a:buFont typeface="Corbel" pitchFamily="34" charset="0"/>
              <a:buNone/>
            </a:pPr>
            <a:endParaRPr lang="nl-NL" dirty="0" smtClean="0"/>
          </a:p>
          <a:p>
            <a:pPr marL="457200" indent="-457200">
              <a:buFont typeface="Corbel" pitchFamily="34" charset="0"/>
              <a:buAutoNum type="arabicPeriod"/>
            </a:pPr>
            <a:r>
              <a:rPr lang="nl-NL" dirty="0" err="1" smtClean="0"/>
              <a:t>Timeliness</a:t>
            </a:r>
            <a:endParaRPr lang="nl-NL" dirty="0" smtClean="0"/>
          </a:p>
          <a:p>
            <a:pPr marL="457200" indent="-457200">
              <a:buFont typeface="Corbel" pitchFamily="34" charset="0"/>
              <a:buAutoNum type="arabicPeriod"/>
            </a:pPr>
            <a:r>
              <a:rPr lang="nl-NL" dirty="0" err="1" smtClean="0"/>
              <a:t>Proximity</a:t>
            </a:r>
            <a:endParaRPr lang="nl-NL" dirty="0" smtClean="0"/>
          </a:p>
          <a:p>
            <a:pPr marL="457200" indent="-457200">
              <a:buFont typeface="Corbel" pitchFamily="34" charset="0"/>
              <a:buAutoNum type="arabicPeriod"/>
            </a:pPr>
            <a:r>
              <a:rPr lang="nl-NL" dirty="0" err="1" smtClean="0"/>
              <a:t>Rarity</a:t>
            </a:r>
            <a:endParaRPr lang="nl-NL" dirty="0" smtClean="0"/>
          </a:p>
          <a:p>
            <a:pPr marL="457200" indent="-457200">
              <a:buFont typeface="Corbel" pitchFamily="34" charset="0"/>
              <a:buAutoNum type="arabicPeriod"/>
            </a:pPr>
            <a:r>
              <a:rPr lang="nl-NL" dirty="0" err="1" smtClean="0"/>
              <a:t>Prominence</a:t>
            </a:r>
            <a:endParaRPr lang="nl-NL" dirty="0" smtClean="0"/>
          </a:p>
          <a:p>
            <a:pPr marL="457200" indent="-457200">
              <a:buFont typeface="Corbel" pitchFamily="34" charset="0"/>
              <a:buAutoNum type="arabicPeriod"/>
            </a:pPr>
            <a:r>
              <a:rPr lang="nl-NL" dirty="0" smtClean="0"/>
              <a:t>Impact</a:t>
            </a:r>
          </a:p>
          <a:p>
            <a:pPr marL="457200" indent="-457200">
              <a:buFont typeface="Corbel" pitchFamily="34" charset="0"/>
              <a:buAutoNum type="arabicPeriod"/>
            </a:pPr>
            <a:r>
              <a:rPr lang="nl-NL" dirty="0" smtClean="0"/>
              <a:t>Novelty</a:t>
            </a:r>
          </a:p>
          <a:p>
            <a:pPr marL="457200" indent="-457200">
              <a:buFont typeface="Corbel" pitchFamily="34" charset="0"/>
              <a:buAutoNum type="arabicPeriod"/>
            </a:pPr>
            <a:r>
              <a:rPr lang="nl-NL" dirty="0" smtClean="0"/>
              <a:t>Human interest</a:t>
            </a:r>
          </a:p>
          <a:p>
            <a:pPr marL="0" indent="0">
              <a:buFont typeface="Corbel" pitchFamily="34" charset="0"/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0857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Media portal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3074" name="Afbeelding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5789"/>
            <a:ext cx="9436875" cy="1173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1027" name="Afbeelding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33188"/>
            <a:ext cx="3960440" cy="541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9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Storytelling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Mono-</a:t>
            </a:r>
            <a:r>
              <a:rPr lang="nl-NL" dirty="0" err="1" smtClean="0"/>
              <a:t>statistics</a:t>
            </a:r>
            <a:r>
              <a:rPr lang="nl-NL" dirty="0" smtClean="0"/>
              <a:t> are </a:t>
            </a:r>
            <a:r>
              <a:rPr lang="nl-NL" dirty="0" err="1" smtClean="0"/>
              <a:t>still</a:t>
            </a:r>
            <a:r>
              <a:rPr lang="nl-NL" dirty="0" smtClean="0"/>
              <a:t> important but: 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Storytelling is the new </a:t>
            </a:r>
            <a:r>
              <a:rPr lang="nl-NL" dirty="0" err="1" smtClean="0"/>
              <a:t>method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show </a:t>
            </a:r>
            <a:r>
              <a:rPr lang="nl-NL" dirty="0" err="1" smtClean="0"/>
              <a:t>what’s</a:t>
            </a:r>
            <a:r>
              <a:rPr lang="nl-NL" dirty="0" smtClean="0"/>
              <a:t> happening in </a:t>
            </a:r>
            <a:r>
              <a:rPr lang="nl-NL" dirty="0" smtClean="0"/>
              <a:t>society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Visuals: pictures, </a:t>
            </a:r>
            <a:r>
              <a:rPr lang="nl-NL" dirty="0" err="1" smtClean="0"/>
              <a:t>infografics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87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Website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400600" cy="1048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6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Social</a:t>
            </a:r>
            <a:r>
              <a:rPr lang="nl-NL" dirty="0" smtClean="0"/>
              <a:t> media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8000" y="1566000"/>
            <a:ext cx="3293960" cy="4467600"/>
          </a:xfrm>
        </p:spPr>
        <p:txBody>
          <a:bodyPr/>
          <a:lstStyle/>
          <a:p>
            <a:pPr>
              <a:buFontTx/>
              <a:buChar char="-"/>
            </a:pPr>
            <a:r>
              <a:rPr lang="nl-NL" dirty="0" err="1"/>
              <a:t>Since</a:t>
            </a:r>
            <a:r>
              <a:rPr lang="nl-NL" dirty="0"/>
              <a:t> September 2009</a:t>
            </a:r>
          </a:p>
          <a:p>
            <a:pPr>
              <a:buFontTx/>
              <a:buChar char="-"/>
            </a:pPr>
            <a:r>
              <a:rPr lang="nl-NL" dirty="0" err="1"/>
              <a:t>Followers</a:t>
            </a:r>
            <a:r>
              <a:rPr lang="nl-NL" dirty="0"/>
              <a:t>: </a:t>
            </a:r>
            <a:r>
              <a:rPr lang="nl-NL" dirty="0" smtClean="0"/>
              <a:t>104K</a:t>
            </a:r>
            <a:endParaRPr lang="nl-NL" dirty="0"/>
          </a:p>
          <a:p>
            <a:pPr>
              <a:buFontTx/>
              <a:buChar char="-"/>
            </a:pPr>
            <a:r>
              <a:rPr lang="nl-NL" dirty="0" err="1"/>
              <a:t>Verified</a:t>
            </a:r>
            <a:r>
              <a:rPr lang="nl-NL" dirty="0"/>
              <a:t> account</a:t>
            </a:r>
          </a:p>
          <a:p>
            <a:pPr>
              <a:buFontTx/>
              <a:buChar char="-"/>
            </a:pPr>
            <a:r>
              <a:rPr lang="nl-NL" dirty="0"/>
              <a:t>175K </a:t>
            </a:r>
            <a:r>
              <a:rPr lang="nl-NL" dirty="0" err="1"/>
              <a:t>impressions</a:t>
            </a:r>
            <a:r>
              <a:rPr lang="nl-NL" dirty="0"/>
              <a:t>/</a:t>
            </a:r>
            <a:r>
              <a:rPr lang="nl-NL" dirty="0" err="1"/>
              <a:t>day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985 link clicks/</a:t>
            </a:r>
            <a:r>
              <a:rPr lang="nl-NL" dirty="0" err="1"/>
              <a:t>day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170 </a:t>
            </a:r>
            <a:r>
              <a:rPr lang="nl-NL" dirty="0" err="1"/>
              <a:t>retweets</a:t>
            </a:r>
            <a:r>
              <a:rPr lang="nl-NL" dirty="0"/>
              <a:t>/</a:t>
            </a:r>
            <a:r>
              <a:rPr lang="nl-NL" dirty="0" err="1"/>
              <a:t>day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24 </a:t>
            </a:r>
            <a:r>
              <a:rPr lang="nl-NL" dirty="0" err="1"/>
              <a:t>replies</a:t>
            </a:r>
            <a:r>
              <a:rPr lang="nl-NL" dirty="0"/>
              <a:t>/</a:t>
            </a:r>
            <a:r>
              <a:rPr lang="nl-NL" dirty="0" err="1"/>
              <a:t>day</a:t>
            </a:r>
            <a:endParaRPr lang="nl-NL" dirty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CA951-4815-4987-9CD6-BB5D6648C0B5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9419"/>
            <a:ext cx="3871458" cy="45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Press conference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Trends </a:t>
            </a:r>
            <a:r>
              <a:rPr lang="nl-NL" dirty="0" err="1" smtClean="0"/>
              <a:t>instead</a:t>
            </a:r>
            <a:r>
              <a:rPr lang="nl-NL" dirty="0" smtClean="0"/>
              <a:t> of </a:t>
            </a:r>
            <a:r>
              <a:rPr lang="nl-NL" dirty="0" err="1" smtClean="0"/>
              <a:t>numbers</a:t>
            </a:r>
            <a:endParaRPr lang="nl-NL" dirty="0" smtClean="0"/>
          </a:p>
          <a:p>
            <a:r>
              <a:rPr lang="nl-NL" dirty="0" err="1" smtClean="0"/>
              <a:t>What’s</a:t>
            </a:r>
            <a:r>
              <a:rPr lang="nl-NL" dirty="0" smtClean="0"/>
              <a:t> </a:t>
            </a:r>
            <a:r>
              <a:rPr lang="nl-NL" dirty="0" err="1" smtClean="0"/>
              <a:t>going</a:t>
            </a:r>
            <a:r>
              <a:rPr lang="nl-NL" dirty="0" smtClean="0"/>
              <a:t> on in the Netherlands?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9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Communication </a:t>
            </a:r>
            <a:r>
              <a:rPr lang="nl-NL" dirty="0" err="1"/>
              <a:t>brings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smtClean="0"/>
              <a:t>live</a:t>
            </a:r>
          </a:p>
          <a:p>
            <a:pPr lvl="0"/>
            <a:endParaRPr lang="nl-NL" dirty="0"/>
          </a:p>
          <a:p>
            <a:pPr lvl="0"/>
            <a:r>
              <a:rPr lang="en-GB" dirty="0"/>
              <a:t>It is like a news agency with its own </a:t>
            </a:r>
            <a:r>
              <a:rPr lang="en-GB"/>
              <a:t>data </a:t>
            </a:r>
            <a:r>
              <a:rPr lang="en-GB" smtClean="0"/>
              <a:t>sources</a:t>
            </a:r>
          </a:p>
          <a:p>
            <a:pPr lvl="0"/>
            <a:endParaRPr lang="nl-NL" dirty="0"/>
          </a:p>
          <a:p>
            <a:pPr lvl="0"/>
            <a:r>
              <a:rPr lang="nl-NL" dirty="0" err="1"/>
              <a:t>Everyday</a:t>
            </a:r>
            <a:r>
              <a:rPr lang="nl-NL" dirty="0"/>
              <a:t> </a:t>
            </a:r>
            <a:r>
              <a:rPr lang="nl-NL" dirty="0" err="1"/>
              <a:t>statistics</a:t>
            </a:r>
            <a:r>
              <a:rPr lang="nl-NL" dirty="0"/>
              <a:t> are important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845CA951-4815-4987-9CD6-BB5D6648C0B5}" type="slidenum">
              <a:rPr lang="nl-NL" smtClean="0"/>
              <a:pPr algn="r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51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BS Powerpoint blauw EN">
  <a:themeElements>
    <a:clrScheme name="CBS_1">
      <a:dk1>
        <a:srgbClr val="271D6C"/>
      </a:dk1>
      <a:lt1>
        <a:srgbClr val="FFFFFF"/>
      </a:lt1>
      <a:dk2>
        <a:srgbClr val="271D6C"/>
      </a:dk2>
      <a:lt2>
        <a:srgbClr val="D8D8D8"/>
      </a:lt2>
      <a:accent1>
        <a:srgbClr val="00A1CD"/>
      </a:accent1>
      <a:accent2>
        <a:srgbClr val="0058B8"/>
      </a:accent2>
      <a:accent3>
        <a:srgbClr val="53A31D"/>
      </a:accent3>
      <a:accent4>
        <a:srgbClr val="AF0E80"/>
      </a:accent4>
      <a:accent5>
        <a:srgbClr val="FFCC00"/>
      </a:accent5>
      <a:accent6>
        <a:srgbClr val="E94C0A"/>
      </a:accent6>
      <a:hlink>
        <a:srgbClr val="271D6C"/>
      </a:hlink>
      <a:folHlink>
        <a:srgbClr val="271D6C"/>
      </a:folHlink>
    </a:clrScheme>
    <a:fontScheme name="CBS_1">
      <a:majorFont>
        <a:latin typeface="Cambria"/>
        <a:ea typeface=""/>
        <a:cs typeface=""/>
      </a:majorFont>
      <a:minorFont>
        <a:latin typeface="Corbe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BS Powerpoint blauw 140314 - EN.potx" id="{21550CE7-9760-4642-9BFA-E544CB385747}" vid="{2408EBD0-A2C0-4275-82AB-A555CACCC7C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blauw EN</Template>
  <TotalTime>0</TotalTime>
  <Words>113</Words>
  <Application>Microsoft Office PowerPoint</Application>
  <PresentationFormat>Diavoorstelling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CBS Powerpoint blauw EN</vt:lpstr>
      <vt:lpstr>PowerPoint-presentatie</vt:lpstr>
      <vt:lpstr>7 pillars of news</vt:lpstr>
      <vt:lpstr>Media portal</vt:lpstr>
      <vt:lpstr>Timing</vt:lpstr>
      <vt:lpstr>Storytelling</vt:lpstr>
      <vt:lpstr>Website</vt:lpstr>
      <vt:lpstr>Social media</vt:lpstr>
      <vt:lpstr>Press conference</vt:lpstr>
      <vt:lpstr>Conclusions</vt:lpstr>
    </vt:vector>
  </TitlesOfParts>
  <Company>CBS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CBS PowerPoint sjabloon</dc:subject>
  <dc:creator>Apperloo, mevr. J.B.H.</dc:creator>
  <cp:lastModifiedBy>Jong-de Heer, mevr. H. de</cp:lastModifiedBy>
  <cp:revision>49</cp:revision>
  <dcterms:created xsi:type="dcterms:W3CDTF">2015-09-09T08:34:54Z</dcterms:created>
  <dcterms:modified xsi:type="dcterms:W3CDTF">2015-10-19T10:55:56Z</dcterms:modified>
</cp:coreProperties>
</file>