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96" r:id="rId3"/>
    <p:sldId id="289" r:id="rId4"/>
    <p:sldId id="297" r:id="rId5"/>
    <p:sldId id="294" r:id="rId6"/>
    <p:sldId id="291" r:id="rId7"/>
    <p:sldId id="298" r:id="rId8"/>
    <p:sldId id="288" r:id="rId9"/>
    <p:sldId id="295" r:id="rId10"/>
    <p:sldId id="262" r:id="rId11"/>
    <p:sldId id="287" r:id="rId12"/>
    <p:sldId id="301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858" autoAdjust="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2FF75-5E2D-45D9-9191-44128D44EE5F}" type="datetimeFigureOut">
              <a:rPr lang="en-IE" smtClean="0"/>
              <a:t>19/10/2015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D3073-38CC-4E73-824B-0971C38D62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327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54063"/>
            <a:ext cx="4948237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54063"/>
            <a:ext cx="4948237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D33A-D192-4A5D-84B8-67E6541D8993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6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BA91-6A3E-4262-95B5-ACC8B34034A3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809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126D-C772-4170-B28C-3F0B66C4476C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954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ED5A-BBCE-499E-B41B-37B2770E1725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100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D2EC-2AB5-45E9-8CDD-175EFB404B68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879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476B-ADC1-4B04-9D8C-E9DE927402C8}" type="datetime1">
              <a:rPr lang="en-IE" smtClean="0"/>
              <a:t>19/10/2015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270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B2-7B1E-47EC-807B-95CDDA12FA75}" type="datetime1">
              <a:rPr lang="en-IE" smtClean="0"/>
              <a:t>19/10/2015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82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9A18-14E9-4300-A386-BD936E779C1E}" type="datetime1">
              <a:rPr lang="en-IE" smtClean="0"/>
              <a:t>19/10/2015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037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81A1-3582-401D-81FA-3CCB8CB2A525}" type="datetime1">
              <a:rPr lang="en-IE" smtClean="0"/>
              <a:t>19/10/2015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942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D5C6-3D42-4041-B23E-B1FC5E45E196}" type="datetime1">
              <a:rPr lang="en-IE" smtClean="0"/>
              <a:t>19/10/2015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998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08D-A1AF-4CA4-B41C-48A1C98284A7}" type="datetime1">
              <a:rPr lang="en-IE" smtClean="0"/>
              <a:t>19/10/2015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491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77F4-C2FD-41FD-948C-18F5DD5D3200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8DC0-03F9-4CCC-A52F-3A76EDD928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10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Organisational design and transformation approach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273630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E" dirty="0" smtClean="0"/>
              <a:t>Developing a business model </a:t>
            </a:r>
          </a:p>
          <a:p>
            <a:pPr marL="514350" indent="-514350">
              <a:buAutoNum type="arabicPeriod"/>
            </a:pPr>
            <a:r>
              <a:rPr lang="en-IE" dirty="0" smtClean="0"/>
              <a:t>Organisational transformation framework </a:t>
            </a:r>
          </a:p>
          <a:p>
            <a:pPr marL="514350" indent="-514350">
              <a:buAutoNum type="arabicPeriod"/>
            </a:pPr>
            <a:r>
              <a:rPr lang="en-IE" dirty="0" smtClean="0"/>
              <a:t>Designing strategi</a:t>
            </a:r>
            <a:r>
              <a:rPr lang="en-IE" dirty="0"/>
              <a:t>c</a:t>
            </a:r>
            <a:r>
              <a:rPr lang="en-IE" dirty="0" smtClean="0"/>
              <a:t> HR for NSIs</a:t>
            </a:r>
            <a:endParaRPr lang="en-I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5901-351E-4C59-BD6C-981D73565285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13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Where do overarching/support processes fit? GAMSO</a:t>
            </a:r>
            <a:endParaRPr lang="en-IE" dirty="0"/>
          </a:p>
        </p:txBody>
      </p:sp>
      <p:pic>
        <p:nvPicPr>
          <p:cNvPr id="4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90675"/>
            <a:ext cx="913765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B486-D440-46EA-A7B5-5A1942ACF4BC}" type="datetime1">
              <a:rPr lang="en-IE" smtClean="0"/>
              <a:t>19/10/2015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56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Up-Down Arrow 65"/>
          <p:cNvSpPr/>
          <p:nvPr/>
        </p:nvSpPr>
        <p:spPr>
          <a:xfrm>
            <a:off x="3316459" y="1835952"/>
            <a:ext cx="247429" cy="2988924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>
              <a:solidFill>
                <a:prstClr val="white"/>
              </a:solidFill>
            </a:endParaRPr>
          </a:p>
        </p:txBody>
      </p:sp>
      <p:sp>
        <p:nvSpPr>
          <p:cNvPr id="67" name="Up-Down Arrow 66"/>
          <p:cNvSpPr/>
          <p:nvPr/>
        </p:nvSpPr>
        <p:spPr>
          <a:xfrm>
            <a:off x="6567133" y="1835951"/>
            <a:ext cx="238931" cy="2988926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33103" y="-3760934"/>
            <a:ext cx="737795" cy="83489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800" b="1" dirty="0">
                <a:solidFill>
                  <a:schemeClr val="accent3">
                    <a:lumMod val="50000"/>
                  </a:schemeClr>
                </a:solidFill>
              </a:rPr>
              <a:t>Customers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5436096" y="5637567"/>
            <a:ext cx="504056" cy="209510"/>
          </a:xfrm>
          <a:prstGeom prst="leftRightArrow">
            <a:avLst/>
          </a:prstGeom>
          <a:gradFill flip="none" rotWithShape="1">
            <a:gsLst>
              <a:gs pos="0">
                <a:srgbClr val="7B57A7"/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5782" tIns="47891" rIns="95782" bIns="4789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65729" y="782419"/>
            <a:ext cx="8626751" cy="1053533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800" b="1" dirty="0">
                <a:solidFill>
                  <a:srgbClr val="C0504D">
                    <a:lumMod val="50000"/>
                  </a:srgbClr>
                </a:solidFill>
              </a:rPr>
              <a:t>Strategy &amp; leadership (Directorate)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4542351" y="1835952"/>
            <a:ext cx="238931" cy="386628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2222579"/>
            <a:ext cx="8306971" cy="23585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50" b="1" dirty="0">
                <a:solidFill>
                  <a:srgbClr val="4F81BD">
                    <a:lumMod val="50000"/>
                  </a:srgbClr>
                </a:solidFill>
              </a:rPr>
              <a:t>Statistical Processing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7840" y="2489626"/>
            <a:ext cx="8138615" cy="192415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IE" sz="1200" b="1" dirty="0" smtClean="0"/>
          </a:p>
          <a:p>
            <a:pPr algn="r"/>
            <a:endParaRPr lang="en-IE" sz="1200" b="1" dirty="0"/>
          </a:p>
          <a:p>
            <a:pPr algn="r"/>
            <a:endParaRPr lang="en-IE" sz="1200" b="1" dirty="0" smtClean="0"/>
          </a:p>
          <a:p>
            <a:pPr algn="r"/>
            <a:r>
              <a:rPr lang="en-IE" sz="1100" b="1" dirty="0" smtClean="0">
                <a:solidFill>
                  <a:schemeClr val="bg1"/>
                </a:solidFill>
              </a:rPr>
              <a:t>Quality Management Framework</a:t>
            </a:r>
            <a:endParaRPr lang="en-IE" sz="11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6312" y="2489626"/>
            <a:ext cx="8060144" cy="15908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 b="1" dirty="0">
                <a:solidFill>
                  <a:srgbClr val="C0504D">
                    <a:lumMod val="50000"/>
                  </a:srgbClr>
                </a:solidFill>
              </a:rPr>
              <a:t>Quality </a:t>
            </a:r>
            <a:r>
              <a:rPr lang="en-IE" sz="1000" b="1" dirty="0" smtClean="0">
                <a:solidFill>
                  <a:srgbClr val="C0504D">
                    <a:lumMod val="50000"/>
                  </a:srgbClr>
                </a:solidFill>
              </a:rPr>
              <a:t>Assurance</a:t>
            </a:r>
            <a:endParaRPr lang="en-IE" sz="10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1904" y="2534225"/>
            <a:ext cx="7762761" cy="127959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 b="1" dirty="0">
                <a:solidFill>
                  <a:srgbClr val="9BBB59">
                    <a:lumMod val="50000"/>
                  </a:srgbClr>
                </a:solidFill>
              </a:rPr>
              <a:t>Metadata management</a:t>
            </a:r>
          </a:p>
        </p:txBody>
      </p:sp>
      <p:sp>
        <p:nvSpPr>
          <p:cNvPr id="18" name="Pentagon 17"/>
          <p:cNvSpPr/>
          <p:nvPr/>
        </p:nvSpPr>
        <p:spPr>
          <a:xfrm>
            <a:off x="798854" y="2947887"/>
            <a:ext cx="964834" cy="414011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1F497D">
                    <a:lumMod val="75000"/>
                  </a:srgbClr>
                </a:solidFill>
              </a:rPr>
              <a:t>Specify needs</a:t>
            </a:r>
          </a:p>
        </p:txBody>
      </p:sp>
      <p:sp>
        <p:nvSpPr>
          <p:cNvPr id="19" name="Chevron 18"/>
          <p:cNvSpPr/>
          <p:nvPr/>
        </p:nvSpPr>
        <p:spPr>
          <a:xfrm>
            <a:off x="1619672" y="2953391"/>
            <a:ext cx="1070835" cy="39997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1F497D">
                    <a:lumMod val="75000"/>
                  </a:srgbClr>
                </a:solidFill>
              </a:rPr>
              <a:t>Design</a:t>
            </a:r>
          </a:p>
        </p:txBody>
      </p:sp>
      <p:sp>
        <p:nvSpPr>
          <p:cNvPr id="20" name="Chevron 19"/>
          <p:cNvSpPr/>
          <p:nvPr/>
        </p:nvSpPr>
        <p:spPr>
          <a:xfrm>
            <a:off x="7452320" y="2953391"/>
            <a:ext cx="1054567" cy="39997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1F497D">
                    <a:lumMod val="75000"/>
                  </a:srgbClr>
                </a:solidFill>
              </a:rPr>
              <a:t>Evaluate</a:t>
            </a:r>
          </a:p>
        </p:txBody>
      </p:sp>
      <p:sp>
        <p:nvSpPr>
          <p:cNvPr id="21" name="Chevron 20"/>
          <p:cNvSpPr/>
          <p:nvPr/>
        </p:nvSpPr>
        <p:spPr>
          <a:xfrm>
            <a:off x="2539877" y="2953391"/>
            <a:ext cx="1024011" cy="39997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>
                <a:solidFill>
                  <a:srgbClr val="1F497D">
                    <a:lumMod val="75000"/>
                  </a:srgbClr>
                </a:solidFill>
              </a:rPr>
              <a:t>Build</a:t>
            </a:r>
          </a:p>
        </p:txBody>
      </p:sp>
      <p:sp>
        <p:nvSpPr>
          <p:cNvPr id="22" name="Chevron 21"/>
          <p:cNvSpPr/>
          <p:nvPr/>
        </p:nvSpPr>
        <p:spPr>
          <a:xfrm>
            <a:off x="3419872" y="2953391"/>
            <a:ext cx="1095347" cy="39997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1F497D">
                    <a:lumMod val="75000"/>
                  </a:srgbClr>
                </a:solidFill>
              </a:rPr>
              <a:t>Collect</a:t>
            </a:r>
          </a:p>
        </p:txBody>
      </p:sp>
      <p:sp>
        <p:nvSpPr>
          <p:cNvPr id="23" name="Chevron 22"/>
          <p:cNvSpPr/>
          <p:nvPr/>
        </p:nvSpPr>
        <p:spPr>
          <a:xfrm>
            <a:off x="4368254" y="2953391"/>
            <a:ext cx="1135751" cy="39997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>
                <a:solidFill>
                  <a:srgbClr val="1F497D">
                    <a:lumMod val="75000"/>
                  </a:srgbClr>
                </a:solidFill>
              </a:rPr>
              <a:t>Process</a:t>
            </a:r>
          </a:p>
        </p:txBody>
      </p:sp>
      <p:sp>
        <p:nvSpPr>
          <p:cNvPr id="24" name="Chevron 23"/>
          <p:cNvSpPr/>
          <p:nvPr/>
        </p:nvSpPr>
        <p:spPr>
          <a:xfrm>
            <a:off x="5364088" y="2957015"/>
            <a:ext cx="1180171" cy="39997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1F497D">
                    <a:lumMod val="75000"/>
                  </a:srgbClr>
                </a:solidFill>
              </a:rPr>
              <a:t>Analyse</a:t>
            </a:r>
          </a:p>
        </p:txBody>
      </p:sp>
      <p:sp>
        <p:nvSpPr>
          <p:cNvPr id="25" name="Chevron 24"/>
          <p:cNvSpPr/>
          <p:nvPr/>
        </p:nvSpPr>
        <p:spPr>
          <a:xfrm>
            <a:off x="6394107" y="2953391"/>
            <a:ext cx="1202229" cy="399977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1F497D">
                    <a:lumMod val="75000"/>
                  </a:srgbClr>
                </a:solidFill>
              </a:rPr>
              <a:t>Disseminate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1939065" y="782419"/>
            <a:ext cx="216024" cy="60253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20164" y="4824876"/>
            <a:ext cx="2797637" cy="196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782" tIns="47891" rIns="95782" bIns="47891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900" b="1" dirty="0">
                <a:solidFill>
                  <a:srgbClr val="8064A2">
                    <a:lumMod val="50000"/>
                  </a:srgbClr>
                </a:solidFill>
              </a:rPr>
              <a:t>Business Support &amp; Capability Building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39081" y="5615024"/>
            <a:ext cx="1354757" cy="4077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 smtClean="0">
                <a:solidFill>
                  <a:srgbClr val="8064A2">
                    <a:lumMod val="50000"/>
                  </a:srgbClr>
                </a:solidFill>
              </a:rPr>
              <a:t>Administrative Data Centre</a:t>
            </a:r>
            <a:endParaRPr lang="en-IE" sz="9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7784" y="5157192"/>
            <a:ext cx="1366054" cy="397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415" tIns="34208" rIns="68415" bIns="34208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 smtClean="0">
                <a:solidFill>
                  <a:srgbClr val="8064A2">
                    <a:lumMod val="50000"/>
                  </a:srgbClr>
                </a:solidFill>
              </a:rPr>
              <a:t>Methodology</a:t>
            </a:r>
            <a:endParaRPr lang="en-IE" sz="9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26603" y="5157192"/>
            <a:ext cx="1366054" cy="3976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415" tIns="34208" rIns="68415" bIns="34208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8064A2">
                    <a:lumMod val="50000"/>
                  </a:srgbClr>
                </a:solidFill>
              </a:rPr>
              <a:t>Quality </a:t>
            </a:r>
            <a:r>
              <a:rPr lang="en-IE" sz="900" b="1" dirty="0" smtClean="0">
                <a:solidFill>
                  <a:srgbClr val="8064A2">
                    <a:lumMod val="50000"/>
                  </a:srgbClr>
                </a:solidFill>
              </a:rPr>
              <a:t>Framework Management unit</a:t>
            </a:r>
            <a:endParaRPr lang="en-IE" sz="9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26603" y="5615024"/>
            <a:ext cx="1366054" cy="3905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>
                <a:solidFill>
                  <a:srgbClr val="8064A2">
                    <a:lumMod val="50000"/>
                  </a:srgbClr>
                </a:solidFill>
              </a:rPr>
              <a:t>IT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27883" y="6079779"/>
            <a:ext cx="1364774" cy="3844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900" b="1" dirty="0" smtClean="0">
                <a:solidFill>
                  <a:srgbClr val="8064A2">
                    <a:lumMod val="50000"/>
                  </a:srgbClr>
                </a:solidFill>
              </a:rPr>
              <a:t>Dissemination </a:t>
            </a:r>
            <a:endParaRPr lang="en-IE" sz="9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452297" y="4956416"/>
            <a:ext cx="1758689" cy="18722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Coordination &amp; Irish Statistical System wide support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36" name="Up-Down Arrow 35"/>
          <p:cNvSpPr/>
          <p:nvPr/>
        </p:nvSpPr>
        <p:spPr>
          <a:xfrm rot="16200000">
            <a:off x="2312061" y="5777573"/>
            <a:ext cx="233783" cy="397663"/>
          </a:xfrm>
          <a:prstGeom prst="upDownArrow">
            <a:avLst>
              <a:gd name="adj1" fmla="val 36857"/>
              <a:gd name="adj2" fmla="val 23864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9525"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>
              <a:solidFill>
                <a:prstClr val="white"/>
              </a:solidFill>
            </a:endParaRPr>
          </a:p>
        </p:txBody>
      </p:sp>
      <p:cxnSp>
        <p:nvCxnSpPr>
          <p:cNvPr id="37" name="Elbow Connector 36"/>
          <p:cNvCxnSpPr>
            <a:stCxn id="12" idx="3"/>
            <a:endCxn id="6" idx="0"/>
          </p:cNvCxnSpPr>
          <p:nvPr/>
        </p:nvCxnSpPr>
        <p:spPr>
          <a:xfrm flipH="1" flipV="1">
            <a:off x="8676456" y="413521"/>
            <a:ext cx="98059" cy="2988333"/>
          </a:xfrm>
          <a:prstGeom prst="bentConnector3">
            <a:avLst>
              <a:gd name="adj1" fmla="val -310833"/>
            </a:avLst>
          </a:prstGeom>
          <a:ln w="69850">
            <a:headEnd type="none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3"/>
            <a:endCxn id="6" idx="3"/>
          </p:cNvCxnSpPr>
          <p:nvPr/>
        </p:nvCxnSpPr>
        <p:spPr>
          <a:xfrm>
            <a:off x="4502001" y="7824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05719" y="4824876"/>
            <a:ext cx="2834903" cy="20331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Corporate Support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01566" y="5546717"/>
            <a:ext cx="1321606" cy="2557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Transformation &amp; Performance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01565" y="5234301"/>
            <a:ext cx="1321607" cy="240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>
                <a:solidFill>
                  <a:srgbClr val="9BBB59">
                    <a:lumMod val="50000"/>
                  </a:srgbClr>
                </a:solidFill>
              </a:rPr>
              <a:t>HR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92941" y="5546717"/>
            <a:ext cx="1233255" cy="2503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Office services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92941" y="5214080"/>
            <a:ext cx="1226038" cy="240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Marketing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86442" y="6531457"/>
            <a:ext cx="1336730" cy="240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Typesetting 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39081" y="6079779"/>
            <a:ext cx="1354757" cy="3844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415" tIns="34208" rIns="68415" bIns="34208" rtlCol="0" anchor="ctr"/>
          <a:lstStyle/>
          <a:p>
            <a:pPr algn="ctr"/>
            <a:r>
              <a:rPr lang="en-IE" sz="900" b="1" dirty="0">
                <a:solidFill>
                  <a:srgbClr val="8064A2">
                    <a:lumMod val="50000"/>
                  </a:srgbClr>
                </a:solidFill>
              </a:rPr>
              <a:t>Data Office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168" y="5882373"/>
            <a:ext cx="1339004" cy="240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7816"/>
            <a:r>
              <a:rPr lang="en-IE" sz="1000" b="1" dirty="0">
                <a:solidFill>
                  <a:srgbClr val="9BBB59">
                    <a:lumMod val="50000"/>
                  </a:srgbClr>
                </a:solidFill>
              </a:rPr>
              <a:t>C</a:t>
            </a:r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ommunications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92941" y="5889407"/>
            <a:ext cx="1251425" cy="240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7816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Procurement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84168" y="6193086"/>
            <a:ext cx="1339003" cy="240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7816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Legal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92750" y="6210264"/>
            <a:ext cx="1251616" cy="240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LDU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11111" y="6525344"/>
            <a:ext cx="1233255" cy="240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 smtClean="0">
                <a:solidFill>
                  <a:srgbClr val="9BBB59">
                    <a:lumMod val="50000"/>
                  </a:srgbClr>
                </a:solidFill>
              </a:rPr>
              <a:t>Printing </a:t>
            </a:r>
            <a:endParaRPr lang="en-IE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52" name="Elbow Connector 51"/>
          <p:cNvCxnSpPr>
            <a:stCxn id="6" idx="2"/>
            <a:endCxn id="12" idx="1"/>
          </p:cNvCxnSpPr>
          <p:nvPr/>
        </p:nvCxnSpPr>
        <p:spPr>
          <a:xfrm rot="10800000" flipH="1" flipV="1">
            <a:off x="327546" y="413522"/>
            <a:ext cx="139998" cy="2988332"/>
          </a:xfrm>
          <a:prstGeom prst="bentConnector3">
            <a:avLst>
              <a:gd name="adj1" fmla="val -184243"/>
            </a:avLst>
          </a:prstGeom>
          <a:ln w="69850">
            <a:headEnd type="none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6995221" y="762206"/>
            <a:ext cx="208404" cy="64296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7791" y="2587029"/>
            <a:ext cx="5770633" cy="68791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 b="1" dirty="0">
                <a:solidFill>
                  <a:srgbClr val="F79646">
                    <a:lumMod val="50000"/>
                  </a:srgbClr>
                </a:solidFill>
              </a:rPr>
              <a:t>Process Data Management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17789" y="3060519"/>
            <a:ext cx="5770633" cy="720667"/>
          </a:xfrm>
          <a:prstGeom prst="roundRect">
            <a:avLst/>
          </a:prstGeom>
          <a:solidFill>
            <a:schemeClr val="bg2">
              <a:lumMod val="40000"/>
              <a:lumOff val="60000"/>
              <a:alpha val="2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 b="1" dirty="0">
                <a:solidFill>
                  <a:srgbClr val="4BACC6">
                    <a:lumMod val="50000"/>
                  </a:srgbClr>
                </a:solidFill>
              </a:rPr>
              <a:t>Data Management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492941" y="4894196"/>
            <a:ext cx="1226038" cy="2406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000" b="1" dirty="0">
                <a:solidFill>
                  <a:srgbClr val="9BBB59">
                    <a:lumMod val="50000"/>
                  </a:srgbClr>
                </a:solidFill>
              </a:rPr>
              <a:t>Finance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7108223" y="4482049"/>
            <a:ext cx="272089" cy="314424"/>
          </a:xfrm>
          <a:prstGeom prst="upDownArrow">
            <a:avLst>
              <a:gd name="adj1" fmla="val 36857"/>
              <a:gd name="adj2" fmla="val 2386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>
              <a:solidFill>
                <a:prstClr val="white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3929311" y="4482049"/>
            <a:ext cx="282649" cy="314424"/>
          </a:xfrm>
          <a:prstGeom prst="upDownArrow">
            <a:avLst>
              <a:gd name="adj1" fmla="val 36857"/>
              <a:gd name="adj2" fmla="val 23864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9525"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7F81-18B6-4D05-816D-EB27BE3D09B1}" type="datetime1">
              <a:rPr lang="en-IE" smtClean="0"/>
              <a:t>19/10/2015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881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2438"/>
            <a:ext cx="8348663" cy="360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8DC63F"/>
                </a:solidFill>
              </a:rPr>
              <a:t>Designing HR Architecture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4438" y="1196752"/>
            <a:ext cx="4184650" cy="5318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b="1" dirty="0">
                <a:solidFill>
                  <a:schemeClr val="bg1"/>
                </a:solidFill>
              </a:rPr>
              <a:t>Strategic </a:t>
            </a:r>
            <a:r>
              <a:rPr lang="en-IE" sz="2400" b="1" dirty="0" smtClean="0">
                <a:solidFill>
                  <a:schemeClr val="bg1"/>
                </a:solidFill>
              </a:rPr>
              <a:t>Principles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885281"/>
            <a:ext cx="1344613" cy="1296988"/>
          </a:xfrm>
          <a:prstGeom prst="rect">
            <a:avLst/>
          </a:prstGeom>
          <a:gradFill flip="none" rotWithShape="1">
            <a:gsLst>
              <a:gs pos="95440">
                <a:srgbClr val="DFE7F5"/>
              </a:gs>
              <a:gs pos="0">
                <a:srgbClr val="92D050"/>
              </a:gs>
              <a:gs pos="89585">
                <a:srgbClr val="DDE6F5"/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 smtClean="0">
                <a:solidFill>
                  <a:schemeClr val="tx1"/>
                </a:solidFill>
              </a:rPr>
              <a:t>Strategic Workforce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 smtClean="0">
                <a:solidFill>
                  <a:schemeClr val="tx1"/>
                </a:solidFill>
              </a:rPr>
              <a:t>Planning </a:t>
            </a:r>
            <a:endParaRPr lang="en-IE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2908300"/>
            <a:ext cx="1344612" cy="1295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>
                <a:solidFill>
                  <a:schemeClr val="tx1"/>
                </a:solidFill>
              </a:rPr>
              <a:t>People and Performance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7904" y="2897981"/>
            <a:ext cx="1503362" cy="12969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3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b="1" dirty="0">
                <a:solidFill>
                  <a:schemeClr val="tx1"/>
                </a:solidFill>
              </a:rPr>
              <a:t>Empowerment and Engagement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4475" y="2897981"/>
            <a:ext cx="1344613" cy="13160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/>
              <a:t>Relationships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56400" y="2916037"/>
            <a:ext cx="1344613" cy="1293812"/>
          </a:xfrm>
          <a:prstGeom prst="rect">
            <a:avLst/>
          </a:prstGeom>
          <a:gradFill flip="none" rotWithShape="1">
            <a:gsLst>
              <a:gs pos="95440">
                <a:srgbClr val="DFE7F5"/>
              </a:gs>
              <a:gs pos="0">
                <a:srgbClr val="92D050"/>
              </a:gs>
              <a:gs pos="89585">
                <a:srgbClr val="DDE6F5"/>
              </a:gs>
              <a:gs pos="1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/>
              <a:t>Learning and development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39752" y="2133600"/>
            <a:ext cx="4464496" cy="33655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 smtClean="0"/>
              <a:t>Key Pillars of Strategic HR 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1973263" y="4653137"/>
            <a:ext cx="4759325" cy="93610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 smtClean="0">
                <a:solidFill>
                  <a:schemeClr val="tx1"/>
                </a:solidFill>
              </a:rPr>
              <a:t>Culture and Values </a:t>
            </a:r>
            <a:endParaRPr lang="en-IE" sz="28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80E8-BEB1-437D-A257-615578920FD1}" type="datetime1">
              <a:rPr lang="en-IE" smtClean="0"/>
              <a:t>19/10/2015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3239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/>
          <a:lstStyle/>
          <a:p>
            <a:r>
              <a:rPr lang="en-IE" dirty="0" smtClean="0"/>
              <a:t>1. </a:t>
            </a:r>
            <a:r>
              <a:rPr lang="en-IE" dirty="0" smtClean="0"/>
              <a:t>Developing the business model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B5FE-FF07-4462-A6C2-FA7CC2C948E1}" type="datetime1">
              <a:rPr lang="en-IE" smtClean="0"/>
              <a:t>19/10/2015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78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100" y="2370604"/>
            <a:ext cx="356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IE" sz="2000" b="0" dirty="0" smtClean="0">
              <a:solidFill>
                <a:srgbClr val="0072B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6600" y="188640"/>
            <a:ext cx="6835775" cy="954360"/>
          </a:xfrm>
        </p:spPr>
        <p:txBody>
          <a:bodyPr/>
          <a:lstStyle/>
          <a:p>
            <a:pPr algn="ctr"/>
            <a:r>
              <a:rPr lang="en-US" sz="2800" i="1" dirty="0" smtClean="0">
                <a:latin typeface="Lucida Sans" pitchFamily="34" charset="0"/>
              </a:rPr>
              <a:t>Where to look for help ?</a:t>
            </a:r>
            <a:endParaRPr lang="en-US" sz="2800" i="1" dirty="0">
              <a:latin typeface="Lucida Sans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87" y="2217229"/>
            <a:ext cx="2377263" cy="1481827"/>
          </a:xfr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6913" y="6348413"/>
            <a:ext cx="8094662" cy="282575"/>
          </a:xfrm>
        </p:spPr>
        <p:txBody>
          <a:bodyPr/>
          <a:lstStyle/>
          <a:p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76570"/>
            <a:ext cx="2258557" cy="2055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47620"/>
            <a:ext cx="2592288" cy="1781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0" y="1651526"/>
            <a:ext cx="3490358" cy="1929874"/>
          </a:xfrm>
          <a:prstGeom prst="rect">
            <a:avLst/>
          </a:prstGeom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52" y="1844824"/>
            <a:ext cx="3529932" cy="1841867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235047" cy="18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8A3F-A1B8-462C-880D-CD037756C92B}" type="datetime1">
              <a:rPr lang="en-IE" smtClean="0"/>
              <a:t>19/10/2015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1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Generic statistical Business Process Model (GSBPM</a:t>
            </a:r>
            <a:r>
              <a:rPr lang="en-IE" dirty="0" smtClean="0"/>
              <a:t>)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13"/>
          <a:stretch/>
        </p:blipFill>
        <p:spPr>
          <a:xfrm rot="5400000">
            <a:off x="3327194" y="-624119"/>
            <a:ext cx="2088232" cy="861029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DB01-F7F6-4302-AB3C-4D14E10A9391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895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Other representations of GSBPM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403244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612"/>
            <a:ext cx="4038600" cy="4298414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FAB3-2DB3-4C53-A636-266D3D2CBFDB}" type="datetime1">
              <a:rPr lang="en-IE" smtClean="0"/>
              <a:t>19/10/2015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766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100" y="2370604"/>
            <a:ext cx="356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IE" sz="2000" b="0" dirty="0" smtClean="0">
              <a:solidFill>
                <a:srgbClr val="0072B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6600" y="260648"/>
            <a:ext cx="6835775" cy="882352"/>
          </a:xfrm>
        </p:spPr>
        <p:txBody>
          <a:bodyPr/>
          <a:lstStyle/>
          <a:p>
            <a:pPr algn="ctr"/>
            <a:r>
              <a:rPr lang="en-US" sz="2800" dirty="0" smtClean="0">
                <a:latin typeface="Lucida Sans" pitchFamily="34" charset="0"/>
              </a:rPr>
              <a:t>GSBPM model </a:t>
            </a:r>
            <a:r>
              <a:rPr lang="en-US" sz="2800" i="1" dirty="0" smtClean="0">
                <a:latin typeface="Lucida Sans" pitchFamily="34" charset="0"/>
              </a:rPr>
              <a:t> </a:t>
            </a:r>
            <a:endParaRPr lang="en-US" sz="2800" i="1" dirty="0">
              <a:latin typeface="Lucida Sans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87" y="2217229"/>
            <a:ext cx="2377263" cy="1481827"/>
          </a:xfr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6913" y="6348413"/>
            <a:ext cx="8094662" cy="282575"/>
          </a:xfrm>
        </p:spPr>
        <p:txBody>
          <a:bodyPr/>
          <a:lstStyle/>
          <a:p>
            <a:r>
              <a:rPr lang="en-IE" dirty="0" smtClean="0"/>
              <a:t>Central Statistics Office, Ireland                                                                                                                                                                        </a:t>
            </a:r>
            <a:fld id="{173D5BEE-783C-4CE3-AA17-4309E1909D99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488832" cy="38884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355E-26BB-4C9C-8744-416564058043}" type="datetime1">
              <a:rPr lang="en-IE" smtClean="0"/>
              <a:t>19/10/2015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49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 anchor="t">
            <a:normAutofit fontScale="90000"/>
          </a:bodyPr>
          <a:lstStyle/>
          <a:p>
            <a:r>
              <a:rPr lang="en-IE" dirty="0" smtClean="0"/>
              <a:t>As is model </a:t>
            </a:r>
            <a:r>
              <a:rPr lang="en-IE" dirty="0" smtClean="0"/>
              <a:t>?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547251"/>
            <a:ext cx="796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We can map our processes to the GSBPM, but…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2208"/>
            <a:ext cx="8136904" cy="48844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BCBE-44E7-434F-A79A-CE461EC2E82E}" type="datetime1">
              <a:rPr lang="en-IE" smtClean="0"/>
              <a:t>19/10/2015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74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1986336"/>
            <a:ext cx="9001000" cy="35308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1400" b="1" dirty="0" smtClean="0"/>
              <a:t>Quality Management</a:t>
            </a:r>
            <a:endParaRPr lang="en-IE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1354" y="2480409"/>
            <a:ext cx="8641292" cy="27837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1400" b="1" baseline="0" dirty="0" smtClean="0">
                <a:solidFill>
                  <a:srgbClr val="7030A0"/>
                </a:solidFill>
              </a:rPr>
              <a:t>Metadata management</a:t>
            </a:r>
            <a:endParaRPr lang="en-IE" sz="1400" b="1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To be model</a:t>
            </a:r>
            <a:endParaRPr lang="en-IE" dirty="0"/>
          </a:p>
        </p:txBody>
      </p:sp>
      <p:sp>
        <p:nvSpPr>
          <p:cNvPr id="7" name="Pentagon 6"/>
          <p:cNvSpPr/>
          <p:nvPr/>
        </p:nvSpPr>
        <p:spPr>
          <a:xfrm>
            <a:off x="470432" y="3659113"/>
            <a:ext cx="1065743" cy="561975"/>
          </a:xfrm>
          <a:prstGeom prst="homePlate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 dirty="0">
                <a:solidFill>
                  <a:schemeClr val="accent1">
                    <a:lumMod val="50000"/>
                  </a:schemeClr>
                </a:solidFill>
              </a:rPr>
              <a:t>Specify</a:t>
            </a:r>
            <a:r>
              <a:rPr lang="en-IE" sz="1100" b="1" baseline="0" dirty="0">
                <a:solidFill>
                  <a:schemeClr val="accent1">
                    <a:lumMod val="50000"/>
                  </a:schemeClr>
                </a:solidFill>
              </a:rPr>
              <a:t> needs</a:t>
            </a:r>
            <a:endParaRPr lang="en-IE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312865" y="3668638"/>
            <a:ext cx="1160992" cy="542925"/>
          </a:xfrm>
          <a:prstGeom prst="chevron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 dirty="0">
                <a:solidFill>
                  <a:schemeClr val="accent1">
                    <a:lumMod val="50000"/>
                  </a:schemeClr>
                </a:solidFill>
              </a:rPr>
              <a:t>Design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35313" y="2996953"/>
            <a:ext cx="3959225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sz="1400" b="1" dirty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n-IE" sz="1400" b="1" baseline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sz="1400" b="1" baseline="0" dirty="0" smtClean="0">
                <a:solidFill>
                  <a:schemeClr val="accent6">
                    <a:lumMod val="75000"/>
                  </a:schemeClr>
                </a:solidFill>
              </a:rPr>
              <a:t>Management </a:t>
            </a:r>
            <a:endParaRPr lang="en-I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94555" y="3553582"/>
            <a:ext cx="5655735" cy="138758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IE" sz="1400" b="1" dirty="0" smtClean="0">
                <a:solidFill>
                  <a:schemeClr val="accent3">
                    <a:lumMod val="50000"/>
                  </a:schemeClr>
                </a:solidFill>
              </a:rPr>
              <a:t>Process Data Management                                       </a:t>
            </a:r>
            <a:endParaRPr lang="en-IE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413099" y="3668638"/>
            <a:ext cx="1237192" cy="542925"/>
          </a:xfrm>
          <a:prstGeom prst="chevron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>
                <a:solidFill>
                  <a:schemeClr val="accent1">
                    <a:lumMod val="50000"/>
                  </a:schemeClr>
                </a:solidFill>
              </a:rPr>
              <a:t>Evaluate</a:t>
            </a:r>
          </a:p>
        </p:txBody>
      </p:sp>
      <p:sp>
        <p:nvSpPr>
          <p:cNvPr id="12" name="Chevron 11"/>
          <p:cNvSpPr/>
          <p:nvPr/>
        </p:nvSpPr>
        <p:spPr>
          <a:xfrm>
            <a:off x="2254782" y="3668638"/>
            <a:ext cx="1103842" cy="542925"/>
          </a:xfrm>
          <a:prstGeom prst="chevron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 dirty="0" smtClean="0">
                <a:solidFill>
                  <a:schemeClr val="accent1">
                    <a:lumMod val="50000"/>
                  </a:schemeClr>
                </a:solidFill>
              </a:rPr>
              <a:t>Build</a:t>
            </a:r>
            <a:endParaRPr lang="en-IE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135315" y="3668638"/>
            <a:ext cx="1208617" cy="542925"/>
          </a:xfrm>
          <a:prstGeom prst="chevron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>
                <a:solidFill>
                  <a:schemeClr val="accent1">
                    <a:lumMod val="50000"/>
                  </a:schemeClr>
                </a:solidFill>
              </a:rPr>
              <a:t>Collect</a:t>
            </a:r>
          </a:p>
        </p:txBody>
      </p:sp>
      <p:sp>
        <p:nvSpPr>
          <p:cNvPr id="14" name="Chevron 13"/>
          <p:cNvSpPr/>
          <p:nvPr/>
        </p:nvSpPr>
        <p:spPr>
          <a:xfrm>
            <a:off x="4124858" y="3668638"/>
            <a:ext cx="1227667" cy="542925"/>
          </a:xfrm>
          <a:prstGeom prst="chevron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5" name="Chevron 14"/>
          <p:cNvSpPr/>
          <p:nvPr/>
        </p:nvSpPr>
        <p:spPr>
          <a:xfrm>
            <a:off x="5133449" y="3668638"/>
            <a:ext cx="1237192" cy="542925"/>
          </a:xfrm>
          <a:prstGeom prst="chevron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>
                <a:solidFill>
                  <a:schemeClr val="accent1">
                    <a:lumMod val="50000"/>
                  </a:schemeClr>
                </a:solidFill>
              </a:rPr>
              <a:t>Analyse</a:t>
            </a:r>
          </a:p>
        </p:txBody>
      </p:sp>
      <p:sp>
        <p:nvSpPr>
          <p:cNvPr id="16" name="Chevron 15"/>
          <p:cNvSpPr/>
          <p:nvPr/>
        </p:nvSpPr>
        <p:spPr>
          <a:xfrm>
            <a:off x="6147332" y="3668638"/>
            <a:ext cx="1479550" cy="542925"/>
          </a:xfrm>
          <a:prstGeom prst="chevron">
            <a:avLst/>
          </a:prstGeom>
          <a:solidFill>
            <a:schemeClr val="accent1">
              <a:alpha val="41000"/>
            </a:schemeClr>
          </a:solidFill>
          <a:ln w="12700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b="1">
                <a:solidFill>
                  <a:schemeClr val="accent1">
                    <a:lumMod val="50000"/>
                  </a:schemeClr>
                </a:solidFill>
              </a:rPr>
              <a:t>Disseminate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3688" y="1403484"/>
            <a:ext cx="523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/>
              <a:t>Where do the statistical overarching processes sit?</a:t>
            </a:r>
            <a:endParaRPr lang="en-IE" i="1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5CA-0B11-49BD-826F-56B18F912885}" type="datetime1">
              <a:rPr lang="en-IE" smtClean="0"/>
              <a:t>19/10/2015</a:t>
            </a:fld>
            <a:endParaRPr lang="en-I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2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/>
          <a:lstStyle/>
          <a:p>
            <a:r>
              <a:rPr lang="en-IE" dirty="0"/>
              <a:t>2</a:t>
            </a:r>
            <a:r>
              <a:rPr lang="en-IE" dirty="0" smtClean="0"/>
              <a:t>. </a:t>
            </a:r>
            <a:r>
              <a:rPr lang="en-IE" dirty="0" smtClean="0"/>
              <a:t>Transformation Framework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E913-FA94-4591-8FBF-F0982ABCD136}" type="datetime1">
              <a:rPr lang="en-IE" smtClean="0"/>
              <a:t>19/10/2015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Dr Lucy Fallon-Byrne CSO Ireland 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8DC0-03F9-4CCC-A52F-3A76EDD9281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53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288</Words>
  <Application>Microsoft Office PowerPoint</Application>
  <PresentationFormat>On-screen Show (4:3)</PresentationFormat>
  <Paragraphs>112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Organisational design and transformation approach </vt:lpstr>
      <vt:lpstr>1. Developing the business model </vt:lpstr>
      <vt:lpstr>Where to look for help ?</vt:lpstr>
      <vt:lpstr>Generic statistical Business Process Model (GSBPM)</vt:lpstr>
      <vt:lpstr>Other representations of GSBPM</vt:lpstr>
      <vt:lpstr>GSBPM model  </vt:lpstr>
      <vt:lpstr>As is model ?</vt:lpstr>
      <vt:lpstr>PowerPoint Presentation</vt:lpstr>
      <vt:lpstr>2. Transformation Framework</vt:lpstr>
      <vt:lpstr>Where do overarching/support processes fit? GAMSO</vt:lpstr>
      <vt:lpstr>PowerPoint Presentation</vt:lpstr>
      <vt:lpstr>Designing HR Architecture </vt:lpstr>
    </vt:vector>
  </TitlesOfParts>
  <Company>CSO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 Business Process Model</dc:title>
  <dc:creator>Susana Portillo</dc:creator>
  <cp:lastModifiedBy>Lucy Fallon-Byrne</cp:lastModifiedBy>
  <cp:revision>86</cp:revision>
  <cp:lastPrinted>2015-06-02T08:50:49Z</cp:lastPrinted>
  <dcterms:created xsi:type="dcterms:W3CDTF">2015-05-25T08:24:00Z</dcterms:created>
  <dcterms:modified xsi:type="dcterms:W3CDTF">2015-10-19T13:52:18Z</dcterms:modified>
</cp:coreProperties>
</file>