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61" r:id="rId2"/>
    <p:sldId id="287" r:id="rId3"/>
    <p:sldId id="286" r:id="rId4"/>
    <p:sldId id="293" r:id="rId5"/>
    <p:sldId id="294" r:id="rId6"/>
    <p:sldId id="292" r:id="rId7"/>
    <p:sldId id="288" r:id="rId8"/>
    <p:sldId id="290" r:id="rId9"/>
    <p:sldId id="295" r:id="rId10"/>
    <p:sldId id="296" r:id="rId11"/>
    <p:sldId id="297" r:id="rId12"/>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76"/>
    <a:srgbClr val="0F5494"/>
    <a:srgbClr val="FFD624"/>
    <a:srgbClr val="3166CF"/>
    <a:srgbClr val="3E6FD2"/>
    <a:srgbClr val="2D5EC1"/>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4" d="100"/>
          <a:sy n="54" d="100"/>
        </p:scale>
        <p:origin x="-268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019AE9C2-957E-4966-9576-B839B0C0128F}" type="slidenum">
              <a:rPr lang="en-GB"/>
              <a:pPr>
                <a:defRPr/>
              </a:pPr>
              <a:t>‹#›</a:t>
            </a:fld>
            <a:endParaRPr lang="en-GB"/>
          </a:p>
        </p:txBody>
      </p:sp>
    </p:spTree>
    <p:extLst>
      <p:ext uri="{BB962C8B-B14F-4D97-AF65-F5344CB8AC3E}">
        <p14:creationId xmlns:p14="http://schemas.microsoft.com/office/powerpoint/2010/main" val="4222145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EC6EE333-4375-46A0-8D7E-4185E8642999}" type="slidenum">
              <a:rPr lang="en-GB"/>
              <a:pPr>
                <a:defRPr/>
              </a:pPr>
              <a:t>‹#›</a:t>
            </a:fld>
            <a:endParaRPr lang="en-GB"/>
          </a:p>
        </p:txBody>
      </p:sp>
    </p:spTree>
    <p:extLst>
      <p:ext uri="{BB962C8B-B14F-4D97-AF65-F5344CB8AC3E}">
        <p14:creationId xmlns:p14="http://schemas.microsoft.com/office/powerpoint/2010/main" val="361350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i="1" dirty="0">
                <a:solidFill>
                  <a:schemeClr val="bg1">
                    <a:lumMod val="95000"/>
                  </a:schemeClr>
                </a:solidFill>
              </a:rPr>
              <a:t>Eurostat</a:t>
            </a: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noProof="0" smtClean="0"/>
              <a:t>Click to edit Master text styles</a:t>
            </a:r>
          </a:p>
        </p:txBody>
      </p:sp>
      <p:sp>
        <p:nvSpPr>
          <p:cNvPr id="8" name="Rectangle 5"/>
          <p:cNvSpPr>
            <a:spLocks noGrp="1" noChangeArrowheads="1"/>
          </p:cNvSpPr>
          <p:nvPr>
            <p:ph type="ftr" sz="quarter" idx="11"/>
          </p:nvPr>
        </p:nvSpPr>
        <p:spPr>
          <a:xfrm>
            <a:off x="467544" y="6237312"/>
            <a:ext cx="2895600" cy="476250"/>
          </a:xfrm>
        </p:spPr>
        <p:txBody>
          <a:bodyPr/>
          <a:lstStyle>
            <a:lvl1pPr>
              <a:defRPr dirty="0">
                <a:solidFill>
                  <a:schemeClr val="bg1"/>
                </a:solidFill>
              </a:defRPr>
            </a:lvl1pPr>
          </a:lstStyle>
          <a:p>
            <a:pPr>
              <a:defRPr/>
            </a:pPr>
            <a:r>
              <a:rPr lang="de-DE" dirty="0" smtClean="0"/>
              <a:t>Walter J. Radermacher</a:t>
            </a:r>
            <a:endParaRPr lang="de-DE" dirty="0"/>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2E463619-65F9-45C4-AF25-8FF1A9A2EFA0}" type="slidenum">
              <a:rPr lang="en-GB"/>
              <a:pPr>
                <a:defRPr/>
              </a:pPr>
              <a:t>‹#›</a:t>
            </a:fld>
            <a:endParaRPr lang="en-GB" dirty="0"/>
          </a:p>
        </p:txBody>
      </p:sp>
    </p:spTree>
    <p:extLst>
      <p:ext uri="{BB962C8B-B14F-4D97-AF65-F5344CB8AC3E}">
        <p14:creationId xmlns:p14="http://schemas.microsoft.com/office/powerpoint/2010/main" val="54448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smtClean="0"/>
              <a:t>Walter J. Radermacher</a:t>
            </a:r>
            <a:endParaRPr/>
          </a:p>
        </p:txBody>
      </p:sp>
      <p:sp>
        <p:nvSpPr>
          <p:cNvPr id="6" name="Rectangle 6"/>
          <p:cNvSpPr>
            <a:spLocks noGrp="1" noChangeArrowheads="1"/>
          </p:cNvSpPr>
          <p:nvPr>
            <p:ph type="sldNum" sz="quarter" idx="12"/>
          </p:nvPr>
        </p:nvSpPr>
        <p:spPr/>
        <p:txBody>
          <a:bodyPr/>
          <a:lstStyle>
            <a:lvl1pPr>
              <a:defRPr smtClean="0">
                <a:solidFill>
                  <a:srgbClr val="133176"/>
                </a:solidFill>
              </a:defRPr>
            </a:lvl1pPr>
          </a:lstStyle>
          <a:p>
            <a:pPr>
              <a:defRPr/>
            </a:pPr>
            <a:fld id="{8BF8726E-3E1E-4DC5-8626-D7C557F529DB}" type="slidenum">
              <a:rPr lang="en-GB"/>
              <a:pPr>
                <a:defRPr/>
              </a:pPr>
              <a:t>‹#›</a:t>
            </a:fld>
            <a:endParaRPr lang="en-GB" dirty="0"/>
          </a:p>
        </p:txBody>
      </p:sp>
    </p:spTree>
    <p:extLst>
      <p:ext uri="{BB962C8B-B14F-4D97-AF65-F5344CB8AC3E}">
        <p14:creationId xmlns:p14="http://schemas.microsoft.com/office/powerpoint/2010/main" val="277569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smtClean="0"/>
              <a:t>Walter J. Radermacher</a:t>
            </a:r>
            <a:endParaRPr/>
          </a:p>
        </p:txBody>
      </p:sp>
      <p:sp>
        <p:nvSpPr>
          <p:cNvPr id="6" name="Rectangle 6"/>
          <p:cNvSpPr>
            <a:spLocks noGrp="1" noChangeArrowheads="1"/>
          </p:cNvSpPr>
          <p:nvPr>
            <p:ph type="sldNum" sz="quarter" idx="12"/>
          </p:nvPr>
        </p:nvSpPr>
        <p:spPr/>
        <p:txBody>
          <a:bodyPr/>
          <a:lstStyle>
            <a:lvl1pPr>
              <a:defRPr smtClean="0">
                <a:solidFill>
                  <a:srgbClr val="133176"/>
                </a:solidFill>
              </a:defRPr>
            </a:lvl1pPr>
          </a:lstStyle>
          <a:p>
            <a:pPr>
              <a:defRPr/>
            </a:pPr>
            <a:fld id="{A20A19D2-198C-46A9-8933-A564E99A271F}" type="slidenum">
              <a:rPr lang="en-GB"/>
              <a:pPr>
                <a:defRPr/>
              </a:pPr>
              <a:t>‹#›</a:t>
            </a:fld>
            <a:endParaRPr lang="en-GB" dirty="0"/>
          </a:p>
        </p:txBody>
      </p:sp>
    </p:spTree>
    <p:extLst>
      <p:ext uri="{BB962C8B-B14F-4D97-AF65-F5344CB8AC3E}">
        <p14:creationId xmlns:p14="http://schemas.microsoft.com/office/powerpoint/2010/main" val="1243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noProof="0" smtClean="0"/>
              <a:t>Click to edit Master title style</a:t>
            </a:r>
            <a:endParaRPr lang="en-GB" noProof="0"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SzPct val="120000"/>
              <a:buFont typeface="Arial" pitchFamily="34" charset="0"/>
              <a:buChar char="•"/>
              <a:defRPr i="0"/>
            </a:lvl1pPr>
            <a:lvl2pPr>
              <a:buClr>
                <a:srgbClr val="0F5494"/>
              </a:buClr>
              <a:defRPr/>
            </a:lvl2pPr>
            <a:lvl3pPr marL="1200150" indent="-285750">
              <a:buFont typeface="Arial" pitchFamily="34" charset="0"/>
              <a:buChar char="•"/>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Rectangle 5"/>
          <p:cNvSpPr>
            <a:spLocks noGrp="1" noChangeArrowheads="1"/>
          </p:cNvSpPr>
          <p:nvPr>
            <p:ph type="ftr" sz="quarter" idx="11"/>
          </p:nvPr>
        </p:nvSpPr>
        <p:spPr>
          <a:xfrm>
            <a:off x="467544" y="6237288"/>
            <a:ext cx="2895600" cy="484187"/>
          </a:xfrm>
        </p:spPr>
        <p:txBody>
          <a:bodyPr/>
          <a:lstStyle>
            <a:lvl1pPr>
              <a:defRPr dirty="0">
                <a:solidFill>
                  <a:srgbClr val="133176"/>
                </a:solidFill>
              </a:defRPr>
            </a:lvl1pPr>
          </a:lstStyle>
          <a:p>
            <a:pPr>
              <a:defRPr/>
            </a:pPr>
            <a:r>
              <a:rPr lang="de-DE" dirty="0" smtClean="0"/>
              <a:t>Walter J. Radermacher</a:t>
            </a:r>
            <a:endParaRPr lang="de-DE" dirty="0"/>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dirty="0"/>
          </a:p>
        </p:txBody>
      </p:sp>
    </p:spTree>
    <p:extLst>
      <p:ext uri="{BB962C8B-B14F-4D97-AF65-F5344CB8AC3E}">
        <p14:creationId xmlns:p14="http://schemas.microsoft.com/office/powerpoint/2010/main" val="393155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dirty="0" smtClean="0"/>
              <a:t>Walter J. Radermacher</a:t>
            </a:r>
            <a:endParaRPr dirty="0"/>
          </a:p>
        </p:txBody>
      </p:sp>
      <p:sp>
        <p:nvSpPr>
          <p:cNvPr id="6" name="Rectangle 6"/>
          <p:cNvSpPr>
            <a:spLocks noGrp="1" noChangeArrowheads="1"/>
          </p:cNvSpPr>
          <p:nvPr>
            <p:ph type="sldNum" sz="quarter" idx="12"/>
          </p:nvPr>
        </p:nvSpPr>
        <p:spPr/>
        <p:txBody>
          <a:bodyPr/>
          <a:lstStyle>
            <a:lvl1pPr>
              <a:defRPr smtClean="0">
                <a:solidFill>
                  <a:srgbClr val="133176"/>
                </a:solidFill>
              </a:defRPr>
            </a:lvl1pPr>
          </a:lstStyle>
          <a:p>
            <a:pPr>
              <a:defRPr/>
            </a:pPr>
            <a:fld id="{56B85E45-23BC-468C-9535-994D0B90F7A4}" type="slidenum">
              <a:rPr lang="en-GB"/>
              <a:pPr>
                <a:defRPr/>
              </a:pPr>
              <a:t>‹#›</a:t>
            </a:fld>
            <a:endParaRPr lang="en-GB" dirty="0"/>
          </a:p>
        </p:txBody>
      </p:sp>
    </p:spTree>
    <p:extLst>
      <p:ext uri="{BB962C8B-B14F-4D97-AF65-F5344CB8AC3E}">
        <p14:creationId xmlns:p14="http://schemas.microsoft.com/office/powerpoint/2010/main" val="420123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dirty="0" smtClean="0"/>
              <a:t>Walter J. Radermacher</a:t>
            </a:r>
            <a:endParaRPr dirty="0"/>
          </a:p>
        </p:txBody>
      </p:sp>
      <p:sp>
        <p:nvSpPr>
          <p:cNvPr id="7" name="Rectangle 6"/>
          <p:cNvSpPr>
            <a:spLocks noGrp="1" noChangeArrowheads="1"/>
          </p:cNvSpPr>
          <p:nvPr>
            <p:ph type="sldNum" sz="quarter" idx="12"/>
          </p:nvPr>
        </p:nvSpPr>
        <p:spPr/>
        <p:txBody>
          <a:bodyPr/>
          <a:lstStyle>
            <a:lvl1pPr>
              <a:defRPr smtClean="0">
                <a:solidFill>
                  <a:srgbClr val="133176"/>
                </a:solidFill>
              </a:defRPr>
            </a:lvl1pPr>
          </a:lstStyle>
          <a:p>
            <a:pPr>
              <a:defRPr/>
            </a:pPr>
            <a:fld id="{B69C6614-AAF8-4FED-9D22-5E1345D7BC4D}" type="slidenum">
              <a:rPr lang="en-GB"/>
              <a:pPr>
                <a:defRPr/>
              </a:pPr>
              <a:t>‹#›</a:t>
            </a:fld>
            <a:endParaRPr lang="en-GB" dirty="0"/>
          </a:p>
        </p:txBody>
      </p:sp>
    </p:spTree>
    <p:extLst>
      <p:ext uri="{BB962C8B-B14F-4D97-AF65-F5344CB8AC3E}">
        <p14:creationId xmlns:p14="http://schemas.microsoft.com/office/powerpoint/2010/main" val="379966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dirty="0" smtClean="0"/>
              <a:t>Walter J. Radermacher</a:t>
            </a:r>
            <a:endParaRPr dirty="0"/>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7A1D0364-FEF8-4A4F-A933-65BC32458990}" type="slidenum">
              <a:rPr lang="en-GB"/>
              <a:pPr>
                <a:defRPr/>
              </a:pPr>
              <a:t>‹#›</a:t>
            </a:fld>
            <a:endParaRPr lang="en-GB" dirty="0"/>
          </a:p>
        </p:txBody>
      </p:sp>
    </p:spTree>
    <p:extLst>
      <p:ext uri="{BB962C8B-B14F-4D97-AF65-F5344CB8AC3E}">
        <p14:creationId xmlns:p14="http://schemas.microsoft.com/office/powerpoint/2010/main" val="354821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smtClean="0"/>
              <a:t>Walter J. Radermacher</a:t>
            </a:r>
            <a:endParaRPr/>
          </a:p>
        </p:txBody>
      </p:sp>
      <p:sp>
        <p:nvSpPr>
          <p:cNvPr id="5" name="Rectangle 6"/>
          <p:cNvSpPr>
            <a:spLocks noGrp="1" noChangeArrowheads="1"/>
          </p:cNvSpPr>
          <p:nvPr>
            <p:ph type="sldNum" sz="quarter" idx="12"/>
          </p:nvPr>
        </p:nvSpPr>
        <p:spPr/>
        <p:txBody>
          <a:bodyPr/>
          <a:lstStyle>
            <a:lvl1pPr>
              <a:defRPr smtClean="0">
                <a:solidFill>
                  <a:srgbClr val="133176"/>
                </a:solidFill>
              </a:defRPr>
            </a:lvl1pPr>
          </a:lstStyle>
          <a:p>
            <a:pPr>
              <a:defRPr/>
            </a:pPr>
            <a:fld id="{4AF57362-426B-4D31-A60F-1C5B8DF7F894}" type="slidenum">
              <a:rPr lang="en-GB"/>
              <a:pPr>
                <a:defRPr/>
              </a:pPr>
              <a:t>‹#›</a:t>
            </a:fld>
            <a:endParaRPr lang="en-GB" dirty="0"/>
          </a:p>
        </p:txBody>
      </p:sp>
    </p:spTree>
    <p:extLst>
      <p:ext uri="{BB962C8B-B14F-4D97-AF65-F5344CB8AC3E}">
        <p14:creationId xmlns:p14="http://schemas.microsoft.com/office/powerpoint/2010/main" val="35998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dirty="0" smtClean="0"/>
              <a:t>Walter J. Radermacher</a:t>
            </a:r>
            <a:endParaRPr dirty="0"/>
          </a:p>
        </p:txBody>
      </p:sp>
      <p:sp>
        <p:nvSpPr>
          <p:cNvPr id="4" name="Rectangle 6"/>
          <p:cNvSpPr>
            <a:spLocks noGrp="1" noChangeArrowheads="1"/>
          </p:cNvSpPr>
          <p:nvPr>
            <p:ph type="sldNum" sz="quarter" idx="12"/>
          </p:nvPr>
        </p:nvSpPr>
        <p:spPr/>
        <p:txBody>
          <a:bodyPr/>
          <a:lstStyle>
            <a:lvl1pPr>
              <a:defRPr smtClean="0">
                <a:solidFill>
                  <a:srgbClr val="133176"/>
                </a:solidFill>
              </a:defRPr>
            </a:lvl1pPr>
          </a:lstStyle>
          <a:p>
            <a:pPr>
              <a:defRPr/>
            </a:pPr>
            <a:fld id="{E61EAB17-2512-46E7-AA88-D53CCF2DCA92}" type="slidenum">
              <a:rPr lang="en-GB"/>
              <a:pPr>
                <a:defRPr/>
              </a:pPr>
              <a:t>‹#›</a:t>
            </a:fld>
            <a:endParaRPr lang="en-GB" dirty="0"/>
          </a:p>
        </p:txBody>
      </p:sp>
    </p:spTree>
    <p:extLst>
      <p:ext uri="{BB962C8B-B14F-4D97-AF65-F5344CB8AC3E}">
        <p14:creationId xmlns:p14="http://schemas.microsoft.com/office/powerpoint/2010/main" val="572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dirty="0" smtClean="0"/>
              <a:t>Walter J. Radermacher</a:t>
            </a:r>
            <a:endParaRPr dirty="0"/>
          </a:p>
        </p:txBody>
      </p:sp>
      <p:sp>
        <p:nvSpPr>
          <p:cNvPr id="7" name="Rectangle 6"/>
          <p:cNvSpPr>
            <a:spLocks noGrp="1" noChangeArrowheads="1"/>
          </p:cNvSpPr>
          <p:nvPr>
            <p:ph type="sldNum" sz="quarter" idx="12"/>
          </p:nvPr>
        </p:nvSpPr>
        <p:spPr/>
        <p:txBody>
          <a:bodyPr/>
          <a:lstStyle>
            <a:lvl1pPr>
              <a:defRPr smtClean="0">
                <a:solidFill>
                  <a:srgbClr val="133176"/>
                </a:solidFill>
              </a:defRPr>
            </a:lvl1pPr>
          </a:lstStyle>
          <a:p>
            <a:pPr>
              <a:defRPr/>
            </a:pPr>
            <a:fld id="{B1195FAD-6DC1-4042-9A95-4AEBA220113E}" type="slidenum">
              <a:rPr lang="en-GB"/>
              <a:pPr>
                <a:defRPr/>
              </a:pPr>
              <a:t>‹#›</a:t>
            </a:fld>
            <a:endParaRPr lang="en-GB" dirty="0"/>
          </a:p>
        </p:txBody>
      </p:sp>
    </p:spTree>
    <p:extLst>
      <p:ext uri="{BB962C8B-B14F-4D97-AF65-F5344CB8AC3E}">
        <p14:creationId xmlns:p14="http://schemas.microsoft.com/office/powerpoint/2010/main" val="114983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dirty="0" smtClean="0"/>
              <a:t>Walter J. Radermacher</a:t>
            </a:r>
            <a:endParaRPr dirty="0"/>
          </a:p>
        </p:txBody>
      </p:sp>
      <p:sp>
        <p:nvSpPr>
          <p:cNvPr id="7" name="Rectangle 6"/>
          <p:cNvSpPr>
            <a:spLocks noGrp="1" noChangeArrowheads="1"/>
          </p:cNvSpPr>
          <p:nvPr>
            <p:ph type="sldNum" sz="quarter" idx="12"/>
          </p:nvPr>
        </p:nvSpPr>
        <p:spPr/>
        <p:txBody>
          <a:bodyPr/>
          <a:lstStyle>
            <a:lvl1pPr>
              <a:defRPr smtClean="0">
                <a:solidFill>
                  <a:srgbClr val="133176"/>
                </a:solidFill>
              </a:defRPr>
            </a:lvl1pPr>
          </a:lstStyle>
          <a:p>
            <a:pPr>
              <a:defRPr/>
            </a:pPr>
            <a:fld id="{ACB16CAC-B683-4EF4-B241-D5A81D8F68CA}" type="slidenum">
              <a:rPr lang="en-GB"/>
              <a:pPr>
                <a:defRPr/>
              </a:pPr>
              <a:t>‹#›</a:t>
            </a:fld>
            <a:endParaRPr lang="en-GB" dirty="0"/>
          </a:p>
        </p:txBody>
      </p:sp>
    </p:spTree>
    <p:extLst>
      <p:ext uri="{BB962C8B-B14F-4D97-AF65-F5344CB8AC3E}">
        <p14:creationId xmlns:p14="http://schemas.microsoft.com/office/powerpoint/2010/main" val="404738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noProof="0" dirty="0" err="1" smtClean="0"/>
              <a:t>Lorem</a:t>
            </a:r>
            <a:r>
              <a:rPr lang="en-GB" noProof="0" smtClean="0"/>
              <a:t>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dirty="0" smtClean="0"/>
              <a:t>Et </a:t>
            </a:r>
            <a:r>
              <a:rPr lang="en-GB" noProof="0" dirty="0" err="1" smtClean="0"/>
              <a:t>dolor</a:t>
            </a:r>
            <a:r>
              <a:rPr lang="en-GB" noProof="0" smtClean="0"/>
              <a:t> fragum</a:t>
            </a:r>
          </a:p>
          <a:p>
            <a:pPr lvl="1"/>
            <a:r>
              <a:rPr lang="en-GB" noProof="0" smtClean="0"/>
              <a:t>Et dolor fragum</a:t>
            </a:r>
          </a:p>
          <a:p>
            <a:pPr lvl="2"/>
            <a:r>
              <a:rPr lang="en-GB" noProof="0" smtClean="0"/>
              <a:t>Et dolor fragum</a:t>
            </a:r>
          </a:p>
        </p:txBody>
      </p:sp>
      <p:sp>
        <p:nvSpPr>
          <p:cNvPr id="1029" name="Rectangle 5"/>
          <p:cNvSpPr>
            <a:spLocks noGrp="1" noChangeArrowheads="1"/>
          </p:cNvSpPr>
          <p:nvPr>
            <p:ph type="ftr" sz="quarter" idx="3"/>
          </p:nvPr>
        </p:nvSpPr>
        <p:spPr bwMode="auto">
          <a:xfrm>
            <a:off x="524272" y="623731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lang="en-GB" sz="1400" b="0" kern="1200" dirty="0">
                <a:solidFill>
                  <a:srgbClr val="133176"/>
                </a:solidFill>
                <a:latin typeface="+mj-lt"/>
                <a:ea typeface="+mn-ea"/>
                <a:cs typeface="+mn-cs"/>
              </a:defRPr>
            </a:lvl1pPr>
          </a:lstStyle>
          <a:p>
            <a:pPr>
              <a:defRPr/>
            </a:pPr>
            <a:r>
              <a:rPr lang="en-US" dirty="0" smtClean="0"/>
              <a:t>Walter J. Radermacher</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rgbClr val="133176"/>
                </a:solidFill>
                <a:latin typeface="Arial" charset="0"/>
                <a:cs typeface="+mn-cs"/>
              </a:defRPr>
            </a:lvl1pPr>
          </a:lstStyle>
          <a:p>
            <a:pPr>
              <a:defRPr/>
            </a:pPr>
            <a:fld id="{E2F313E5-6C32-4CCC-A291-B01EDBC05B5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SzPct val="120000"/>
        <a:buFont typeface="Arial" pitchFamily="34" charset="0"/>
        <a:buChar char="•"/>
        <a:defRPr sz="2400" b="1" i="0">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200150" indent="-285750" algn="l" rtl="0" eaLnBrk="1" fontAlgn="base" hangingPunct="1">
        <a:spcBef>
          <a:spcPct val="20000"/>
        </a:spcBef>
        <a:spcAft>
          <a:spcPct val="0"/>
        </a:spcAft>
        <a:buFont typeface="Arial" pitchFamily="34" charset="0"/>
        <a:buChar char="•"/>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47664" y="1641475"/>
            <a:ext cx="7128024" cy="2089150"/>
          </a:xfrm>
        </p:spPr>
        <p:txBody>
          <a:bodyPr>
            <a:normAutofit/>
          </a:bodyPr>
          <a:lstStyle/>
          <a:p>
            <a:r>
              <a:rPr lang="pl-PL" sz="2800"/>
              <a:t>Exchange of micro-data for statistical purposes:  from risk identification to risk mitigation</a:t>
            </a:r>
            <a:endParaRPr lang="en-GB" sz="2800" dirty="0" smtClean="0"/>
          </a:p>
        </p:txBody>
      </p:sp>
      <p:sp>
        <p:nvSpPr>
          <p:cNvPr id="13315" name="Content Placeholder 2"/>
          <p:cNvSpPr>
            <a:spLocks noGrp="1"/>
          </p:cNvSpPr>
          <p:nvPr>
            <p:ph idx="1"/>
          </p:nvPr>
        </p:nvSpPr>
        <p:spPr>
          <a:xfrm>
            <a:off x="468313" y="3933825"/>
            <a:ext cx="5615855" cy="1871663"/>
          </a:xfrm>
        </p:spPr>
        <p:txBody>
          <a:bodyPr/>
          <a:lstStyle/>
          <a:p>
            <a:r>
              <a:rPr lang="de-DE" sz="2800" dirty="0" smtClean="0"/>
              <a:t>Walter J. Radermacher</a:t>
            </a:r>
          </a:p>
          <a:p>
            <a:r>
              <a:rPr lang="de-DE" sz="2400" dirty="0" err="1" smtClean="0"/>
              <a:t>Director</a:t>
            </a:r>
            <a:r>
              <a:rPr lang="de-DE" sz="2400" dirty="0" smtClean="0"/>
              <a:t>-General of </a:t>
            </a:r>
            <a:r>
              <a:rPr lang="de-DE" sz="2400" dirty="0" err="1" smtClean="0"/>
              <a:t>Eurostat</a:t>
            </a:r>
            <a:endParaRPr lang="de-DE" sz="2400" dirty="0" smtClean="0"/>
          </a:p>
          <a:p>
            <a:endParaRPr lang="en-GB" sz="2400" dirty="0"/>
          </a:p>
          <a:p>
            <a:r>
              <a:rPr lang="pl-PL" sz="2400" dirty="0" err="1" smtClean="0"/>
              <a:t>Budapest</a:t>
            </a:r>
            <a:r>
              <a:rPr lang="pl-PL" sz="2400" dirty="0" smtClean="0"/>
              <a:t>, 20</a:t>
            </a:r>
            <a:r>
              <a:rPr lang="pl-PL" sz="2400" dirty="0"/>
              <a:t> </a:t>
            </a:r>
            <a:r>
              <a:rPr lang="pl-PL" sz="2400" dirty="0" err="1" smtClean="0"/>
              <a:t>October</a:t>
            </a:r>
            <a:r>
              <a:rPr lang="pl-PL" sz="2400" dirty="0" smtClean="0"/>
              <a:t> </a:t>
            </a:r>
            <a:r>
              <a:rPr lang="en-GB" sz="2400" dirty="0" smtClean="0"/>
              <a:t>2015</a:t>
            </a:r>
            <a:endParaRPr lang="de-DE"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(Art. 18 Reg. 223)</a:t>
            </a:r>
            <a:endParaRPr lang="en-GB" dirty="0"/>
          </a:p>
        </p:txBody>
      </p:sp>
      <p:sp>
        <p:nvSpPr>
          <p:cNvPr id="3" name="Content Placeholder 2"/>
          <p:cNvSpPr>
            <a:spLocks noGrp="1"/>
          </p:cNvSpPr>
          <p:nvPr>
            <p:ph idx="1"/>
          </p:nvPr>
        </p:nvSpPr>
        <p:spPr/>
        <p:txBody>
          <a:bodyPr/>
          <a:lstStyle/>
          <a:p>
            <a:r>
              <a:rPr lang="en-US" dirty="0" smtClean="0"/>
              <a:t>Relevance</a:t>
            </a:r>
          </a:p>
          <a:p>
            <a:r>
              <a:rPr lang="en-US" dirty="0" smtClean="0"/>
              <a:t>Accuracy </a:t>
            </a:r>
          </a:p>
          <a:p>
            <a:r>
              <a:rPr lang="en-US" dirty="0" smtClean="0"/>
              <a:t>Timelines</a:t>
            </a:r>
          </a:p>
          <a:p>
            <a:r>
              <a:rPr lang="en-US" dirty="0" smtClean="0"/>
              <a:t>Punctuality</a:t>
            </a:r>
          </a:p>
          <a:p>
            <a:r>
              <a:rPr lang="en-US" dirty="0" smtClean="0"/>
              <a:t>Accessibility and Clarity</a:t>
            </a:r>
          </a:p>
          <a:p>
            <a:r>
              <a:rPr lang="en-US" dirty="0" smtClean="0">
                <a:solidFill>
                  <a:srgbClr val="FF0000"/>
                </a:solidFill>
              </a:rPr>
              <a:t>Comparability</a:t>
            </a:r>
          </a:p>
          <a:p>
            <a:r>
              <a:rPr lang="en-US" dirty="0" smtClean="0"/>
              <a:t>Coherence</a:t>
            </a:r>
            <a:endParaRPr lang="en-GB" dirty="0"/>
          </a:p>
        </p:txBody>
      </p:sp>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10</a:t>
            </a:fld>
            <a:endParaRPr lang="en-GB" dirty="0"/>
          </a:p>
        </p:txBody>
      </p:sp>
    </p:spTree>
    <p:extLst>
      <p:ext uri="{BB962C8B-B14F-4D97-AF65-F5344CB8AC3E}">
        <p14:creationId xmlns:p14="http://schemas.microsoft.com/office/powerpoint/2010/main" val="132090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success: </a:t>
            </a:r>
            <a:r>
              <a:rPr lang="en-GB" dirty="0"/>
              <a:t>∑</a:t>
            </a:r>
          </a:p>
        </p:txBody>
      </p:sp>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11</a:t>
            </a:fld>
            <a:endParaRPr lang="en-GB" dirty="0"/>
          </a:p>
        </p:txBody>
      </p:sp>
      <p:sp>
        <p:nvSpPr>
          <p:cNvPr id="7" name="Content Placeholder 6"/>
          <p:cNvSpPr>
            <a:spLocks noGrp="1"/>
          </p:cNvSpPr>
          <p:nvPr>
            <p:ph idx="1"/>
          </p:nvPr>
        </p:nvSpPr>
        <p:spPr/>
        <p:txBody>
          <a:bodyPr/>
          <a:lstStyle/>
          <a:p>
            <a:r>
              <a:rPr lang="en-US" dirty="0" smtClean="0"/>
              <a:t>Inner circle of trust for selected statistics</a:t>
            </a:r>
          </a:p>
          <a:p>
            <a:r>
              <a:rPr lang="en-US" dirty="0" smtClean="0"/>
              <a:t>Principles / legislation / governance defining roles, obligations and rights for an ESS data space</a:t>
            </a:r>
          </a:p>
          <a:p>
            <a:r>
              <a:rPr lang="en-US" dirty="0" smtClean="0"/>
              <a:t>To be included in Reg 223 as component of ESS</a:t>
            </a:r>
          </a:p>
          <a:p>
            <a:r>
              <a:rPr lang="en-US" dirty="0" smtClean="0"/>
              <a:t>Context: micro-data exchange in other areas (tax, </a:t>
            </a:r>
            <a:r>
              <a:rPr lang="is-IS" dirty="0" smtClean="0"/>
              <a:t>…</a:t>
            </a:r>
            <a:r>
              <a:rPr lang="en-US" dirty="0" smtClean="0"/>
              <a:t>), EU data protection,  ECJ judgement</a:t>
            </a:r>
          </a:p>
          <a:p>
            <a:endParaRPr lang="en-US" dirty="0" smtClean="0"/>
          </a:p>
          <a:p>
            <a:endParaRPr lang="en-US" dirty="0" smtClean="0"/>
          </a:p>
          <a:p>
            <a:endParaRPr lang="en-US" dirty="0" smtClean="0"/>
          </a:p>
          <a:p>
            <a:pPr marL="0" indent="0">
              <a:buNone/>
            </a:pPr>
            <a:endParaRPr lang="en-GB" dirty="0"/>
          </a:p>
        </p:txBody>
      </p:sp>
    </p:spTree>
    <p:extLst>
      <p:ext uri="{BB962C8B-B14F-4D97-AF65-F5344CB8AC3E}">
        <p14:creationId xmlns:p14="http://schemas.microsoft.com/office/powerpoint/2010/main" val="1144689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2</a:t>
            </a:fld>
            <a:endParaRPr lang="en-GB" dirty="0"/>
          </a:p>
        </p:txBody>
      </p:sp>
      <p:pic>
        <p:nvPicPr>
          <p:cNvPr id="6" name="Picture 5"/>
          <p:cNvPicPr>
            <a:picLocks noChangeAspect="1"/>
          </p:cNvPicPr>
          <p:nvPr/>
        </p:nvPicPr>
        <p:blipFill>
          <a:blip r:embed="rId2"/>
          <a:stretch>
            <a:fillRect/>
          </a:stretch>
        </p:blipFill>
        <p:spPr>
          <a:xfrm>
            <a:off x="524272" y="-126658"/>
            <a:ext cx="8398265" cy="6371886"/>
          </a:xfrm>
          <a:prstGeom prst="rect">
            <a:avLst/>
          </a:prstGeom>
        </p:spPr>
      </p:pic>
    </p:spTree>
    <p:extLst>
      <p:ext uri="{BB962C8B-B14F-4D97-AF65-F5344CB8AC3E}">
        <p14:creationId xmlns:p14="http://schemas.microsoft.com/office/powerpoint/2010/main" val="183469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7"/>
            <a:ext cx="8229600" cy="648072"/>
          </a:xfrm>
        </p:spPr>
        <p:txBody>
          <a:bodyPr/>
          <a:lstStyle/>
          <a:p>
            <a:r>
              <a:rPr lang="en-US" sz="3200" dirty="0" smtClean="0"/>
              <a:t>Drivers</a:t>
            </a:r>
            <a:endParaRPr lang="en-GB" sz="3200" dirty="0"/>
          </a:p>
        </p:txBody>
      </p:sp>
      <p:sp>
        <p:nvSpPr>
          <p:cNvPr id="3" name="Content Placeholder 2"/>
          <p:cNvSpPr>
            <a:spLocks noGrp="1"/>
          </p:cNvSpPr>
          <p:nvPr>
            <p:ph idx="1"/>
          </p:nvPr>
        </p:nvSpPr>
        <p:spPr>
          <a:xfrm>
            <a:off x="323528" y="2348880"/>
            <a:ext cx="8640960" cy="3849812"/>
          </a:xfrm>
        </p:spPr>
        <p:txBody>
          <a:bodyPr/>
          <a:lstStyle/>
          <a:p>
            <a:pPr>
              <a:spcAft>
                <a:spcPts val="600"/>
              </a:spcAft>
            </a:pPr>
            <a:r>
              <a:rPr lang="en-US" sz="1900" dirty="0" err="1" smtClean="0"/>
              <a:t>Globalisation</a:t>
            </a:r>
            <a:endParaRPr lang="pl-PL" sz="1900" b="0" dirty="0" smtClean="0"/>
          </a:p>
          <a:p>
            <a:pPr>
              <a:spcAft>
                <a:spcPts val="600"/>
              </a:spcAft>
            </a:pPr>
            <a:r>
              <a:rPr lang="en-US" sz="1900" dirty="0" smtClean="0"/>
              <a:t>Data Revolution</a:t>
            </a:r>
            <a:endParaRPr lang="pl-PL" sz="1900" b="0" dirty="0" smtClean="0"/>
          </a:p>
          <a:p>
            <a:pPr>
              <a:spcAft>
                <a:spcPts val="600"/>
              </a:spcAft>
            </a:pPr>
            <a:r>
              <a:rPr lang="pl-PL" sz="1900" dirty="0" smtClean="0"/>
              <a:t>Modernisation</a:t>
            </a:r>
            <a:endParaRPr lang="pl-PL" sz="1900" b="0" dirty="0" smtClean="0"/>
          </a:p>
          <a:p>
            <a:pPr>
              <a:spcAft>
                <a:spcPts val="600"/>
              </a:spcAft>
            </a:pPr>
            <a:r>
              <a:rPr lang="en-US" sz="1900" dirty="0" smtClean="0"/>
              <a:t>Legislation </a:t>
            </a:r>
            <a:endParaRPr lang="pl-PL" sz="1900" b="0" dirty="0" smtClean="0"/>
          </a:p>
          <a:p>
            <a:pPr>
              <a:spcAft>
                <a:spcPts val="600"/>
              </a:spcAft>
            </a:pPr>
            <a:r>
              <a:rPr lang="pl-PL" sz="1900" dirty="0" smtClean="0"/>
              <a:t>Governance</a:t>
            </a:r>
            <a:endParaRPr lang="en-US" sz="1900" dirty="0" smtClean="0"/>
          </a:p>
          <a:p>
            <a:pPr>
              <a:spcAft>
                <a:spcPts val="600"/>
              </a:spcAft>
            </a:pPr>
            <a:r>
              <a:rPr lang="pl-PL" sz="1900" dirty="0" smtClean="0"/>
              <a:t>Quality</a:t>
            </a:r>
            <a:endParaRPr lang="en-GB" sz="1900" b="0" dirty="0" smtClean="0"/>
          </a:p>
          <a:p>
            <a:pPr>
              <a:spcAft>
                <a:spcPts val="600"/>
              </a:spcAft>
            </a:pPr>
            <a:r>
              <a:rPr lang="en-US" sz="1900" dirty="0" smtClean="0"/>
              <a:t>Risks</a:t>
            </a:r>
          </a:p>
          <a:p>
            <a:pPr>
              <a:spcAft>
                <a:spcPts val="600"/>
              </a:spcAft>
            </a:pPr>
            <a:r>
              <a:rPr lang="en-US" sz="1900" dirty="0"/>
              <a:t>Costs</a:t>
            </a:r>
          </a:p>
          <a:p>
            <a:pPr>
              <a:spcAft>
                <a:spcPts val="600"/>
              </a:spcAft>
            </a:pPr>
            <a:r>
              <a:rPr lang="en-US" sz="1900" dirty="0"/>
              <a:t>Burden</a:t>
            </a:r>
            <a:endParaRPr lang="pl-PL" sz="1900" dirty="0"/>
          </a:p>
        </p:txBody>
      </p:sp>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3</a:t>
            </a:fld>
            <a:endParaRPr lang="en-GB" dirty="0"/>
          </a:p>
        </p:txBody>
      </p:sp>
    </p:spTree>
    <p:extLst>
      <p:ext uri="{BB962C8B-B14F-4D97-AF65-F5344CB8AC3E}">
        <p14:creationId xmlns:p14="http://schemas.microsoft.com/office/powerpoint/2010/main" val="22508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2015</a:t>
            </a:r>
            <a:endParaRPr lang="en-GB" dirty="0"/>
          </a:p>
        </p:txBody>
      </p:sp>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4</a:t>
            </a:fld>
            <a:endParaRPr lang="en-GB" dirty="0"/>
          </a:p>
        </p:txBody>
      </p:sp>
      <p:grpSp>
        <p:nvGrpSpPr>
          <p:cNvPr id="6" name="Group 5"/>
          <p:cNvGrpSpPr/>
          <p:nvPr/>
        </p:nvGrpSpPr>
        <p:grpSpPr>
          <a:xfrm>
            <a:off x="2697589" y="1985556"/>
            <a:ext cx="5976664" cy="3714932"/>
            <a:chOff x="1403648" y="2445419"/>
            <a:chExt cx="5976664" cy="3714932"/>
          </a:xfrm>
        </p:grpSpPr>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45419"/>
              <a:ext cx="5976664" cy="37149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p:cNvSpPr/>
            <p:nvPr/>
          </p:nvSpPr>
          <p:spPr>
            <a:xfrm>
              <a:off x="3923928" y="4446127"/>
              <a:ext cx="1872208" cy="100811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 name="Oval 8"/>
            <p:cNvSpPr/>
            <p:nvPr/>
          </p:nvSpPr>
          <p:spPr>
            <a:xfrm>
              <a:off x="5845337" y="4320188"/>
              <a:ext cx="1152128" cy="92213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Tree>
    <p:extLst>
      <p:ext uri="{BB962C8B-B14F-4D97-AF65-F5344CB8AC3E}">
        <p14:creationId xmlns:p14="http://schemas.microsoft.com/office/powerpoint/2010/main" val="201620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GB" dirty="0"/>
          </a:p>
        </p:txBody>
      </p:sp>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5</a:t>
            </a:fld>
            <a:endParaRPr lang="en-GB" dirty="0"/>
          </a:p>
        </p:txBody>
      </p:sp>
      <p:pic>
        <p:nvPicPr>
          <p:cNvPr id="6" name="Picture 5"/>
          <p:cNvPicPr>
            <a:picLocks noChangeAspect="1"/>
          </p:cNvPicPr>
          <p:nvPr/>
        </p:nvPicPr>
        <p:blipFill>
          <a:blip r:embed="rId2"/>
          <a:stretch>
            <a:fillRect/>
          </a:stretch>
        </p:blipFill>
        <p:spPr>
          <a:xfrm>
            <a:off x="2300377" y="1464256"/>
            <a:ext cx="5978045" cy="4483534"/>
          </a:xfrm>
          <a:prstGeom prst="rect">
            <a:avLst/>
          </a:prstGeom>
        </p:spPr>
      </p:pic>
    </p:spTree>
    <p:extLst>
      <p:ext uri="{BB962C8B-B14F-4D97-AF65-F5344CB8AC3E}">
        <p14:creationId xmlns:p14="http://schemas.microsoft.com/office/powerpoint/2010/main" val="1818340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GB" dirty="0"/>
          </a:p>
        </p:txBody>
      </p:sp>
      <p:sp>
        <p:nvSpPr>
          <p:cNvPr id="3" name="Content Placeholder 2"/>
          <p:cNvSpPr>
            <a:spLocks noGrp="1"/>
          </p:cNvSpPr>
          <p:nvPr>
            <p:ph idx="1"/>
          </p:nvPr>
        </p:nvSpPr>
        <p:spPr/>
        <p:txBody>
          <a:bodyPr/>
          <a:lstStyle/>
          <a:p>
            <a:pPr marL="0" indent="0">
              <a:buNone/>
            </a:pPr>
            <a:r>
              <a:rPr lang="en-GB" sz="2200" dirty="0"/>
              <a:t>Trust between different actors cannot be established and maintained without building up of everyone's good reputation and without additional safeguards, e.g. legislation, codes of conduct, written commitments, peer reviews, audits, metadata, technical data security arrangements etc., depending on the actors involved and the stage of the (micro-) data life cycle. Therefore building trust is an essential part of risk response strategy that needs to be undertaken by the ESS. </a:t>
            </a:r>
          </a:p>
          <a:p>
            <a:pPr marL="0" indent="0">
              <a:buNone/>
            </a:pPr>
            <a:endParaRPr lang="en-GB" sz="2200" dirty="0"/>
          </a:p>
        </p:txBody>
      </p:sp>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6</a:t>
            </a:fld>
            <a:endParaRPr lang="en-GB" dirty="0"/>
          </a:p>
        </p:txBody>
      </p:sp>
    </p:spTree>
    <p:extLst>
      <p:ext uri="{BB962C8B-B14F-4D97-AF65-F5344CB8AC3E}">
        <p14:creationId xmlns:p14="http://schemas.microsoft.com/office/powerpoint/2010/main" val="477088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7</a:t>
            </a:fld>
            <a:endParaRPr lang="en-GB" dirty="0"/>
          </a:p>
        </p:txBody>
      </p:sp>
      <p:pic>
        <p:nvPicPr>
          <p:cNvPr id="7" name="Picture 6"/>
          <p:cNvPicPr>
            <a:picLocks noChangeAspect="1"/>
          </p:cNvPicPr>
          <p:nvPr/>
        </p:nvPicPr>
        <p:blipFill>
          <a:blip r:embed="rId2"/>
          <a:stretch>
            <a:fillRect/>
          </a:stretch>
        </p:blipFill>
        <p:spPr>
          <a:xfrm>
            <a:off x="1127185" y="1283080"/>
            <a:ext cx="6648089" cy="4986067"/>
          </a:xfrm>
          <a:prstGeom prst="rect">
            <a:avLst/>
          </a:prstGeom>
        </p:spPr>
      </p:pic>
    </p:spTree>
    <p:extLst>
      <p:ext uri="{BB962C8B-B14F-4D97-AF65-F5344CB8AC3E}">
        <p14:creationId xmlns:p14="http://schemas.microsoft.com/office/powerpoint/2010/main" val="164812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8</a:t>
            </a:fld>
            <a:endParaRPr lang="en-GB" dirty="0"/>
          </a:p>
        </p:txBody>
      </p:sp>
      <p:pic>
        <p:nvPicPr>
          <p:cNvPr id="6" name="Picture 5"/>
          <p:cNvPicPr>
            <a:picLocks noChangeAspect="1"/>
          </p:cNvPicPr>
          <p:nvPr/>
        </p:nvPicPr>
        <p:blipFill>
          <a:blip r:embed="rId2"/>
          <a:stretch>
            <a:fillRect/>
          </a:stretch>
        </p:blipFill>
        <p:spPr>
          <a:xfrm>
            <a:off x="1442499" y="1289974"/>
            <a:ext cx="6596416" cy="4947313"/>
          </a:xfrm>
          <a:prstGeom prst="rect">
            <a:avLst/>
          </a:prstGeom>
        </p:spPr>
      </p:pic>
    </p:spTree>
    <p:extLst>
      <p:ext uri="{BB962C8B-B14F-4D97-AF65-F5344CB8AC3E}">
        <p14:creationId xmlns:p14="http://schemas.microsoft.com/office/powerpoint/2010/main" val="89899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(Art. 18 Reg. 223)</a:t>
            </a:r>
            <a:endParaRPr lang="en-GB" dirty="0"/>
          </a:p>
        </p:txBody>
      </p:sp>
      <p:sp>
        <p:nvSpPr>
          <p:cNvPr id="3" name="Content Placeholder 2"/>
          <p:cNvSpPr>
            <a:spLocks noGrp="1"/>
          </p:cNvSpPr>
          <p:nvPr>
            <p:ph idx="1"/>
          </p:nvPr>
        </p:nvSpPr>
        <p:spPr/>
        <p:txBody>
          <a:bodyPr/>
          <a:lstStyle/>
          <a:p>
            <a:r>
              <a:rPr lang="en-US" dirty="0" smtClean="0"/>
              <a:t>Relevance</a:t>
            </a:r>
          </a:p>
          <a:p>
            <a:r>
              <a:rPr lang="en-US" dirty="0" smtClean="0"/>
              <a:t>Accuracy </a:t>
            </a:r>
          </a:p>
          <a:p>
            <a:r>
              <a:rPr lang="en-US" dirty="0" smtClean="0"/>
              <a:t>Timelines</a:t>
            </a:r>
          </a:p>
          <a:p>
            <a:r>
              <a:rPr lang="en-US" dirty="0" smtClean="0"/>
              <a:t>Punctuality</a:t>
            </a:r>
          </a:p>
          <a:p>
            <a:r>
              <a:rPr lang="en-US" dirty="0" smtClean="0"/>
              <a:t>Accessibility and Clarity</a:t>
            </a:r>
          </a:p>
          <a:p>
            <a:r>
              <a:rPr lang="en-US" dirty="0" smtClean="0"/>
              <a:t>Comparability</a:t>
            </a:r>
          </a:p>
          <a:p>
            <a:r>
              <a:rPr lang="en-US" dirty="0" smtClean="0"/>
              <a:t>Coherence</a:t>
            </a:r>
            <a:endParaRPr lang="en-GB" dirty="0"/>
          </a:p>
        </p:txBody>
      </p:sp>
      <p:sp>
        <p:nvSpPr>
          <p:cNvPr id="4" name="Footer Placeholder 3"/>
          <p:cNvSpPr>
            <a:spLocks noGrp="1"/>
          </p:cNvSpPr>
          <p:nvPr>
            <p:ph type="ftr" sz="quarter" idx="11"/>
          </p:nvPr>
        </p:nvSpPr>
        <p:spPr/>
        <p:txBody>
          <a:bodyPr/>
          <a:lstStyle/>
          <a:p>
            <a:pPr>
              <a:defRPr/>
            </a:pPr>
            <a:r>
              <a:rPr lang="de-DE" smtClean="0"/>
              <a:t>Walter J. Radermacher</a:t>
            </a:r>
            <a:endParaRPr lang="de-DE" dirty="0"/>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9</a:t>
            </a:fld>
            <a:endParaRPr lang="en-GB" dirty="0"/>
          </a:p>
        </p:txBody>
      </p:sp>
    </p:spTree>
    <p:extLst>
      <p:ext uri="{BB962C8B-B14F-4D97-AF65-F5344CB8AC3E}">
        <p14:creationId xmlns:p14="http://schemas.microsoft.com/office/powerpoint/2010/main" val="1375118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Estatblue_WJ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FDD75E9B-875E-3449-9540-617D900954C5}">
  <we:reference id="wa104379279" version="2.0.0.0" store="en-US" storeType="OMEX"/>
  <we:alternateReferences>
    <we:reference id="WA104379279" version="2.0.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C00D55A-072B-3841-8FEF-231688E675A8}">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PresentationEstatblue_WJR</Template>
  <TotalTime>2084</TotalTime>
  <Words>264</Words>
  <Application>Microsoft Office PowerPoint</Application>
  <PresentationFormat>Diavetítés a képernyőre (4:3 oldalarány)</PresentationFormat>
  <Paragraphs>62</Paragraphs>
  <Slides>11</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11</vt:i4>
      </vt:variant>
    </vt:vector>
  </HeadingPairs>
  <TitlesOfParts>
    <vt:vector size="14" baseType="lpstr">
      <vt:lpstr>Arial</vt:lpstr>
      <vt:lpstr>Verdana</vt:lpstr>
      <vt:lpstr>PresentationEstatblue_WJR</vt:lpstr>
      <vt:lpstr>Exchange of micro-data for statistical purposes:  from risk identification to risk mitigation</vt:lpstr>
      <vt:lpstr>PowerPoint bemutató</vt:lpstr>
      <vt:lpstr>Drivers</vt:lpstr>
      <vt:lpstr>ESS 2015</vt:lpstr>
      <vt:lpstr>Risks</vt:lpstr>
      <vt:lpstr>Trust</vt:lpstr>
      <vt:lpstr>PowerPoint bemutató</vt:lpstr>
      <vt:lpstr>PowerPoint bemutató</vt:lpstr>
      <vt:lpstr>Quality (Art. 18 Reg. 223)</vt:lpstr>
      <vt:lpstr>Quality (Art. 18 Reg. 223)</vt:lpstr>
      <vt:lpstr>Conditions for success: ∑</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Statistik 2015 -2020 Vision, Programm, Qualität</dc:title>
  <dc:creator>RADERMACHER Walter (ESTAT)</dc:creator>
  <cp:lastModifiedBy>KSH</cp:lastModifiedBy>
  <cp:revision>94</cp:revision>
  <dcterms:created xsi:type="dcterms:W3CDTF">2015-05-28T10:09:42Z</dcterms:created>
  <dcterms:modified xsi:type="dcterms:W3CDTF">2015-10-21T05:40:39Z</dcterms:modified>
</cp:coreProperties>
</file>