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170" r:id="rId1"/>
  </p:sldMasterIdLst>
  <p:notesMasterIdLst>
    <p:notesMasterId r:id="rId35"/>
  </p:notesMasterIdLst>
  <p:handoutMasterIdLst>
    <p:handoutMasterId r:id="rId36"/>
  </p:handoutMasterIdLst>
  <p:sldIdLst>
    <p:sldId id="349" r:id="rId2"/>
    <p:sldId id="384" r:id="rId3"/>
    <p:sldId id="431" r:id="rId4"/>
    <p:sldId id="428" r:id="rId5"/>
    <p:sldId id="430" r:id="rId6"/>
    <p:sldId id="429" r:id="rId7"/>
    <p:sldId id="447" r:id="rId8"/>
    <p:sldId id="446" r:id="rId9"/>
    <p:sldId id="432" r:id="rId10"/>
    <p:sldId id="433" r:id="rId11"/>
    <p:sldId id="450" r:id="rId12"/>
    <p:sldId id="448" r:id="rId13"/>
    <p:sldId id="435" r:id="rId14"/>
    <p:sldId id="437" r:id="rId15"/>
    <p:sldId id="455" r:id="rId16"/>
    <p:sldId id="423" r:id="rId17"/>
    <p:sldId id="464" r:id="rId18"/>
    <p:sldId id="438" r:id="rId19"/>
    <p:sldId id="439" r:id="rId20"/>
    <p:sldId id="465" r:id="rId21"/>
    <p:sldId id="441" r:id="rId22"/>
    <p:sldId id="471" r:id="rId23"/>
    <p:sldId id="472" r:id="rId24"/>
    <p:sldId id="473" r:id="rId25"/>
    <p:sldId id="457" r:id="rId26"/>
    <p:sldId id="458" r:id="rId27"/>
    <p:sldId id="459" r:id="rId28"/>
    <p:sldId id="460" r:id="rId29"/>
    <p:sldId id="474" r:id="rId30"/>
    <p:sldId id="475" r:id="rId31"/>
    <p:sldId id="456" r:id="rId32"/>
    <p:sldId id="476" r:id="rId33"/>
    <p:sldId id="383" r:id="rId34"/>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91A"/>
    <a:srgbClr val="FF9900"/>
    <a:srgbClr val="FFCC99"/>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33" autoAdjust="0"/>
    <p:restoredTop sz="97158" autoAdjust="0"/>
  </p:normalViewPr>
  <p:slideViewPr>
    <p:cSldViewPr>
      <p:cViewPr varScale="1">
        <p:scale>
          <a:sx n="106" d="100"/>
          <a:sy n="106" d="100"/>
        </p:scale>
        <p:origin x="-960" y="-84"/>
      </p:cViewPr>
      <p:guideLst>
        <p:guide orient="horz" pos="832"/>
        <p:guide orient="horz" pos="436"/>
        <p:guide orient="horz" pos="3728"/>
        <p:guide orient="horz" pos="4110"/>
        <p:guide orient="horz" pos="897"/>
        <p:guide orient="horz" pos="1162"/>
        <p:guide orient="horz" pos="2362"/>
        <p:guide pos="5602"/>
        <p:guide pos="176"/>
        <p:guide pos="2880"/>
      </p:guideLst>
    </p:cSldViewPr>
  </p:slideViewPr>
  <p:outlineViewPr>
    <p:cViewPr>
      <p:scale>
        <a:sx n="33" d="100"/>
        <a:sy n="33" d="100"/>
      </p:scale>
      <p:origin x="0" y="4746"/>
    </p:cViewPr>
  </p:outlineViewPr>
  <p:notesTextViewPr>
    <p:cViewPr>
      <p:scale>
        <a:sx n="1" d="1"/>
        <a:sy n="1" d="1"/>
      </p:scale>
      <p:origin x="0" y="0"/>
    </p:cViewPr>
  </p:notesTextViewPr>
  <p:notesViewPr>
    <p:cSldViewPr>
      <p:cViewPr varScale="1">
        <p:scale>
          <a:sx n="76" d="100"/>
          <a:sy n="76" d="100"/>
        </p:scale>
        <p:origin x="-3282" y="-84"/>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FBED9-9031-4CBC-B6D7-E8C509242B7C}" type="doc">
      <dgm:prSet loTypeId="urn:microsoft.com/office/officeart/2005/8/layout/hProcess9" loCatId="process" qsTypeId="urn:microsoft.com/office/officeart/2005/8/quickstyle/simple1" qsCatId="simple" csTypeId="urn:microsoft.com/office/officeart/2005/8/colors/accent1_2" csCatId="accent1" phldr="1"/>
      <dgm:spPr/>
    </dgm:pt>
    <dgm:pt modelId="{96029060-10EA-408D-9FD2-E3D5741C4E85}">
      <dgm:prSet phldrT="[Text]"/>
      <dgm:spPr/>
      <dgm:t>
        <a:bodyPr/>
        <a:lstStyle/>
        <a:p>
          <a:r>
            <a:rPr lang="en-GB" dirty="0" smtClean="0"/>
            <a:t>Input from and interaction with data providers </a:t>
          </a:r>
          <a:endParaRPr lang="en-GB" dirty="0"/>
        </a:p>
      </dgm:t>
    </dgm:pt>
    <dgm:pt modelId="{B53FA369-755D-4BF2-AEC0-44CA3D2EFD8E}" type="parTrans" cxnId="{4791EC2A-0E2A-4181-9B2D-AD0F805FFE22}">
      <dgm:prSet/>
      <dgm:spPr/>
      <dgm:t>
        <a:bodyPr/>
        <a:lstStyle/>
        <a:p>
          <a:endParaRPr lang="en-GB"/>
        </a:p>
      </dgm:t>
    </dgm:pt>
    <dgm:pt modelId="{BDC9BA2F-36B3-4447-B2D2-E819B2B2CA2D}" type="sibTrans" cxnId="{4791EC2A-0E2A-4181-9B2D-AD0F805FFE22}">
      <dgm:prSet/>
      <dgm:spPr/>
      <dgm:t>
        <a:bodyPr/>
        <a:lstStyle/>
        <a:p>
          <a:endParaRPr lang="en-GB"/>
        </a:p>
      </dgm:t>
    </dgm:pt>
    <dgm:pt modelId="{B75C7F4A-EE63-444E-9777-DF00C521D74A}">
      <dgm:prSet phldrT="[Text]"/>
      <dgm:spPr/>
      <dgm:t>
        <a:bodyPr/>
        <a:lstStyle/>
        <a:p>
          <a:r>
            <a:rPr lang="en-GB" dirty="0" smtClean="0"/>
            <a:t>Production</a:t>
          </a:r>
          <a:endParaRPr lang="en-GB" dirty="0"/>
        </a:p>
      </dgm:t>
    </dgm:pt>
    <dgm:pt modelId="{30C103A6-1272-44B3-A2B8-E49EFDEAC08B}" type="parTrans" cxnId="{386987F1-5D63-43A2-9E44-C521B002ECFF}">
      <dgm:prSet/>
      <dgm:spPr/>
      <dgm:t>
        <a:bodyPr/>
        <a:lstStyle/>
        <a:p>
          <a:endParaRPr lang="en-GB"/>
        </a:p>
      </dgm:t>
    </dgm:pt>
    <dgm:pt modelId="{78865608-E8F9-4E8C-B53A-C1B523F99ECE}" type="sibTrans" cxnId="{386987F1-5D63-43A2-9E44-C521B002ECFF}">
      <dgm:prSet/>
      <dgm:spPr/>
      <dgm:t>
        <a:bodyPr/>
        <a:lstStyle/>
        <a:p>
          <a:endParaRPr lang="en-GB"/>
        </a:p>
      </dgm:t>
    </dgm:pt>
    <dgm:pt modelId="{A89062EB-8417-4AA3-BC11-5C30BC637F75}">
      <dgm:prSet phldrT="[Text]"/>
      <dgm:spPr/>
      <dgm:t>
        <a:bodyPr/>
        <a:lstStyle/>
        <a:p>
          <a:r>
            <a:rPr lang="en-GB" dirty="0" smtClean="0"/>
            <a:t>Dissemination and communication</a:t>
          </a:r>
          <a:endParaRPr lang="en-GB" dirty="0"/>
        </a:p>
      </dgm:t>
    </dgm:pt>
    <dgm:pt modelId="{81797035-947E-4D0F-9F33-2C288307D1C6}" type="parTrans" cxnId="{F0E9E1D7-CCBA-4E11-8BF4-A2A6C9F6F6F8}">
      <dgm:prSet/>
      <dgm:spPr/>
      <dgm:t>
        <a:bodyPr/>
        <a:lstStyle/>
        <a:p>
          <a:endParaRPr lang="en-GB"/>
        </a:p>
      </dgm:t>
    </dgm:pt>
    <dgm:pt modelId="{FF56BD51-0B48-4879-BFFE-1BA84019DF43}" type="sibTrans" cxnId="{F0E9E1D7-CCBA-4E11-8BF4-A2A6C9F6F6F8}">
      <dgm:prSet/>
      <dgm:spPr/>
      <dgm:t>
        <a:bodyPr/>
        <a:lstStyle/>
        <a:p>
          <a:endParaRPr lang="en-GB"/>
        </a:p>
      </dgm:t>
    </dgm:pt>
    <dgm:pt modelId="{B76A8C93-BC04-4270-83AA-84FACF7D0D76}" type="pres">
      <dgm:prSet presAssocID="{43AFBED9-9031-4CBC-B6D7-E8C509242B7C}" presName="CompostProcess" presStyleCnt="0">
        <dgm:presLayoutVars>
          <dgm:dir/>
          <dgm:resizeHandles val="exact"/>
        </dgm:presLayoutVars>
      </dgm:prSet>
      <dgm:spPr/>
    </dgm:pt>
    <dgm:pt modelId="{652EE761-328D-4BF4-92E2-94AB62FFA8D7}" type="pres">
      <dgm:prSet presAssocID="{43AFBED9-9031-4CBC-B6D7-E8C509242B7C}" presName="arrow" presStyleLbl="bgShp" presStyleIdx="0" presStyleCnt="1"/>
      <dgm:spPr/>
    </dgm:pt>
    <dgm:pt modelId="{F8589679-B065-4BC3-9F6F-A0A4DDB5CB50}" type="pres">
      <dgm:prSet presAssocID="{43AFBED9-9031-4CBC-B6D7-E8C509242B7C}" presName="linearProcess" presStyleCnt="0"/>
      <dgm:spPr/>
    </dgm:pt>
    <dgm:pt modelId="{2A7A558B-E5A5-448F-B17C-6F480D4B0D4C}" type="pres">
      <dgm:prSet presAssocID="{96029060-10EA-408D-9FD2-E3D5741C4E85}" presName="textNode" presStyleLbl="node1" presStyleIdx="0" presStyleCnt="3">
        <dgm:presLayoutVars>
          <dgm:bulletEnabled val="1"/>
        </dgm:presLayoutVars>
      </dgm:prSet>
      <dgm:spPr/>
      <dgm:t>
        <a:bodyPr/>
        <a:lstStyle/>
        <a:p>
          <a:endParaRPr lang="en-GB"/>
        </a:p>
      </dgm:t>
    </dgm:pt>
    <dgm:pt modelId="{4936C714-3166-44CC-813F-A77474ED938D}" type="pres">
      <dgm:prSet presAssocID="{BDC9BA2F-36B3-4447-B2D2-E819B2B2CA2D}" presName="sibTrans" presStyleCnt="0"/>
      <dgm:spPr/>
    </dgm:pt>
    <dgm:pt modelId="{3ECF272D-87D4-4CE6-A6B5-C3120C875506}" type="pres">
      <dgm:prSet presAssocID="{B75C7F4A-EE63-444E-9777-DF00C521D74A}" presName="textNode" presStyleLbl="node1" presStyleIdx="1" presStyleCnt="3">
        <dgm:presLayoutVars>
          <dgm:bulletEnabled val="1"/>
        </dgm:presLayoutVars>
      </dgm:prSet>
      <dgm:spPr/>
      <dgm:t>
        <a:bodyPr/>
        <a:lstStyle/>
        <a:p>
          <a:endParaRPr lang="en-GB"/>
        </a:p>
      </dgm:t>
    </dgm:pt>
    <dgm:pt modelId="{43EF1FB0-DAAF-41F7-9E52-3968EB2D59A7}" type="pres">
      <dgm:prSet presAssocID="{78865608-E8F9-4E8C-B53A-C1B523F99ECE}" presName="sibTrans" presStyleCnt="0"/>
      <dgm:spPr/>
    </dgm:pt>
    <dgm:pt modelId="{D5E158E4-480C-4770-AB50-45D0720BEE00}" type="pres">
      <dgm:prSet presAssocID="{A89062EB-8417-4AA3-BC11-5C30BC637F75}" presName="textNode" presStyleLbl="node1" presStyleIdx="2" presStyleCnt="3">
        <dgm:presLayoutVars>
          <dgm:bulletEnabled val="1"/>
        </dgm:presLayoutVars>
      </dgm:prSet>
      <dgm:spPr/>
      <dgm:t>
        <a:bodyPr/>
        <a:lstStyle/>
        <a:p>
          <a:endParaRPr lang="en-GB"/>
        </a:p>
      </dgm:t>
    </dgm:pt>
  </dgm:ptLst>
  <dgm:cxnLst>
    <dgm:cxn modelId="{F0E9E1D7-CCBA-4E11-8BF4-A2A6C9F6F6F8}" srcId="{43AFBED9-9031-4CBC-B6D7-E8C509242B7C}" destId="{A89062EB-8417-4AA3-BC11-5C30BC637F75}" srcOrd="2" destOrd="0" parTransId="{81797035-947E-4D0F-9F33-2C288307D1C6}" sibTransId="{FF56BD51-0B48-4879-BFFE-1BA84019DF43}"/>
    <dgm:cxn modelId="{8978A83D-66C6-443F-85F0-47EAB88C678B}" type="presOf" srcId="{43AFBED9-9031-4CBC-B6D7-E8C509242B7C}" destId="{B76A8C93-BC04-4270-83AA-84FACF7D0D76}" srcOrd="0" destOrd="0" presId="urn:microsoft.com/office/officeart/2005/8/layout/hProcess9"/>
    <dgm:cxn modelId="{386987F1-5D63-43A2-9E44-C521B002ECFF}" srcId="{43AFBED9-9031-4CBC-B6D7-E8C509242B7C}" destId="{B75C7F4A-EE63-444E-9777-DF00C521D74A}" srcOrd="1" destOrd="0" parTransId="{30C103A6-1272-44B3-A2B8-E49EFDEAC08B}" sibTransId="{78865608-E8F9-4E8C-B53A-C1B523F99ECE}"/>
    <dgm:cxn modelId="{05D57F05-675E-425A-A94B-97009D4B50AC}" type="presOf" srcId="{96029060-10EA-408D-9FD2-E3D5741C4E85}" destId="{2A7A558B-E5A5-448F-B17C-6F480D4B0D4C}" srcOrd="0" destOrd="0" presId="urn:microsoft.com/office/officeart/2005/8/layout/hProcess9"/>
    <dgm:cxn modelId="{D9707463-EFFB-4C77-8015-E86C628FF8F4}" type="presOf" srcId="{A89062EB-8417-4AA3-BC11-5C30BC637F75}" destId="{D5E158E4-480C-4770-AB50-45D0720BEE00}" srcOrd="0" destOrd="0" presId="urn:microsoft.com/office/officeart/2005/8/layout/hProcess9"/>
    <dgm:cxn modelId="{4791EC2A-0E2A-4181-9B2D-AD0F805FFE22}" srcId="{43AFBED9-9031-4CBC-B6D7-E8C509242B7C}" destId="{96029060-10EA-408D-9FD2-E3D5741C4E85}" srcOrd="0" destOrd="0" parTransId="{B53FA369-755D-4BF2-AEC0-44CA3D2EFD8E}" sibTransId="{BDC9BA2F-36B3-4447-B2D2-E819B2B2CA2D}"/>
    <dgm:cxn modelId="{A7434A4C-34D8-4608-9C67-94919312F6F5}" type="presOf" srcId="{B75C7F4A-EE63-444E-9777-DF00C521D74A}" destId="{3ECF272D-87D4-4CE6-A6B5-C3120C875506}" srcOrd="0" destOrd="0" presId="urn:microsoft.com/office/officeart/2005/8/layout/hProcess9"/>
    <dgm:cxn modelId="{3396DD9E-6BBC-44C6-967C-AF39DDAF36E9}" type="presParOf" srcId="{B76A8C93-BC04-4270-83AA-84FACF7D0D76}" destId="{652EE761-328D-4BF4-92E2-94AB62FFA8D7}" srcOrd="0" destOrd="0" presId="urn:microsoft.com/office/officeart/2005/8/layout/hProcess9"/>
    <dgm:cxn modelId="{34FA4FFD-628B-4D81-80AC-F73CEDCD49EB}" type="presParOf" srcId="{B76A8C93-BC04-4270-83AA-84FACF7D0D76}" destId="{F8589679-B065-4BC3-9F6F-A0A4DDB5CB50}" srcOrd="1" destOrd="0" presId="urn:microsoft.com/office/officeart/2005/8/layout/hProcess9"/>
    <dgm:cxn modelId="{31A7D119-68EC-4F82-8C76-29C94CE2E3E3}" type="presParOf" srcId="{F8589679-B065-4BC3-9F6F-A0A4DDB5CB50}" destId="{2A7A558B-E5A5-448F-B17C-6F480D4B0D4C}" srcOrd="0" destOrd="0" presId="urn:microsoft.com/office/officeart/2005/8/layout/hProcess9"/>
    <dgm:cxn modelId="{916D9706-25DA-49A3-A6B3-88B92A38EE49}" type="presParOf" srcId="{F8589679-B065-4BC3-9F6F-A0A4DDB5CB50}" destId="{4936C714-3166-44CC-813F-A77474ED938D}" srcOrd="1" destOrd="0" presId="urn:microsoft.com/office/officeart/2005/8/layout/hProcess9"/>
    <dgm:cxn modelId="{54E11694-417B-4B99-B8EC-CCABBE4BCD98}" type="presParOf" srcId="{F8589679-B065-4BC3-9F6F-A0A4DDB5CB50}" destId="{3ECF272D-87D4-4CE6-A6B5-C3120C875506}" srcOrd="2" destOrd="0" presId="urn:microsoft.com/office/officeart/2005/8/layout/hProcess9"/>
    <dgm:cxn modelId="{FA5C99D0-8DE7-49AB-92E4-35FEE9905621}" type="presParOf" srcId="{F8589679-B065-4BC3-9F6F-A0A4DDB5CB50}" destId="{43EF1FB0-DAAF-41F7-9E52-3968EB2D59A7}" srcOrd="3" destOrd="0" presId="urn:microsoft.com/office/officeart/2005/8/layout/hProcess9"/>
    <dgm:cxn modelId="{D2951CF7-2D5C-40C4-9B91-69E3C3194A9F}" type="presParOf" srcId="{F8589679-B065-4BC3-9F6F-A0A4DDB5CB50}" destId="{D5E158E4-480C-4770-AB50-45D0720BEE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991F3-7D38-4F1B-9A53-8695FE1A7987}" type="doc">
      <dgm:prSet loTypeId="urn:microsoft.com/office/officeart/2005/8/layout/gear1" loCatId="cycle" qsTypeId="urn:microsoft.com/office/officeart/2005/8/quickstyle/simple1" qsCatId="simple" csTypeId="urn:microsoft.com/office/officeart/2005/8/colors/accent1_2" csCatId="accent1" phldr="1"/>
      <dgm:spPr/>
    </dgm:pt>
    <dgm:pt modelId="{DC311838-1858-472C-8854-51590EFA3B27}">
      <dgm:prSet phldrT="[Text]"/>
      <dgm:spPr/>
      <dgm:t>
        <a:bodyPr/>
        <a:lstStyle/>
        <a:p>
          <a:r>
            <a:rPr lang="en-GB" dirty="0" smtClean="0"/>
            <a:t> </a:t>
          </a:r>
          <a:endParaRPr lang="en-GB" dirty="0"/>
        </a:p>
      </dgm:t>
    </dgm:pt>
    <dgm:pt modelId="{C7779AD1-EBED-40E7-9913-0C1525997BE3}" type="parTrans" cxnId="{868429D5-644A-47EA-9AF7-DF4B7CF02E43}">
      <dgm:prSet/>
      <dgm:spPr/>
      <dgm:t>
        <a:bodyPr/>
        <a:lstStyle/>
        <a:p>
          <a:endParaRPr lang="en-GB"/>
        </a:p>
      </dgm:t>
    </dgm:pt>
    <dgm:pt modelId="{AA975A73-7137-4C1C-A5FD-461435093E8D}" type="sibTrans" cxnId="{868429D5-644A-47EA-9AF7-DF4B7CF02E43}">
      <dgm:prSet/>
      <dgm:spPr/>
      <dgm:t>
        <a:bodyPr/>
        <a:lstStyle/>
        <a:p>
          <a:endParaRPr lang="en-GB"/>
        </a:p>
      </dgm:t>
    </dgm:pt>
    <dgm:pt modelId="{CBBABBC9-AF89-4C03-B0C6-B993C81F2F8B}">
      <dgm:prSet phldrT="[Text]"/>
      <dgm:spPr/>
      <dgm:t>
        <a:bodyPr/>
        <a:lstStyle/>
        <a:p>
          <a:r>
            <a:rPr lang="en-GB" dirty="0" smtClean="0"/>
            <a:t> </a:t>
          </a:r>
          <a:endParaRPr lang="en-GB" dirty="0"/>
        </a:p>
      </dgm:t>
    </dgm:pt>
    <dgm:pt modelId="{4E0BE48A-4740-4A4E-924B-579B394353B9}" type="parTrans" cxnId="{34F29F36-9027-4181-86E2-9108D60429C0}">
      <dgm:prSet/>
      <dgm:spPr/>
      <dgm:t>
        <a:bodyPr/>
        <a:lstStyle/>
        <a:p>
          <a:endParaRPr lang="en-GB"/>
        </a:p>
      </dgm:t>
    </dgm:pt>
    <dgm:pt modelId="{78E90233-2F9C-4D09-BFF5-53D8FA21053C}" type="sibTrans" cxnId="{34F29F36-9027-4181-86E2-9108D60429C0}">
      <dgm:prSet/>
      <dgm:spPr/>
      <dgm:t>
        <a:bodyPr/>
        <a:lstStyle/>
        <a:p>
          <a:endParaRPr lang="en-GB"/>
        </a:p>
      </dgm:t>
    </dgm:pt>
    <dgm:pt modelId="{F2EC1740-BF4B-4F65-BF44-DB4A4B145A21}">
      <dgm:prSet phldrT="[Text]"/>
      <dgm:spPr/>
      <dgm:t>
        <a:bodyPr/>
        <a:lstStyle/>
        <a:p>
          <a:r>
            <a:rPr lang="en-GB" dirty="0" smtClean="0"/>
            <a:t> </a:t>
          </a:r>
          <a:endParaRPr lang="en-GB" dirty="0"/>
        </a:p>
      </dgm:t>
    </dgm:pt>
    <dgm:pt modelId="{C0233590-60EA-4D74-9838-1877478401B5}" type="parTrans" cxnId="{3DA50471-EF4D-4D42-9B1C-DA04FE969F56}">
      <dgm:prSet/>
      <dgm:spPr/>
      <dgm:t>
        <a:bodyPr/>
        <a:lstStyle/>
        <a:p>
          <a:endParaRPr lang="en-GB"/>
        </a:p>
      </dgm:t>
    </dgm:pt>
    <dgm:pt modelId="{03C0BE2D-8B49-415F-98DF-13A0F704769B}" type="sibTrans" cxnId="{3DA50471-EF4D-4D42-9B1C-DA04FE969F56}">
      <dgm:prSet/>
      <dgm:spPr/>
      <dgm:t>
        <a:bodyPr/>
        <a:lstStyle/>
        <a:p>
          <a:endParaRPr lang="en-GB"/>
        </a:p>
      </dgm:t>
    </dgm:pt>
    <dgm:pt modelId="{EA843AA8-9500-4DAC-8489-7E8C2F29F533}" type="pres">
      <dgm:prSet presAssocID="{B6C991F3-7D38-4F1B-9A53-8695FE1A7987}" presName="composite" presStyleCnt="0">
        <dgm:presLayoutVars>
          <dgm:chMax val="3"/>
          <dgm:animLvl val="lvl"/>
          <dgm:resizeHandles val="exact"/>
        </dgm:presLayoutVars>
      </dgm:prSet>
      <dgm:spPr/>
    </dgm:pt>
    <dgm:pt modelId="{8BACD206-8569-4A15-B17A-E92ECE9993C1}" type="pres">
      <dgm:prSet presAssocID="{DC311838-1858-472C-8854-51590EFA3B27}" presName="gear1" presStyleLbl="node1" presStyleIdx="0" presStyleCnt="3">
        <dgm:presLayoutVars>
          <dgm:chMax val="1"/>
          <dgm:bulletEnabled val="1"/>
        </dgm:presLayoutVars>
      </dgm:prSet>
      <dgm:spPr/>
      <dgm:t>
        <a:bodyPr/>
        <a:lstStyle/>
        <a:p>
          <a:endParaRPr lang="en-GB"/>
        </a:p>
      </dgm:t>
    </dgm:pt>
    <dgm:pt modelId="{DF05FD01-16CB-4FA3-AEBF-09668E043C43}" type="pres">
      <dgm:prSet presAssocID="{DC311838-1858-472C-8854-51590EFA3B27}" presName="gear1srcNode" presStyleLbl="node1" presStyleIdx="0" presStyleCnt="3"/>
      <dgm:spPr/>
      <dgm:t>
        <a:bodyPr/>
        <a:lstStyle/>
        <a:p>
          <a:endParaRPr lang="en-GB"/>
        </a:p>
      </dgm:t>
    </dgm:pt>
    <dgm:pt modelId="{F85C8FD4-F0FE-470E-8A38-60A09D55C7BC}" type="pres">
      <dgm:prSet presAssocID="{DC311838-1858-472C-8854-51590EFA3B27}" presName="gear1dstNode" presStyleLbl="node1" presStyleIdx="0" presStyleCnt="3"/>
      <dgm:spPr/>
      <dgm:t>
        <a:bodyPr/>
        <a:lstStyle/>
        <a:p>
          <a:endParaRPr lang="en-GB"/>
        </a:p>
      </dgm:t>
    </dgm:pt>
    <dgm:pt modelId="{F501F44D-79A9-4266-A9D5-50F0BC0E5520}" type="pres">
      <dgm:prSet presAssocID="{CBBABBC9-AF89-4C03-B0C6-B993C81F2F8B}" presName="gear2" presStyleLbl="node1" presStyleIdx="1" presStyleCnt="3">
        <dgm:presLayoutVars>
          <dgm:chMax val="1"/>
          <dgm:bulletEnabled val="1"/>
        </dgm:presLayoutVars>
      </dgm:prSet>
      <dgm:spPr/>
      <dgm:t>
        <a:bodyPr/>
        <a:lstStyle/>
        <a:p>
          <a:endParaRPr lang="en-GB"/>
        </a:p>
      </dgm:t>
    </dgm:pt>
    <dgm:pt modelId="{5B768AA1-6763-4153-8B15-D4F620601699}" type="pres">
      <dgm:prSet presAssocID="{CBBABBC9-AF89-4C03-B0C6-B993C81F2F8B}" presName="gear2srcNode" presStyleLbl="node1" presStyleIdx="1" presStyleCnt="3"/>
      <dgm:spPr/>
      <dgm:t>
        <a:bodyPr/>
        <a:lstStyle/>
        <a:p>
          <a:endParaRPr lang="en-GB"/>
        </a:p>
      </dgm:t>
    </dgm:pt>
    <dgm:pt modelId="{5FB7A861-6694-4F6D-8AD1-4CE8D70E4D55}" type="pres">
      <dgm:prSet presAssocID="{CBBABBC9-AF89-4C03-B0C6-B993C81F2F8B}" presName="gear2dstNode" presStyleLbl="node1" presStyleIdx="1" presStyleCnt="3"/>
      <dgm:spPr/>
      <dgm:t>
        <a:bodyPr/>
        <a:lstStyle/>
        <a:p>
          <a:endParaRPr lang="en-GB"/>
        </a:p>
      </dgm:t>
    </dgm:pt>
    <dgm:pt modelId="{AE1D3837-7402-434C-AB68-12A2BFE4D785}" type="pres">
      <dgm:prSet presAssocID="{F2EC1740-BF4B-4F65-BF44-DB4A4B145A21}" presName="gear3" presStyleLbl="node1" presStyleIdx="2" presStyleCnt="3"/>
      <dgm:spPr/>
      <dgm:t>
        <a:bodyPr/>
        <a:lstStyle/>
        <a:p>
          <a:endParaRPr lang="en-GB"/>
        </a:p>
      </dgm:t>
    </dgm:pt>
    <dgm:pt modelId="{94A6FCF4-9E38-459D-9612-308528DF5EAA}" type="pres">
      <dgm:prSet presAssocID="{F2EC1740-BF4B-4F65-BF44-DB4A4B145A21}" presName="gear3tx" presStyleLbl="node1" presStyleIdx="2" presStyleCnt="3">
        <dgm:presLayoutVars>
          <dgm:chMax val="1"/>
          <dgm:bulletEnabled val="1"/>
        </dgm:presLayoutVars>
      </dgm:prSet>
      <dgm:spPr/>
      <dgm:t>
        <a:bodyPr/>
        <a:lstStyle/>
        <a:p>
          <a:endParaRPr lang="en-GB"/>
        </a:p>
      </dgm:t>
    </dgm:pt>
    <dgm:pt modelId="{0C7F9D6C-28E3-4AC8-B8B8-1F59BEB48D90}" type="pres">
      <dgm:prSet presAssocID="{F2EC1740-BF4B-4F65-BF44-DB4A4B145A21}" presName="gear3srcNode" presStyleLbl="node1" presStyleIdx="2" presStyleCnt="3"/>
      <dgm:spPr/>
      <dgm:t>
        <a:bodyPr/>
        <a:lstStyle/>
        <a:p>
          <a:endParaRPr lang="en-GB"/>
        </a:p>
      </dgm:t>
    </dgm:pt>
    <dgm:pt modelId="{C48C0C7B-E946-47D5-8B78-9D6A8BC740D2}" type="pres">
      <dgm:prSet presAssocID="{F2EC1740-BF4B-4F65-BF44-DB4A4B145A21}" presName="gear3dstNode" presStyleLbl="node1" presStyleIdx="2" presStyleCnt="3"/>
      <dgm:spPr/>
      <dgm:t>
        <a:bodyPr/>
        <a:lstStyle/>
        <a:p>
          <a:endParaRPr lang="en-GB"/>
        </a:p>
      </dgm:t>
    </dgm:pt>
    <dgm:pt modelId="{F6AF73D4-C61E-48C6-A9C5-83379D6BA59E}" type="pres">
      <dgm:prSet presAssocID="{AA975A73-7137-4C1C-A5FD-461435093E8D}" presName="connector1" presStyleLbl="sibTrans2D1" presStyleIdx="0" presStyleCnt="3"/>
      <dgm:spPr/>
      <dgm:t>
        <a:bodyPr/>
        <a:lstStyle/>
        <a:p>
          <a:endParaRPr lang="en-GB"/>
        </a:p>
      </dgm:t>
    </dgm:pt>
    <dgm:pt modelId="{8684AF0B-6D9C-41E4-9F83-A4E996E4D866}" type="pres">
      <dgm:prSet presAssocID="{78E90233-2F9C-4D09-BFF5-53D8FA21053C}" presName="connector2" presStyleLbl="sibTrans2D1" presStyleIdx="1" presStyleCnt="3"/>
      <dgm:spPr/>
      <dgm:t>
        <a:bodyPr/>
        <a:lstStyle/>
        <a:p>
          <a:endParaRPr lang="en-GB"/>
        </a:p>
      </dgm:t>
    </dgm:pt>
    <dgm:pt modelId="{D658D6BA-8B8A-426D-82E6-D28876B2E6A6}" type="pres">
      <dgm:prSet presAssocID="{03C0BE2D-8B49-415F-98DF-13A0F704769B}" presName="connector3" presStyleLbl="sibTrans2D1" presStyleIdx="2" presStyleCnt="3"/>
      <dgm:spPr/>
      <dgm:t>
        <a:bodyPr/>
        <a:lstStyle/>
        <a:p>
          <a:endParaRPr lang="en-GB"/>
        </a:p>
      </dgm:t>
    </dgm:pt>
  </dgm:ptLst>
  <dgm:cxnLst>
    <dgm:cxn modelId="{1DF65DFD-D15F-438B-B3F7-D05F04E37532}" type="presOf" srcId="{DC311838-1858-472C-8854-51590EFA3B27}" destId="{F85C8FD4-F0FE-470E-8A38-60A09D55C7BC}" srcOrd="2" destOrd="0" presId="urn:microsoft.com/office/officeart/2005/8/layout/gear1"/>
    <dgm:cxn modelId="{10BF15BC-D3CC-431E-91A8-FD39259AC564}" type="presOf" srcId="{03C0BE2D-8B49-415F-98DF-13A0F704769B}" destId="{D658D6BA-8B8A-426D-82E6-D28876B2E6A6}" srcOrd="0" destOrd="0" presId="urn:microsoft.com/office/officeart/2005/8/layout/gear1"/>
    <dgm:cxn modelId="{6478EC47-0850-4013-90EC-891B03EA5AAF}" type="presOf" srcId="{CBBABBC9-AF89-4C03-B0C6-B993C81F2F8B}" destId="{F501F44D-79A9-4266-A9D5-50F0BC0E5520}" srcOrd="0" destOrd="0" presId="urn:microsoft.com/office/officeart/2005/8/layout/gear1"/>
    <dgm:cxn modelId="{868429D5-644A-47EA-9AF7-DF4B7CF02E43}" srcId="{B6C991F3-7D38-4F1B-9A53-8695FE1A7987}" destId="{DC311838-1858-472C-8854-51590EFA3B27}" srcOrd="0" destOrd="0" parTransId="{C7779AD1-EBED-40E7-9913-0C1525997BE3}" sibTransId="{AA975A73-7137-4C1C-A5FD-461435093E8D}"/>
    <dgm:cxn modelId="{3DA50471-EF4D-4D42-9B1C-DA04FE969F56}" srcId="{B6C991F3-7D38-4F1B-9A53-8695FE1A7987}" destId="{F2EC1740-BF4B-4F65-BF44-DB4A4B145A21}" srcOrd="2" destOrd="0" parTransId="{C0233590-60EA-4D74-9838-1877478401B5}" sibTransId="{03C0BE2D-8B49-415F-98DF-13A0F704769B}"/>
    <dgm:cxn modelId="{A767C403-0B86-4909-92F9-86496EE2069B}" type="presOf" srcId="{78E90233-2F9C-4D09-BFF5-53D8FA21053C}" destId="{8684AF0B-6D9C-41E4-9F83-A4E996E4D866}" srcOrd="0" destOrd="0" presId="urn:microsoft.com/office/officeart/2005/8/layout/gear1"/>
    <dgm:cxn modelId="{522D0AAC-BA59-4E4B-AC16-9DC614AABE14}" type="presOf" srcId="{B6C991F3-7D38-4F1B-9A53-8695FE1A7987}" destId="{EA843AA8-9500-4DAC-8489-7E8C2F29F533}" srcOrd="0" destOrd="0" presId="urn:microsoft.com/office/officeart/2005/8/layout/gear1"/>
    <dgm:cxn modelId="{F127424D-7DBC-47EF-9D56-F5F76A66B1CA}" type="presOf" srcId="{DC311838-1858-472C-8854-51590EFA3B27}" destId="{8BACD206-8569-4A15-B17A-E92ECE9993C1}" srcOrd="0" destOrd="0" presId="urn:microsoft.com/office/officeart/2005/8/layout/gear1"/>
    <dgm:cxn modelId="{27BF5A5E-AC2B-4DC0-AE49-BC299274D85C}" type="presOf" srcId="{F2EC1740-BF4B-4F65-BF44-DB4A4B145A21}" destId="{C48C0C7B-E946-47D5-8B78-9D6A8BC740D2}" srcOrd="3" destOrd="0" presId="urn:microsoft.com/office/officeart/2005/8/layout/gear1"/>
    <dgm:cxn modelId="{204904FD-C086-4035-B3E0-E1F5D99FE583}" type="presOf" srcId="{CBBABBC9-AF89-4C03-B0C6-B993C81F2F8B}" destId="{5FB7A861-6694-4F6D-8AD1-4CE8D70E4D55}" srcOrd="2" destOrd="0" presId="urn:microsoft.com/office/officeart/2005/8/layout/gear1"/>
    <dgm:cxn modelId="{CB083730-43B9-49AF-909F-63C69D326F64}" type="presOf" srcId="{F2EC1740-BF4B-4F65-BF44-DB4A4B145A21}" destId="{AE1D3837-7402-434C-AB68-12A2BFE4D785}" srcOrd="0" destOrd="0" presId="urn:microsoft.com/office/officeart/2005/8/layout/gear1"/>
    <dgm:cxn modelId="{C1F9D8E8-148A-40B8-BF8D-248241A015E6}" type="presOf" srcId="{F2EC1740-BF4B-4F65-BF44-DB4A4B145A21}" destId="{94A6FCF4-9E38-459D-9612-308528DF5EAA}" srcOrd="1" destOrd="0" presId="urn:microsoft.com/office/officeart/2005/8/layout/gear1"/>
    <dgm:cxn modelId="{0DD4461C-15CF-47B2-822B-398E633390EA}" type="presOf" srcId="{CBBABBC9-AF89-4C03-B0C6-B993C81F2F8B}" destId="{5B768AA1-6763-4153-8B15-D4F620601699}" srcOrd="1" destOrd="0" presId="urn:microsoft.com/office/officeart/2005/8/layout/gear1"/>
    <dgm:cxn modelId="{34F29F36-9027-4181-86E2-9108D60429C0}" srcId="{B6C991F3-7D38-4F1B-9A53-8695FE1A7987}" destId="{CBBABBC9-AF89-4C03-B0C6-B993C81F2F8B}" srcOrd="1" destOrd="0" parTransId="{4E0BE48A-4740-4A4E-924B-579B394353B9}" sibTransId="{78E90233-2F9C-4D09-BFF5-53D8FA21053C}"/>
    <dgm:cxn modelId="{591157F6-0B79-4E73-B9C2-1DDB426A062F}" type="presOf" srcId="{AA975A73-7137-4C1C-A5FD-461435093E8D}" destId="{F6AF73D4-C61E-48C6-A9C5-83379D6BA59E}" srcOrd="0" destOrd="0" presId="urn:microsoft.com/office/officeart/2005/8/layout/gear1"/>
    <dgm:cxn modelId="{503FEB79-F7DB-4991-8F57-4903B885A5A4}" type="presOf" srcId="{DC311838-1858-472C-8854-51590EFA3B27}" destId="{DF05FD01-16CB-4FA3-AEBF-09668E043C43}" srcOrd="1" destOrd="0" presId="urn:microsoft.com/office/officeart/2005/8/layout/gear1"/>
    <dgm:cxn modelId="{D1ADCEB9-5EF3-4F41-96F1-930BF1F04C67}" type="presOf" srcId="{F2EC1740-BF4B-4F65-BF44-DB4A4B145A21}" destId="{0C7F9D6C-28E3-4AC8-B8B8-1F59BEB48D90}" srcOrd="2" destOrd="0" presId="urn:microsoft.com/office/officeart/2005/8/layout/gear1"/>
    <dgm:cxn modelId="{8F90116E-BC88-4D4A-9F8F-234524F2E320}" type="presParOf" srcId="{EA843AA8-9500-4DAC-8489-7E8C2F29F533}" destId="{8BACD206-8569-4A15-B17A-E92ECE9993C1}" srcOrd="0" destOrd="0" presId="urn:microsoft.com/office/officeart/2005/8/layout/gear1"/>
    <dgm:cxn modelId="{6CFCF4E3-2BBB-457F-87D4-D2AF15E31586}" type="presParOf" srcId="{EA843AA8-9500-4DAC-8489-7E8C2F29F533}" destId="{DF05FD01-16CB-4FA3-AEBF-09668E043C43}" srcOrd="1" destOrd="0" presId="urn:microsoft.com/office/officeart/2005/8/layout/gear1"/>
    <dgm:cxn modelId="{2D280F81-5643-418F-80F4-7DEEF6FCE954}" type="presParOf" srcId="{EA843AA8-9500-4DAC-8489-7E8C2F29F533}" destId="{F85C8FD4-F0FE-470E-8A38-60A09D55C7BC}" srcOrd="2" destOrd="0" presId="urn:microsoft.com/office/officeart/2005/8/layout/gear1"/>
    <dgm:cxn modelId="{C8515ACB-1127-483C-964E-D113091A0002}" type="presParOf" srcId="{EA843AA8-9500-4DAC-8489-7E8C2F29F533}" destId="{F501F44D-79A9-4266-A9D5-50F0BC0E5520}" srcOrd="3" destOrd="0" presId="urn:microsoft.com/office/officeart/2005/8/layout/gear1"/>
    <dgm:cxn modelId="{F478A4E1-2630-46FC-9922-6C05B812A158}" type="presParOf" srcId="{EA843AA8-9500-4DAC-8489-7E8C2F29F533}" destId="{5B768AA1-6763-4153-8B15-D4F620601699}" srcOrd="4" destOrd="0" presId="urn:microsoft.com/office/officeart/2005/8/layout/gear1"/>
    <dgm:cxn modelId="{A7F4FB1D-26A2-4976-87F1-348F1084CA7A}" type="presParOf" srcId="{EA843AA8-9500-4DAC-8489-7E8C2F29F533}" destId="{5FB7A861-6694-4F6D-8AD1-4CE8D70E4D55}" srcOrd="5" destOrd="0" presId="urn:microsoft.com/office/officeart/2005/8/layout/gear1"/>
    <dgm:cxn modelId="{F470E335-D4B0-435E-B015-D576FE0FC93B}" type="presParOf" srcId="{EA843AA8-9500-4DAC-8489-7E8C2F29F533}" destId="{AE1D3837-7402-434C-AB68-12A2BFE4D785}" srcOrd="6" destOrd="0" presId="urn:microsoft.com/office/officeart/2005/8/layout/gear1"/>
    <dgm:cxn modelId="{44C789CC-407E-4781-B546-6274E2330E22}" type="presParOf" srcId="{EA843AA8-9500-4DAC-8489-7E8C2F29F533}" destId="{94A6FCF4-9E38-459D-9612-308528DF5EAA}" srcOrd="7" destOrd="0" presId="urn:microsoft.com/office/officeart/2005/8/layout/gear1"/>
    <dgm:cxn modelId="{3692FB24-FFA2-4B2D-935D-5B01767DC781}" type="presParOf" srcId="{EA843AA8-9500-4DAC-8489-7E8C2F29F533}" destId="{0C7F9D6C-28E3-4AC8-B8B8-1F59BEB48D90}" srcOrd="8" destOrd="0" presId="urn:microsoft.com/office/officeart/2005/8/layout/gear1"/>
    <dgm:cxn modelId="{EE73BD14-5B53-4F81-BCB2-C47FF157EFE5}" type="presParOf" srcId="{EA843AA8-9500-4DAC-8489-7E8C2F29F533}" destId="{C48C0C7B-E946-47D5-8B78-9D6A8BC740D2}" srcOrd="9" destOrd="0" presId="urn:microsoft.com/office/officeart/2005/8/layout/gear1"/>
    <dgm:cxn modelId="{903B11C6-C7D4-40FC-9C9A-434F22111073}" type="presParOf" srcId="{EA843AA8-9500-4DAC-8489-7E8C2F29F533}" destId="{F6AF73D4-C61E-48C6-A9C5-83379D6BA59E}" srcOrd="10" destOrd="0" presId="urn:microsoft.com/office/officeart/2005/8/layout/gear1"/>
    <dgm:cxn modelId="{74C28EDC-A79D-44F1-B964-E27B840D74F9}" type="presParOf" srcId="{EA843AA8-9500-4DAC-8489-7E8C2F29F533}" destId="{8684AF0B-6D9C-41E4-9F83-A4E996E4D866}" srcOrd="11" destOrd="0" presId="urn:microsoft.com/office/officeart/2005/8/layout/gear1"/>
    <dgm:cxn modelId="{97130140-4C6F-46DF-BB0D-773237B63439}" type="presParOf" srcId="{EA843AA8-9500-4DAC-8489-7E8C2F29F533}" destId="{D658D6BA-8B8A-426D-82E6-D28876B2E6A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AFBED9-9031-4CBC-B6D7-E8C509242B7C}" type="doc">
      <dgm:prSet loTypeId="urn:microsoft.com/office/officeart/2005/8/layout/hProcess9" loCatId="process" qsTypeId="urn:microsoft.com/office/officeart/2005/8/quickstyle/simple1" qsCatId="simple" csTypeId="urn:microsoft.com/office/officeart/2005/8/colors/accent1_2" csCatId="accent1" phldr="1"/>
      <dgm:spPr/>
    </dgm:pt>
    <dgm:pt modelId="{96029060-10EA-408D-9FD2-E3D5741C4E85}">
      <dgm:prSet phldrT="[Text]"/>
      <dgm:spPr>
        <a:solidFill>
          <a:schemeClr val="accent5"/>
        </a:solidFill>
      </dgm:spPr>
      <dgm:t>
        <a:bodyPr/>
        <a:lstStyle/>
        <a:p>
          <a:r>
            <a:rPr lang="en-GB" dirty="0" smtClean="0"/>
            <a:t>Input from and interaction with data providers </a:t>
          </a:r>
          <a:endParaRPr lang="en-GB" dirty="0"/>
        </a:p>
      </dgm:t>
    </dgm:pt>
    <dgm:pt modelId="{B53FA369-755D-4BF2-AEC0-44CA3D2EFD8E}" type="parTrans" cxnId="{4791EC2A-0E2A-4181-9B2D-AD0F805FFE22}">
      <dgm:prSet/>
      <dgm:spPr/>
      <dgm:t>
        <a:bodyPr/>
        <a:lstStyle/>
        <a:p>
          <a:endParaRPr lang="en-GB"/>
        </a:p>
      </dgm:t>
    </dgm:pt>
    <dgm:pt modelId="{BDC9BA2F-36B3-4447-B2D2-E819B2B2CA2D}" type="sibTrans" cxnId="{4791EC2A-0E2A-4181-9B2D-AD0F805FFE22}">
      <dgm:prSet/>
      <dgm:spPr/>
      <dgm:t>
        <a:bodyPr/>
        <a:lstStyle/>
        <a:p>
          <a:endParaRPr lang="en-GB"/>
        </a:p>
      </dgm:t>
    </dgm:pt>
    <dgm:pt modelId="{B75C7F4A-EE63-444E-9777-DF00C521D74A}">
      <dgm:prSet phldrT="[Text]"/>
      <dgm:spPr/>
      <dgm:t>
        <a:bodyPr/>
        <a:lstStyle/>
        <a:p>
          <a:r>
            <a:rPr lang="en-GB" dirty="0" smtClean="0"/>
            <a:t>Production</a:t>
          </a:r>
          <a:endParaRPr lang="en-GB" dirty="0"/>
        </a:p>
      </dgm:t>
    </dgm:pt>
    <dgm:pt modelId="{30C103A6-1272-44B3-A2B8-E49EFDEAC08B}" type="parTrans" cxnId="{386987F1-5D63-43A2-9E44-C521B002ECFF}">
      <dgm:prSet/>
      <dgm:spPr/>
      <dgm:t>
        <a:bodyPr/>
        <a:lstStyle/>
        <a:p>
          <a:endParaRPr lang="en-GB"/>
        </a:p>
      </dgm:t>
    </dgm:pt>
    <dgm:pt modelId="{78865608-E8F9-4E8C-B53A-C1B523F99ECE}" type="sibTrans" cxnId="{386987F1-5D63-43A2-9E44-C521B002ECFF}">
      <dgm:prSet/>
      <dgm:spPr/>
      <dgm:t>
        <a:bodyPr/>
        <a:lstStyle/>
        <a:p>
          <a:endParaRPr lang="en-GB"/>
        </a:p>
      </dgm:t>
    </dgm:pt>
    <dgm:pt modelId="{A89062EB-8417-4AA3-BC11-5C30BC637F75}">
      <dgm:prSet phldrT="[Text]"/>
      <dgm:spPr/>
      <dgm:t>
        <a:bodyPr/>
        <a:lstStyle/>
        <a:p>
          <a:r>
            <a:rPr lang="en-GB" dirty="0" smtClean="0"/>
            <a:t>Dissemination and communication</a:t>
          </a:r>
          <a:endParaRPr lang="en-GB" dirty="0"/>
        </a:p>
      </dgm:t>
    </dgm:pt>
    <dgm:pt modelId="{81797035-947E-4D0F-9F33-2C288307D1C6}" type="parTrans" cxnId="{F0E9E1D7-CCBA-4E11-8BF4-A2A6C9F6F6F8}">
      <dgm:prSet/>
      <dgm:spPr/>
      <dgm:t>
        <a:bodyPr/>
        <a:lstStyle/>
        <a:p>
          <a:endParaRPr lang="en-GB"/>
        </a:p>
      </dgm:t>
    </dgm:pt>
    <dgm:pt modelId="{FF56BD51-0B48-4879-BFFE-1BA84019DF43}" type="sibTrans" cxnId="{F0E9E1D7-CCBA-4E11-8BF4-A2A6C9F6F6F8}">
      <dgm:prSet/>
      <dgm:spPr/>
      <dgm:t>
        <a:bodyPr/>
        <a:lstStyle/>
        <a:p>
          <a:endParaRPr lang="en-GB"/>
        </a:p>
      </dgm:t>
    </dgm:pt>
    <dgm:pt modelId="{B76A8C93-BC04-4270-83AA-84FACF7D0D76}" type="pres">
      <dgm:prSet presAssocID="{43AFBED9-9031-4CBC-B6D7-E8C509242B7C}" presName="CompostProcess" presStyleCnt="0">
        <dgm:presLayoutVars>
          <dgm:dir/>
          <dgm:resizeHandles val="exact"/>
        </dgm:presLayoutVars>
      </dgm:prSet>
      <dgm:spPr/>
    </dgm:pt>
    <dgm:pt modelId="{652EE761-328D-4BF4-92E2-94AB62FFA8D7}" type="pres">
      <dgm:prSet presAssocID="{43AFBED9-9031-4CBC-B6D7-E8C509242B7C}" presName="arrow" presStyleLbl="bgShp" presStyleIdx="0" presStyleCnt="1"/>
      <dgm:spPr/>
    </dgm:pt>
    <dgm:pt modelId="{F8589679-B065-4BC3-9F6F-A0A4DDB5CB50}" type="pres">
      <dgm:prSet presAssocID="{43AFBED9-9031-4CBC-B6D7-E8C509242B7C}" presName="linearProcess" presStyleCnt="0"/>
      <dgm:spPr/>
    </dgm:pt>
    <dgm:pt modelId="{2A7A558B-E5A5-448F-B17C-6F480D4B0D4C}" type="pres">
      <dgm:prSet presAssocID="{96029060-10EA-408D-9FD2-E3D5741C4E85}" presName="textNode" presStyleLbl="node1" presStyleIdx="0" presStyleCnt="3">
        <dgm:presLayoutVars>
          <dgm:bulletEnabled val="1"/>
        </dgm:presLayoutVars>
      </dgm:prSet>
      <dgm:spPr/>
      <dgm:t>
        <a:bodyPr/>
        <a:lstStyle/>
        <a:p>
          <a:endParaRPr lang="en-GB"/>
        </a:p>
      </dgm:t>
    </dgm:pt>
    <dgm:pt modelId="{4936C714-3166-44CC-813F-A77474ED938D}" type="pres">
      <dgm:prSet presAssocID="{BDC9BA2F-36B3-4447-B2D2-E819B2B2CA2D}" presName="sibTrans" presStyleCnt="0"/>
      <dgm:spPr/>
    </dgm:pt>
    <dgm:pt modelId="{3ECF272D-87D4-4CE6-A6B5-C3120C875506}" type="pres">
      <dgm:prSet presAssocID="{B75C7F4A-EE63-444E-9777-DF00C521D74A}" presName="textNode" presStyleLbl="node1" presStyleIdx="1" presStyleCnt="3">
        <dgm:presLayoutVars>
          <dgm:bulletEnabled val="1"/>
        </dgm:presLayoutVars>
      </dgm:prSet>
      <dgm:spPr/>
      <dgm:t>
        <a:bodyPr/>
        <a:lstStyle/>
        <a:p>
          <a:endParaRPr lang="en-GB"/>
        </a:p>
      </dgm:t>
    </dgm:pt>
    <dgm:pt modelId="{43EF1FB0-DAAF-41F7-9E52-3968EB2D59A7}" type="pres">
      <dgm:prSet presAssocID="{78865608-E8F9-4E8C-B53A-C1B523F99ECE}" presName="sibTrans" presStyleCnt="0"/>
      <dgm:spPr/>
    </dgm:pt>
    <dgm:pt modelId="{D5E158E4-480C-4770-AB50-45D0720BEE00}" type="pres">
      <dgm:prSet presAssocID="{A89062EB-8417-4AA3-BC11-5C30BC637F75}" presName="textNode" presStyleLbl="node1" presStyleIdx="2" presStyleCnt="3">
        <dgm:presLayoutVars>
          <dgm:bulletEnabled val="1"/>
        </dgm:presLayoutVars>
      </dgm:prSet>
      <dgm:spPr/>
      <dgm:t>
        <a:bodyPr/>
        <a:lstStyle/>
        <a:p>
          <a:endParaRPr lang="en-GB"/>
        </a:p>
      </dgm:t>
    </dgm:pt>
  </dgm:ptLst>
  <dgm:cxnLst>
    <dgm:cxn modelId="{F0E9E1D7-CCBA-4E11-8BF4-A2A6C9F6F6F8}" srcId="{43AFBED9-9031-4CBC-B6D7-E8C509242B7C}" destId="{A89062EB-8417-4AA3-BC11-5C30BC637F75}" srcOrd="2" destOrd="0" parTransId="{81797035-947E-4D0F-9F33-2C288307D1C6}" sibTransId="{FF56BD51-0B48-4879-BFFE-1BA84019DF43}"/>
    <dgm:cxn modelId="{596D45DE-32CE-46A4-AA8D-4ED6F1028F41}" type="presOf" srcId="{A89062EB-8417-4AA3-BC11-5C30BC637F75}" destId="{D5E158E4-480C-4770-AB50-45D0720BEE00}" srcOrd="0" destOrd="0" presId="urn:microsoft.com/office/officeart/2005/8/layout/hProcess9"/>
    <dgm:cxn modelId="{AF0D0C44-F2A3-4BDC-B0A7-8BF9A3C1B852}" type="presOf" srcId="{43AFBED9-9031-4CBC-B6D7-E8C509242B7C}" destId="{B76A8C93-BC04-4270-83AA-84FACF7D0D76}" srcOrd="0" destOrd="0" presId="urn:microsoft.com/office/officeart/2005/8/layout/hProcess9"/>
    <dgm:cxn modelId="{386987F1-5D63-43A2-9E44-C521B002ECFF}" srcId="{43AFBED9-9031-4CBC-B6D7-E8C509242B7C}" destId="{B75C7F4A-EE63-444E-9777-DF00C521D74A}" srcOrd="1" destOrd="0" parTransId="{30C103A6-1272-44B3-A2B8-E49EFDEAC08B}" sibTransId="{78865608-E8F9-4E8C-B53A-C1B523F99ECE}"/>
    <dgm:cxn modelId="{4791EC2A-0E2A-4181-9B2D-AD0F805FFE22}" srcId="{43AFBED9-9031-4CBC-B6D7-E8C509242B7C}" destId="{96029060-10EA-408D-9FD2-E3D5741C4E85}" srcOrd="0" destOrd="0" parTransId="{B53FA369-755D-4BF2-AEC0-44CA3D2EFD8E}" sibTransId="{BDC9BA2F-36B3-4447-B2D2-E819B2B2CA2D}"/>
    <dgm:cxn modelId="{8A63A71D-E9DB-40AE-BEB5-5717104B226D}" type="presOf" srcId="{B75C7F4A-EE63-444E-9777-DF00C521D74A}" destId="{3ECF272D-87D4-4CE6-A6B5-C3120C875506}" srcOrd="0" destOrd="0" presId="urn:microsoft.com/office/officeart/2005/8/layout/hProcess9"/>
    <dgm:cxn modelId="{6271DE23-D442-45DE-A8B2-6CBDBDBA52FA}" type="presOf" srcId="{96029060-10EA-408D-9FD2-E3D5741C4E85}" destId="{2A7A558B-E5A5-448F-B17C-6F480D4B0D4C}" srcOrd="0" destOrd="0" presId="urn:microsoft.com/office/officeart/2005/8/layout/hProcess9"/>
    <dgm:cxn modelId="{782DF8C0-EFD9-46CF-B3BA-B3A63D0A1194}" type="presParOf" srcId="{B76A8C93-BC04-4270-83AA-84FACF7D0D76}" destId="{652EE761-328D-4BF4-92E2-94AB62FFA8D7}" srcOrd="0" destOrd="0" presId="urn:microsoft.com/office/officeart/2005/8/layout/hProcess9"/>
    <dgm:cxn modelId="{97C0C77B-A1A0-48D6-843D-A80F05E10A30}" type="presParOf" srcId="{B76A8C93-BC04-4270-83AA-84FACF7D0D76}" destId="{F8589679-B065-4BC3-9F6F-A0A4DDB5CB50}" srcOrd="1" destOrd="0" presId="urn:microsoft.com/office/officeart/2005/8/layout/hProcess9"/>
    <dgm:cxn modelId="{D8B7D3CD-104C-4C9C-9762-4CCE0ADE979A}" type="presParOf" srcId="{F8589679-B065-4BC3-9F6F-A0A4DDB5CB50}" destId="{2A7A558B-E5A5-448F-B17C-6F480D4B0D4C}" srcOrd="0" destOrd="0" presId="urn:microsoft.com/office/officeart/2005/8/layout/hProcess9"/>
    <dgm:cxn modelId="{25AB9E66-ED59-4925-A2AE-69E594CCDE8E}" type="presParOf" srcId="{F8589679-B065-4BC3-9F6F-A0A4DDB5CB50}" destId="{4936C714-3166-44CC-813F-A77474ED938D}" srcOrd="1" destOrd="0" presId="urn:microsoft.com/office/officeart/2005/8/layout/hProcess9"/>
    <dgm:cxn modelId="{55CE17D8-DA3F-443F-A519-24EDBE963080}" type="presParOf" srcId="{F8589679-B065-4BC3-9F6F-A0A4DDB5CB50}" destId="{3ECF272D-87D4-4CE6-A6B5-C3120C875506}" srcOrd="2" destOrd="0" presId="urn:microsoft.com/office/officeart/2005/8/layout/hProcess9"/>
    <dgm:cxn modelId="{1AD7B26A-3E2F-4D60-A0D3-EE0EF31280AC}" type="presParOf" srcId="{F8589679-B065-4BC3-9F6F-A0A4DDB5CB50}" destId="{43EF1FB0-DAAF-41F7-9E52-3968EB2D59A7}" srcOrd="3" destOrd="0" presId="urn:microsoft.com/office/officeart/2005/8/layout/hProcess9"/>
    <dgm:cxn modelId="{53090B75-D119-4043-A299-107217E4B957}" type="presParOf" srcId="{F8589679-B065-4BC3-9F6F-A0A4DDB5CB50}" destId="{D5E158E4-480C-4770-AB50-45D0720BEE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AFBED9-9031-4CBC-B6D7-E8C509242B7C}" type="doc">
      <dgm:prSet loTypeId="urn:microsoft.com/office/officeart/2005/8/layout/hProcess9" loCatId="process" qsTypeId="urn:microsoft.com/office/officeart/2005/8/quickstyle/simple1" qsCatId="simple" csTypeId="urn:microsoft.com/office/officeart/2005/8/colors/accent1_2" csCatId="accent1" phldr="1"/>
      <dgm:spPr/>
    </dgm:pt>
    <dgm:pt modelId="{96029060-10EA-408D-9FD2-E3D5741C4E85}">
      <dgm:prSet phldrT="[Text]"/>
      <dgm:spPr/>
      <dgm:t>
        <a:bodyPr/>
        <a:lstStyle/>
        <a:p>
          <a:r>
            <a:rPr lang="en-GB" dirty="0" smtClean="0"/>
            <a:t>Input from and interaction with data providers </a:t>
          </a:r>
          <a:endParaRPr lang="en-GB" dirty="0"/>
        </a:p>
      </dgm:t>
    </dgm:pt>
    <dgm:pt modelId="{B53FA369-755D-4BF2-AEC0-44CA3D2EFD8E}" type="parTrans" cxnId="{4791EC2A-0E2A-4181-9B2D-AD0F805FFE22}">
      <dgm:prSet/>
      <dgm:spPr/>
      <dgm:t>
        <a:bodyPr/>
        <a:lstStyle/>
        <a:p>
          <a:endParaRPr lang="en-GB"/>
        </a:p>
      </dgm:t>
    </dgm:pt>
    <dgm:pt modelId="{BDC9BA2F-36B3-4447-B2D2-E819B2B2CA2D}" type="sibTrans" cxnId="{4791EC2A-0E2A-4181-9B2D-AD0F805FFE22}">
      <dgm:prSet/>
      <dgm:spPr/>
      <dgm:t>
        <a:bodyPr/>
        <a:lstStyle/>
        <a:p>
          <a:endParaRPr lang="en-GB"/>
        </a:p>
      </dgm:t>
    </dgm:pt>
    <dgm:pt modelId="{B75C7F4A-EE63-444E-9777-DF00C521D74A}">
      <dgm:prSet phldrT="[Text]"/>
      <dgm:spPr>
        <a:solidFill>
          <a:schemeClr val="accent5"/>
        </a:solidFill>
      </dgm:spPr>
      <dgm:t>
        <a:bodyPr/>
        <a:lstStyle/>
        <a:p>
          <a:r>
            <a:rPr lang="en-GB" dirty="0" smtClean="0"/>
            <a:t>Production</a:t>
          </a:r>
          <a:endParaRPr lang="en-GB" dirty="0"/>
        </a:p>
      </dgm:t>
    </dgm:pt>
    <dgm:pt modelId="{30C103A6-1272-44B3-A2B8-E49EFDEAC08B}" type="parTrans" cxnId="{386987F1-5D63-43A2-9E44-C521B002ECFF}">
      <dgm:prSet/>
      <dgm:spPr/>
      <dgm:t>
        <a:bodyPr/>
        <a:lstStyle/>
        <a:p>
          <a:endParaRPr lang="en-GB"/>
        </a:p>
      </dgm:t>
    </dgm:pt>
    <dgm:pt modelId="{78865608-E8F9-4E8C-B53A-C1B523F99ECE}" type="sibTrans" cxnId="{386987F1-5D63-43A2-9E44-C521B002ECFF}">
      <dgm:prSet/>
      <dgm:spPr/>
      <dgm:t>
        <a:bodyPr/>
        <a:lstStyle/>
        <a:p>
          <a:endParaRPr lang="en-GB"/>
        </a:p>
      </dgm:t>
    </dgm:pt>
    <dgm:pt modelId="{A89062EB-8417-4AA3-BC11-5C30BC637F75}">
      <dgm:prSet phldrT="[Text]"/>
      <dgm:spPr/>
      <dgm:t>
        <a:bodyPr/>
        <a:lstStyle/>
        <a:p>
          <a:r>
            <a:rPr lang="en-GB" dirty="0" smtClean="0"/>
            <a:t>Dissemination and communication</a:t>
          </a:r>
          <a:endParaRPr lang="en-GB" dirty="0"/>
        </a:p>
      </dgm:t>
    </dgm:pt>
    <dgm:pt modelId="{81797035-947E-4D0F-9F33-2C288307D1C6}" type="parTrans" cxnId="{F0E9E1D7-CCBA-4E11-8BF4-A2A6C9F6F6F8}">
      <dgm:prSet/>
      <dgm:spPr/>
      <dgm:t>
        <a:bodyPr/>
        <a:lstStyle/>
        <a:p>
          <a:endParaRPr lang="en-GB"/>
        </a:p>
      </dgm:t>
    </dgm:pt>
    <dgm:pt modelId="{FF56BD51-0B48-4879-BFFE-1BA84019DF43}" type="sibTrans" cxnId="{F0E9E1D7-CCBA-4E11-8BF4-A2A6C9F6F6F8}">
      <dgm:prSet/>
      <dgm:spPr/>
      <dgm:t>
        <a:bodyPr/>
        <a:lstStyle/>
        <a:p>
          <a:endParaRPr lang="en-GB"/>
        </a:p>
      </dgm:t>
    </dgm:pt>
    <dgm:pt modelId="{B76A8C93-BC04-4270-83AA-84FACF7D0D76}" type="pres">
      <dgm:prSet presAssocID="{43AFBED9-9031-4CBC-B6D7-E8C509242B7C}" presName="CompostProcess" presStyleCnt="0">
        <dgm:presLayoutVars>
          <dgm:dir/>
          <dgm:resizeHandles val="exact"/>
        </dgm:presLayoutVars>
      </dgm:prSet>
      <dgm:spPr/>
    </dgm:pt>
    <dgm:pt modelId="{652EE761-328D-4BF4-92E2-94AB62FFA8D7}" type="pres">
      <dgm:prSet presAssocID="{43AFBED9-9031-4CBC-B6D7-E8C509242B7C}" presName="arrow" presStyleLbl="bgShp" presStyleIdx="0" presStyleCnt="1"/>
      <dgm:spPr/>
    </dgm:pt>
    <dgm:pt modelId="{F8589679-B065-4BC3-9F6F-A0A4DDB5CB50}" type="pres">
      <dgm:prSet presAssocID="{43AFBED9-9031-4CBC-B6D7-E8C509242B7C}" presName="linearProcess" presStyleCnt="0"/>
      <dgm:spPr/>
    </dgm:pt>
    <dgm:pt modelId="{2A7A558B-E5A5-448F-B17C-6F480D4B0D4C}" type="pres">
      <dgm:prSet presAssocID="{96029060-10EA-408D-9FD2-E3D5741C4E85}" presName="textNode" presStyleLbl="node1" presStyleIdx="0" presStyleCnt="3">
        <dgm:presLayoutVars>
          <dgm:bulletEnabled val="1"/>
        </dgm:presLayoutVars>
      </dgm:prSet>
      <dgm:spPr/>
      <dgm:t>
        <a:bodyPr/>
        <a:lstStyle/>
        <a:p>
          <a:endParaRPr lang="en-GB"/>
        </a:p>
      </dgm:t>
    </dgm:pt>
    <dgm:pt modelId="{4936C714-3166-44CC-813F-A77474ED938D}" type="pres">
      <dgm:prSet presAssocID="{BDC9BA2F-36B3-4447-B2D2-E819B2B2CA2D}" presName="sibTrans" presStyleCnt="0"/>
      <dgm:spPr/>
    </dgm:pt>
    <dgm:pt modelId="{3ECF272D-87D4-4CE6-A6B5-C3120C875506}" type="pres">
      <dgm:prSet presAssocID="{B75C7F4A-EE63-444E-9777-DF00C521D74A}" presName="textNode" presStyleLbl="node1" presStyleIdx="1" presStyleCnt="3">
        <dgm:presLayoutVars>
          <dgm:bulletEnabled val="1"/>
        </dgm:presLayoutVars>
      </dgm:prSet>
      <dgm:spPr/>
      <dgm:t>
        <a:bodyPr/>
        <a:lstStyle/>
        <a:p>
          <a:endParaRPr lang="en-GB"/>
        </a:p>
      </dgm:t>
    </dgm:pt>
    <dgm:pt modelId="{43EF1FB0-DAAF-41F7-9E52-3968EB2D59A7}" type="pres">
      <dgm:prSet presAssocID="{78865608-E8F9-4E8C-B53A-C1B523F99ECE}" presName="sibTrans" presStyleCnt="0"/>
      <dgm:spPr/>
    </dgm:pt>
    <dgm:pt modelId="{D5E158E4-480C-4770-AB50-45D0720BEE00}" type="pres">
      <dgm:prSet presAssocID="{A89062EB-8417-4AA3-BC11-5C30BC637F75}" presName="textNode" presStyleLbl="node1" presStyleIdx="2" presStyleCnt="3">
        <dgm:presLayoutVars>
          <dgm:bulletEnabled val="1"/>
        </dgm:presLayoutVars>
      </dgm:prSet>
      <dgm:spPr/>
      <dgm:t>
        <a:bodyPr/>
        <a:lstStyle/>
        <a:p>
          <a:endParaRPr lang="en-GB"/>
        </a:p>
      </dgm:t>
    </dgm:pt>
  </dgm:ptLst>
  <dgm:cxnLst>
    <dgm:cxn modelId="{F0E9E1D7-CCBA-4E11-8BF4-A2A6C9F6F6F8}" srcId="{43AFBED9-9031-4CBC-B6D7-E8C509242B7C}" destId="{A89062EB-8417-4AA3-BC11-5C30BC637F75}" srcOrd="2" destOrd="0" parTransId="{81797035-947E-4D0F-9F33-2C288307D1C6}" sibTransId="{FF56BD51-0B48-4879-BFFE-1BA84019DF43}"/>
    <dgm:cxn modelId="{386987F1-5D63-43A2-9E44-C521B002ECFF}" srcId="{43AFBED9-9031-4CBC-B6D7-E8C509242B7C}" destId="{B75C7F4A-EE63-444E-9777-DF00C521D74A}" srcOrd="1" destOrd="0" parTransId="{30C103A6-1272-44B3-A2B8-E49EFDEAC08B}" sibTransId="{78865608-E8F9-4E8C-B53A-C1B523F99ECE}"/>
    <dgm:cxn modelId="{F262A6F6-0A7C-43D0-A482-673F389783FD}" type="presOf" srcId="{B75C7F4A-EE63-444E-9777-DF00C521D74A}" destId="{3ECF272D-87D4-4CE6-A6B5-C3120C875506}" srcOrd="0" destOrd="0" presId="urn:microsoft.com/office/officeart/2005/8/layout/hProcess9"/>
    <dgm:cxn modelId="{0ADC4A33-C39D-40BD-955F-A9FD2FD8A4D6}" type="presOf" srcId="{43AFBED9-9031-4CBC-B6D7-E8C509242B7C}" destId="{B76A8C93-BC04-4270-83AA-84FACF7D0D76}" srcOrd="0" destOrd="0" presId="urn:microsoft.com/office/officeart/2005/8/layout/hProcess9"/>
    <dgm:cxn modelId="{921683DC-3549-43B4-93D3-03022C01D9FA}" type="presOf" srcId="{96029060-10EA-408D-9FD2-E3D5741C4E85}" destId="{2A7A558B-E5A5-448F-B17C-6F480D4B0D4C}" srcOrd="0" destOrd="0" presId="urn:microsoft.com/office/officeart/2005/8/layout/hProcess9"/>
    <dgm:cxn modelId="{4791EC2A-0E2A-4181-9B2D-AD0F805FFE22}" srcId="{43AFBED9-9031-4CBC-B6D7-E8C509242B7C}" destId="{96029060-10EA-408D-9FD2-E3D5741C4E85}" srcOrd="0" destOrd="0" parTransId="{B53FA369-755D-4BF2-AEC0-44CA3D2EFD8E}" sibTransId="{BDC9BA2F-36B3-4447-B2D2-E819B2B2CA2D}"/>
    <dgm:cxn modelId="{401B3290-5A25-4160-A73C-EC3EB4C4E9CF}" type="presOf" srcId="{A89062EB-8417-4AA3-BC11-5C30BC637F75}" destId="{D5E158E4-480C-4770-AB50-45D0720BEE00}" srcOrd="0" destOrd="0" presId="urn:microsoft.com/office/officeart/2005/8/layout/hProcess9"/>
    <dgm:cxn modelId="{D1AB9BF9-1E43-47ED-8F42-94DB559D5563}" type="presParOf" srcId="{B76A8C93-BC04-4270-83AA-84FACF7D0D76}" destId="{652EE761-328D-4BF4-92E2-94AB62FFA8D7}" srcOrd="0" destOrd="0" presId="urn:microsoft.com/office/officeart/2005/8/layout/hProcess9"/>
    <dgm:cxn modelId="{27439F3C-8CBC-4849-9299-D8A47AEAD174}" type="presParOf" srcId="{B76A8C93-BC04-4270-83AA-84FACF7D0D76}" destId="{F8589679-B065-4BC3-9F6F-A0A4DDB5CB50}" srcOrd="1" destOrd="0" presId="urn:microsoft.com/office/officeart/2005/8/layout/hProcess9"/>
    <dgm:cxn modelId="{790EAE28-43B2-49FC-A8DC-F3AB4CEC844B}" type="presParOf" srcId="{F8589679-B065-4BC3-9F6F-A0A4DDB5CB50}" destId="{2A7A558B-E5A5-448F-B17C-6F480D4B0D4C}" srcOrd="0" destOrd="0" presId="urn:microsoft.com/office/officeart/2005/8/layout/hProcess9"/>
    <dgm:cxn modelId="{22482C4E-9B52-4A09-B11C-77217F8B9631}" type="presParOf" srcId="{F8589679-B065-4BC3-9F6F-A0A4DDB5CB50}" destId="{4936C714-3166-44CC-813F-A77474ED938D}" srcOrd="1" destOrd="0" presId="urn:microsoft.com/office/officeart/2005/8/layout/hProcess9"/>
    <dgm:cxn modelId="{D2880738-F37B-4511-A7AA-13555CFCDD78}" type="presParOf" srcId="{F8589679-B065-4BC3-9F6F-A0A4DDB5CB50}" destId="{3ECF272D-87D4-4CE6-A6B5-C3120C875506}" srcOrd="2" destOrd="0" presId="urn:microsoft.com/office/officeart/2005/8/layout/hProcess9"/>
    <dgm:cxn modelId="{53E6CC29-5B74-4809-8099-CF3ECDD32ACC}" type="presParOf" srcId="{F8589679-B065-4BC3-9F6F-A0A4DDB5CB50}" destId="{43EF1FB0-DAAF-41F7-9E52-3968EB2D59A7}" srcOrd="3" destOrd="0" presId="urn:microsoft.com/office/officeart/2005/8/layout/hProcess9"/>
    <dgm:cxn modelId="{295CC00E-6CB2-4CC2-8904-DD352BD46E11}" type="presParOf" srcId="{F8589679-B065-4BC3-9F6F-A0A4DDB5CB50}" destId="{D5E158E4-480C-4770-AB50-45D0720BEE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AFBED9-9031-4CBC-B6D7-E8C509242B7C}" type="doc">
      <dgm:prSet loTypeId="urn:microsoft.com/office/officeart/2005/8/layout/hProcess9" loCatId="process" qsTypeId="urn:microsoft.com/office/officeart/2005/8/quickstyle/simple1" qsCatId="simple" csTypeId="urn:microsoft.com/office/officeart/2005/8/colors/accent1_2" csCatId="accent1" phldr="1"/>
      <dgm:spPr/>
    </dgm:pt>
    <dgm:pt modelId="{96029060-10EA-408D-9FD2-E3D5741C4E85}">
      <dgm:prSet phldrT="[Text]"/>
      <dgm:spPr/>
      <dgm:t>
        <a:bodyPr/>
        <a:lstStyle/>
        <a:p>
          <a:r>
            <a:rPr lang="en-GB" dirty="0" smtClean="0"/>
            <a:t>Input from and interaction with data providers </a:t>
          </a:r>
          <a:endParaRPr lang="en-GB" dirty="0"/>
        </a:p>
      </dgm:t>
    </dgm:pt>
    <dgm:pt modelId="{B53FA369-755D-4BF2-AEC0-44CA3D2EFD8E}" type="parTrans" cxnId="{4791EC2A-0E2A-4181-9B2D-AD0F805FFE22}">
      <dgm:prSet/>
      <dgm:spPr/>
      <dgm:t>
        <a:bodyPr/>
        <a:lstStyle/>
        <a:p>
          <a:endParaRPr lang="en-GB"/>
        </a:p>
      </dgm:t>
    </dgm:pt>
    <dgm:pt modelId="{BDC9BA2F-36B3-4447-B2D2-E819B2B2CA2D}" type="sibTrans" cxnId="{4791EC2A-0E2A-4181-9B2D-AD0F805FFE22}">
      <dgm:prSet/>
      <dgm:spPr/>
      <dgm:t>
        <a:bodyPr/>
        <a:lstStyle/>
        <a:p>
          <a:endParaRPr lang="en-GB"/>
        </a:p>
      </dgm:t>
    </dgm:pt>
    <dgm:pt modelId="{B75C7F4A-EE63-444E-9777-DF00C521D74A}">
      <dgm:prSet phldrT="[Text]"/>
      <dgm:spPr/>
      <dgm:t>
        <a:bodyPr/>
        <a:lstStyle/>
        <a:p>
          <a:r>
            <a:rPr lang="en-GB" dirty="0" smtClean="0"/>
            <a:t>Production</a:t>
          </a:r>
          <a:endParaRPr lang="en-GB" dirty="0"/>
        </a:p>
      </dgm:t>
    </dgm:pt>
    <dgm:pt modelId="{30C103A6-1272-44B3-A2B8-E49EFDEAC08B}" type="parTrans" cxnId="{386987F1-5D63-43A2-9E44-C521B002ECFF}">
      <dgm:prSet/>
      <dgm:spPr/>
      <dgm:t>
        <a:bodyPr/>
        <a:lstStyle/>
        <a:p>
          <a:endParaRPr lang="en-GB"/>
        </a:p>
      </dgm:t>
    </dgm:pt>
    <dgm:pt modelId="{78865608-E8F9-4E8C-B53A-C1B523F99ECE}" type="sibTrans" cxnId="{386987F1-5D63-43A2-9E44-C521B002ECFF}">
      <dgm:prSet/>
      <dgm:spPr/>
      <dgm:t>
        <a:bodyPr/>
        <a:lstStyle/>
        <a:p>
          <a:endParaRPr lang="en-GB"/>
        </a:p>
      </dgm:t>
    </dgm:pt>
    <dgm:pt modelId="{A89062EB-8417-4AA3-BC11-5C30BC637F75}">
      <dgm:prSet phldrT="[Text]"/>
      <dgm:spPr>
        <a:solidFill>
          <a:schemeClr val="accent5"/>
        </a:solidFill>
      </dgm:spPr>
      <dgm:t>
        <a:bodyPr/>
        <a:lstStyle/>
        <a:p>
          <a:r>
            <a:rPr lang="en-GB" dirty="0" smtClean="0"/>
            <a:t>Dissemination and communication</a:t>
          </a:r>
          <a:endParaRPr lang="en-GB" dirty="0"/>
        </a:p>
      </dgm:t>
    </dgm:pt>
    <dgm:pt modelId="{81797035-947E-4D0F-9F33-2C288307D1C6}" type="parTrans" cxnId="{F0E9E1D7-CCBA-4E11-8BF4-A2A6C9F6F6F8}">
      <dgm:prSet/>
      <dgm:spPr/>
      <dgm:t>
        <a:bodyPr/>
        <a:lstStyle/>
        <a:p>
          <a:endParaRPr lang="en-GB"/>
        </a:p>
      </dgm:t>
    </dgm:pt>
    <dgm:pt modelId="{FF56BD51-0B48-4879-BFFE-1BA84019DF43}" type="sibTrans" cxnId="{F0E9E1D7-CCBA-4E11-8BF4-A2A6C9F6F6F8}">
      <dgm:prSet/>
      <dgm:spPr/>
      <dgm:t>
        <a:bodyPr/>
        <a:lstStyle/>
        <a:p>
          <a:endParaRPr lang="en-GB"/>
        </a:p>
      </dgm:t>
    </dgm:pt>
    <dgm:pt modelId="{B76A8C93-BC04-4270-83AA-84FACF7D0D76}" type="pres">
      <dgm:prSet presAssocID="{43AFBED9-9031-4CBC-B6D7-E8C509242B7C}" presName="CompostProcess" presStyleCnt="0">
        <dgm:presLayoutVars>
          <dgm:dir/>
          <dgm:resizeHandles val="exact"/>
        </dgm:presLayoutVars>
      </dgm:prSet>
      <dgm:spPr/>
    </dgm:pt>
    <dgm:pt modelId="{652EE761-328D-4BF4-92E2-94AB62FFA8D7}" type="pres">
      <dgm:prSet presAssocID="{43AFBED9-9031-4CBC-B6D7-E8C509242B7C}" presName="arrow" presStyleLbl="bgShp" presStyleIdx="0" presStyleCnt="1"/>
      <dgm:spPr/>
    </dgm:pt>
    <dgm:pt modelId="{F8589679-B065-4BC3-9F6F-A0A4DDB5CB50}" type="pres">
      <dgm:prSet presAssocID="{43AFBED9-9031-4CBC-B6D7-E8C509242B7C}" presName="linearProcess" presStyleCnt="0"/>
      <dgm:spPr/>
    </dgm:pt>
    <dgm:pt modelId="{2A7A558B-E5A5-448F-B17C-6F480D4B0D4C}" type="pres">
      <dgm:prSet presAssocID="{96029060-10EA-408D-9FD2-E3D5741C4E85}" presName="textNode" presStyleLbl="node1" presStyleIdx="0" presStyleCnt="3">
        <dgm:presLayoutVars>
          <dgm:bulletEnabled val="1"/>
        </dgm:presLayoutVars>
      </dgm:prSet>
      <dgm:spPr/>
      <dgm:t>
        <a:bodyPr/>
        <a:lstStyle/>
        <a:p>
          <a:endParaRPr lang="en-GB"/>
        </a:p>
      </dgm:t>
    </dgm:pt>
    <dgm:pt modelId="{4936C714-3166-44CC-813F-A77474ED938D}" type="pres">
      <dgm:prSet presAssocID="{BDC9BA2F-36B3-4447-B2D2-E819B2B2CA2D}" presName="sibTrans" presStyleCnt="0"/>
      <dgm:spPr/>
    </dgm:pt>
    <dgm:pt modelId="{3ECF272D-87D4-4CE6-A6B5-C3120C875506}" type="pres">
      <dgm:prSet presAssocID="{B75C7F4A-EE63-444E-9777-DF00C521D74A}" presName="textNode" presStyleLbl="node1" presStyleIdx="1" presStyleCnt="3">
        <dgm:presLayoutVars>
          <dgm:bulletEnabled val="1"/>
        </dgm:presLayoutVars>
      </dgm:prSet>
      <dgm:spPr/>
      <dgm:t>
        <a:bodyPr/>
        <a:lstStyle/>
        <a:p>
          <a:endParaRPr lang="en-GB"/>
        </a:p>
      </dgm:t>
    </dgm:pt>
    <dgm:pt modelId="{43EF1FB0-DAAF-41F7-9E52-3968EB2D59A7}" type="pres">
      <dgm:prSet presAssocID="{78865608-E8F9-4E8C-B53A-C1B523F99ECE}" presName="sibTrans" presStyleCnt="0"/>
      <dgm:spPr/>
    </dgm:pt>
    <dgm:pt modelId="{D5E158E4-480C-4770-AB50-45D0720BEE00}" type="pres">
      <dgm:prSet presAssocID="{A89062EB-8417-4AA3-BC11-5C30BC637F75}" presName="textNode" presStyleLbl="node1" presStyleIdx="2" presStyleCnt="3">
        <dgm:presLayoutVars>
          <dgm:bulletEnabled val="1"/>
        </dgm:presLayoutVars>
      </dgm:prSet>
      <dgm:spPr/>
      <dgm:t>
        <a:bodyPr/>
        <a:lstStyle/>
        <a:p>
          <a:endParaRPr lang="en-GB"/>
        </a:p>
      </dgm:t>
    </dgm:pt>
  </dgm:ptLst>
  <dgm:cxnLst>
    <dgm:cxn modelId="{F0E9E1D7-CCBA-4E11-8BF4-A2A6C9F6F6F8}" srcId="{43AFBED9-9031-4CBC-B6D7-E8C509242B7C}" destId="{A89062EB-8417-4AA3-BC11-5C30BC637F75}" srcOrd="2" destOrd="0" parTransId="{81797035-947E-4D0F-9F33-2C288307D1C6}" sibTransId="{FF56BD51-0B48-4879-BFFE-1BA84019DF43}"/>
    <dgm:cxn modelId="{386987F1-5D63-43A2-9E44-C521B002ECFF}" srcId="{43AFBED9-9031-4CBC-B6D7-E8C509242B7C}" destId="{B75C7F4A-EE63-444E-9777-DF00C521D74A}" srcOrd="1" destOrd="0" parTransId="{30C103A6-1272-44B3-A2B8-E49EFDEAC08B}" sibTransId="{78865608-E8F9-4E8C-B53A-C1B523F99ECE}"/>
    <dgm:cxn modelId="{D54DDCE5-AA39-4368-ABEC-0882DAE4D7B0}" type="presOf" srcId="{B75C7F4A-EE63-444E-9777-DF00C521D74A}" destId="{3ECF272D-87D4-4CE6-A6B5-C3120C875506}" srcOrd="0" destOrd="0" presId="urn:microsoft.com/office/officeart/2005/8/layout/hProcess9"/>
    <dgm:cxn modelId="{76A0E0DD-93ED-4E02-98DA-23C78387BB0E}" type="presOf" srcId="{43AFBED9-9031-4CBC-B6D7-E8C509242B7C}" destId="{B76A8C93-BC04-4270-83AA-84FACF7D0D76}" srcOrd="0" destOrd="0" presId="urn:microsoft.com/office/officeart/2005/8/layout/hProcess9"/>
    <dgm:cxn modelId="{AB45EF9F-E160-4EA7-A928-0A559F072B5C}" type="presOf" srcId="{96029060-10EA-408D-9FD2-E3D5741C4E85}" destId="{2A7A558B-E5A5-448F-B17C-6F480D4B0D4C}" srcOrd="0" destOrd="0" presId="urn:microsoft.com/office/officeart/2005/8/layout/hProcess9"/>
    <dgm:cxn modelId="{4791EC2A-0E2A-4181-9B2D-AD0F805FFE22}" srcId="{43AFBED9-9031-4CBC-B6D7-E8C509242B7C}" destId="{96029060-10EA-408D-9FD2-E3D5741C4E85}" srcOrd="0" destOrd="0" parTransId="{B53FA369-755D-4BF2-AEC0-44CA3D2EFD8E}" sibTransId="{BDC9BA2F-36B3-4447-B2D2-E819B2B2CA2D}"/>
    <dgm:cxn modelId="{AA4E1659-B7B5-432D-BFF9-E85D08AA9FE2}" type="presOf" srcId="{A89062EB-8417-4AA3-BC11-5C30BC637F75}" destId="{D5E158E4-480C-4770-AB50-45D0720BEE00}" srcOrd="0" destOrd="0" presId="urn:microsoft.com/office/officeart/2005/8/layout/hProcess9"/>
    <dgm:cxn modelId="{200C348E-ABE5-4751-AADE-8C807177A9A3}" type="presParOf" srcId="{B76A8C93-BC04-4270-83AA-84FACF7D0D76}" destId="{652EE761-328D-4BF4-92E2-94AB62FFA8D7}" srcOrd="0" destOrd="0" presId="urn:microsoft.com/office/officeart/2005/8/layout/hProcess9"/>
    <dgm:cxn modelId="{6AD55B47-9FCA-445C-B7D8-BA92A6E6E30D}" type="presParOf" srcId="{B76A8C93-BC04-4270-83AA-84FACF7D0D76}" destId="{F8589679-B065-4BC3-9F6F-A0A4DDB5CB50}" srcOrd="1" destOrd="0" presId="urn:microsoft.com/office/officeart/2005/8/layout/hProcess9"/>
    <dgm:cxn modelId="{BFB458B1-21BD-4DE4-BB12-411FC5D9C969}" type="presParOf" srcId="{F8589679-B065-4BC3-9F6F-A0A4DDB5CB50}" destId="{2A7A558B-E5A5-448F-B17C-6F480D4B0D4C}" srcOrd="0" destOrd="0" presId="urn:microsoft.com/office/officeart/2005/8/layout/hProcess9"/>
    <dgm:cxn modelId="{59088F89-8C49-4B75-A524-65CB2EF7BF45}" type="presParOf" srcId="{F8589679-B065-4BC3-9F6F-A0A4DDB5CB50}" destId="{4936C714-3166-44CC-813F-A77474ED938D}" srcOrd="1" destOrd="0" presId="urn:microsoft.com/office/officeart/2005/8/layout/hProcess9"/>
    <dgm:cxn modelId="{5CC11E27-4B01-423C-BB67-AF248878761C}" type="presParOf" srcId="{F8589679-B065-4BC3-9F6F-A0A4DDB5CB50}" destId="{3ECF272D-87D4-4CE6-A6B5-C3120C875506}" srcOrd="2" destOrd="0" presId="urn:microsoft.com/office/officeart/2005/8/layout/hProcess9"/>
    <dgm:cxn modelId="{3DC52537-C44C-4627-91C4-2B943D571BDA}" type="presParOf" srcId="{F8589679-B065-4BC3-9F6F-A0A4DDB5CB50}" destId="{43EF1FB0-DAAF-41F7-9E52-3968EB2D59A7}" srcOrd="3" destOrd="0" presId="urn:microsoft.com/office/officeart/2005/8/layout/hProcess9"/>
    <dgm:cxn modelId="{4EC66DB7-AD2C-45E6-8E7A-90820F368FA5}" type="presParOf" srcId="{F8589679-B065-4BC3-9F6F-A0A4DDB5CB50}" destId="{D5E158E4-480C-4770-AB50-45D0720BEE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E761-328D-4BF4-92E2-94AB62FFA8D7}">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A558B-E5A5-448F-B17C-6F480D4B0D4C}">
      <dsp:nvSpPr>
        <dsp:cNvPr id="0" name=""/>
        <dsp:cNvSpPr/>
      </dsp:nvSpPr>
      <dsp:spPr>
        <a:xfrm>
          <a:off x="6548"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Input from and interaction with data providers </a:t>
          </a:r>
          <a:endParaRPr lang="en-GB" sz="1900" kern="1200" dirty="0"/>
        </a:p>
      </dsp:txBody>
      <dsp:txXfrm>
        <a:off x="85903" y="1298554"/>
        <a:ext cx="1803440" cy="1466890"/>
      </dsp:txXfrm>
    </dsp:sp>
    <dsp:sp modelId="{3ECF272D-87D4-4CE6-A6B5-C3120C875506}">
      <dsp:nvSpPr>
        <dsp:cNvPr id="0" name=""/>
        <dsp:cNvSpPr/>
      </dsp:nvSpPr>
      <dsp:spPr>
        <a:xfrm>
          <a:off x="2066925"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Production</a:t>
          </a:r>
          <a:endParaRPr lang="en-GB" sz="1900" kern="1200" dirty="0"/>
        </a:p>
      </dsp:txBody>
      <dsp:txXfrm>
        <a:off x="2146280" y="1298554"/>
        <a:ext cx="1803440" cy="1466890"/>
      </dsp:txXfrm>
    </dsp:sp>
    <dsp:sp modelId="{D5E158E4-480C-4770-AB50-45D0720BEE00}">
      <dsp:nvSpPr>
        <dsp:cNvPr id="0" name=""/>
        <dsp:cNvSpPr/>
      </dsp:nvSpPr>
      <dsp:spPr>
        <a:xfrm>
          <a:off x="4127301"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Dissemination and communication</a:t>
          </a:r>
          <a:endParaRPr lang="en-GB" sz="1900" kern="1200" dirty="0"/>
        </a:p>
      </dsp:txBody>
      <dsp:txXfrm>
        <a:off x="4206656" y="1298554"/>
        <a:ext cx="180344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CD206-8569-4A15-B17A-E92ECE9993C1}">
      <dsp:nvSpPr>
        <dsp:cNvPr id="0" name=""/>
        <dsp:cNvSpPr/>
      </dsp:nvSpPr>
      <dsp:spPr>
        <a:xfrm>
          <a:off x="1307970" y="1511188"/>
          <a:ext cx="1598631" cy="1598631"/>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 </a:t>
          </a:r>
          <a:endParaRPr lang="en-GB" sz="3600" kern="1200" dirty="0"/>
        </a:p>
      </dsp:txBody>
      <dsp:txXfrm>
        <a:off x="1629366" y="1885660"/>
        <a:ext cx="955839" cy="821729"/>
      </dsp:txXfrm>
    </dsp:sp>
    <dsp:sp modelId="{F501F44D-79A9-4266-A9D5-50F0BC0E5520}">
      <dsp:nvSpPr>
        <dsp:cNvPr id="0" name=""/>
        <dsp:cNvSpPr/>
      </dsp:nvSpPr>
      <dsp:spPr>
        <a:xfrm>
          <a:off x="377858" y="1133330"/>
          <a:ext cx="1162640" cy="116264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 </a:t>
          </a:r>
          <a:endParaRPr lang="en-GB" sz="3600" kern="1200" dirty="0"/>
        </a:p>
      </dsp:txBody>
      <dsp:txXfrm>
        <a:off x="670556" y="1427797"/>
        <a:ext cx="577244" cy="573706"/>
      </dsp:txXfrm>
    </dsp:sp>
    <dsp:sp modelId="{AE1D3837-7402-434C-AB68-12A2BFE4D785}">
      <dsp:nvSpPr>
        <dsp:cNvPr id="0" name=""/>
        <dsp:cNvSpPr/>
      </dsp:nvSpPr>
      <dsp:spPr>
        <a:xfrm rot="20700000">
          <a:off x="1029055" y="331227"/>
          <a:ext cx="1139150" cy="113915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 </a:t>
          </a:r>
          <a:endParaRPr lang="en-GB" sz="3600" kern="1200" dirty="0"/>
        </a:p>
      </dsp:txBody>
      <dsp:txXfrm rot="-20700000">
        <a:off x="1278904" y="581076"/>
        <a:ext cx="639452" cy="639452"/>
      </dsp:txXfrm>
    </dsp:sp>
    <dsp:sp modelId="{F6AF73D4-C61E-48C6-A9C5-83379D6BA59E}">
      <dsp:nvSpPr>
        <dsp:cNvPr id="0" name=""/>
        <dsp:cNvSpPr/>
      </dsp:nvSpPr>
      <dsp:spPr>
        <a:xfrm>
          <a:off x="1171460" y="1277587"/>
          <a:ext cx="2046247" cy="2046247"/>
        </a:xfrm>
        <a:prstGeom prst="circularArrow">
          <a:avLst>
            <a:gd name="adj1" fmla="val 4688"/>
            <a:gd name="adj2" fmla="val 299029"/>
            <a:gd name="adj3" fmla="val 2474740"/>
            <a:gd name="adj4" fmla="val 1595358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84AF0B-6D9C-41E4-9F83-A4E996E4D866}">
      <dsp:nvSpPr>
        <dsp:cNvPr id="0" name=""/>
        <dsp:cNvSpPr/>
      </dsp:nvSpPr>
      <dsp:spPr>
        <a:xfrm>
          <a:off x="171956" y="881608"/>
          <a:ext cx="1486726" cy="148672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8D6BA-8B8A-426D-82E6-D28876B2E6A6}">
      <dsp:nvSpPr>
        <dsp:cNvPr id="0" name=""/>
        <dsp:cNvSpPr/>
      </dsp:nvSpPr>
      <dsp:spPr>
        <a:xfrm>
          <a:off x="765558" y="87236"/>
          <a:ext cx="1602991" cy="160299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E761-328D-4BF4-92E2-94AB62FFA8D7}">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A558B-E5A5-448F-B17C-6F480D4B0D4C}">
      <dsp:nvSpPr>
        <dsp:cNvPr id="0" name=""/>
        <dsp:cNvSpPr/>
      </dsp:nvSpPr>
      <dsp:spPr>
        <a:xfrm>
          <a:off x="6548" y="1219199"/>
          <a:ext cx="1962150" cy="1625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Input from and interaction with data providers </a:t>
          </a:r>
          <a:endParaRPr lang="en-GB" sz="1900" kern="1200" dirty="0"/>
        </a:p>
      </dsp:txBody>
      <dsp:txXfrm>
        <a:off x="85903" y="1298554"/>
        <a:ext cx="1803440" cy="1466890"/>
      </dsp:txXfrm>
    </dsp:sp>
    <dsp:sp modelId="{3ECF272D-87D4-4CE6-A6B5-C3120C875506}">
      <dsp:nvSpPr>
        <dsp:cNvPr id="0" name=""/>
        <dsp:cNvSpPr/>
      </dsp:nvSpPr>
      <dsp:spPr>
        <a:xfrm>
          <a:off x="2066925"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Production</a:t>
          </a:r>
          <a:endParaRPr lang="en-GB" sz="1900" kern="1200" dirty="0"/>
        </a:p>
      </dsp:txBody>
      <dsp:txXfrm>
        <a:off x="2146280" y="1298554"/>
        <a:ext cx="1803440" cy="1466890"/>
      </dsp:txXfrm>
    </dsp:sp>
    <dsp:sp modelId="{D5E158E4-480C-4770-AB50-45D0720BEE00}">
      <dsp:nvSpPr>
        <dsp:cNvPr id="0" name=""/>
        <dsp:cNvSpPr/>
      </dsp:nvSpPr>
      <dsp:spPr>
        <a:xfrm>
          <a:off x="4127301"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Dissemination and communication</a:t>
          </a:r>
          <a:endParaRPr lang="en-GB" sz="1900" kern="1200" dirty="0"/>
        </a:p>
      </dsp:txBody>
      <dsp:txXfrm>
        <a:off x="4206656" y="1298554"/>
        <a:ext cx="1803440"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E761-328D-4BF4-92E2-94AB62FFA8D7}">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A558B-E5A5-448F-B17C-6F480D4B0D4C}">
      <dsp:nvSpPr>
        <dsp:cNvPr id="0" name=""/>
        <dsp:cNvSpPr/>
      </dsp:nvSpPr>
      <dsp:spPr>
        <a:xfrm>
          <a:off x="6548"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Input from and interaction with data providers </a:t>
          </a:r>
          <a:endParaRPr lang="en-GB" sz="1900" kern="1200" dirty="0"/>
        </a:p>
      </dsp:txBody>
      <dsp:txXfrm>
        <a:off x="85903" y="1298554"/>
        <a:ext cx="1803440" cy="1466890"/>
      </dsp:txXfrm>
    </dsp:sp>
    <dsp:sp modelId="{3ECF272D-87D4-4CE6-A6B5-C3120C875506}">
      <dsp:nvSpPr>
        <dsp:cNvPr id="0" name=""/>
        <dsp:cNvSpPr/>
      </dsp:nvSpPr>
      <dsp:spPr>
        <a:xfrm>
          <a:off x="2066925" y="1219199"/>
          <a:ext cx="1962150" cy="1625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Production</a:t>
          </a:r>
          <a:endParaRPr lang="en-GB" sz="1900" kern="1200" dirty="0"/>
        </a:p>
      </dsp:txBody>
      <dsp:txXfrm>
        <a:off x="2146280" y="1298554"/>
        <a:ext cx="1803440" cy="1466890"/>
      </dsp:txXfrm>
    </dsp:sp>
    <dsp:sp modelId="{D5E158E4-480C-4770-AB50-45D0720BEE00}">
      <dsp:nvSpPr>
        <dsp:cNvPr id="0" name=""/>
        <dsp:cNvSpPr/>
      </dsp:nvSpPr>
      <dsp:spPr>
        <a:xfrm>
          <a:off x="4127301"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Dissemination and communication</a:t>
          </a:r>
          <a:endParaRPr lang="en-GB" sz="1900" kern="1200" dirty="0"/>
        </a:p>
      </dsp:txBody>
      <dsp:txXfrm>
        <a:off x="4206656" y="1298554"/>
        <a:ext cx="1803440" cy="1466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E761-328D-4BF4-92E2-94AB62FFA8D7}">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A558B-E5A5-448F-B17C-6F480D4B0D4C}">
      <dsp:nvSpPr>
        <dsp:cNvPr id="0" name=""/>
        <dsp:cNvSpPr/>
      </dsp:nvSpPr>
      <dsp:spPr>
        <a:xfrm>
          <a:off x="6548"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Input from and interaction with data providers </a:t>
          </a:r>
          <a:endParaRPr lang="en-GB" sz="1900" kern="1200" dirty="0"/>
        </a:p>
      </dsp:txBody>
      <dsp:txXfrm>
        <a:off x="85903" y="1298554"/>
        <a:ext cx="1803440" cy="1466890"/>
      </dsp:txXfrm>
    </dsp:sp>
    <dsp:sp modelId="{3ECF272D-87D4-4CE6-A6B5-C3120C875506}">
      <dsp:nvSpPr>
        <dsp:cNvPr id="0" name=""/>
        <dsp:cNvSpPr/>
      </dsp:nvSpPr>
      <dsp:spPr>
        <a:xfrm>
          <a:off x="2066925"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Production</a:t>
          </a:r>
          <a:endParaRPr lang="en-GB" sz="1900" kern="1200" dirty="0"/>
        </a:p>
      </dsp:txBody>
      <dsp:txXfrm>
        <a:off x="2146280" y="1298554"/>
        <a:ext cx="1803440" cy="1466890"/>
      </dsp:txXfrm>
    </dsp:sp>
    <dsp:sp modelId="{D5E158E4-480C-4770-AB50-45D0720BEE00}">
      <dsp:nvSpPr>
        <dsp:cNvPr id="0" name=""/>
        <dsp:cNvSpPr/>
      </dsp:nvSpPr>
      <dsp:spPr>
        <a:xfrm>
          <a:off x="4127301" y="1219199"/>
          <a:ext cx="1962150" cy="1625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Dissemination and communication</a:t>
          </a:r>
          <a:endParaRPr lang="en-GB" sz="19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683"/>
          </a:xfrm>
          <a:prstGeom prst="rect">
            <a:avLst/>
          </a:prstGeom>
        </p:spPr>
        <p:txBody>
          <a:bodyPr vert="horz" lIns="91568" tIns="45784" rIns="91568" bIns="45784" rtlCol="0"/>
          <a:lstStyle>
            <a:lvl1pPr algn="l">
              <a:defRPr sz="1200"/>
            </a:lvl1pPr>
          </a:lstStyle>
          <a:p>
            <a:pPr>
              <a:defRPr/>
            </a:pPr>
            <a:r>
              <a:rPr lang="en-GB" smtClean="0"/>
              <a:t>ECB-UNRESTRICTED</a:t>
            </a:r>
            <a:endParaRPr lang="en-GB"/>
          </a:p>
        </p:txBody>
      </p:sp>
      <p:sp>
        <p:nvSpPr>
          <p:cNvPr id="3" name="Date Placeholder 2"/>
          <p:cNvSpPr>
            <a:spLocks noGrp="1"/>
          </p:cNvSpPr>
          <p:nvPr>
            <p:ph type="dt" sz="quarter" idx="1"/>
          </p:nvPr>
        </p:nvSpPr>
        <p:spPr>
          <a:xfrm>
            <a:off x="3854183" y="0"/>
            <a:ext cx="2949841" cy="497683"/>
          </a:xfrm>
          <a:prstGeom prst="rect">
            <a:avLst/>
          </a:prstGeom>
        </p:spPr>
        <p:txBody>
          <a:bodyPr vert="horz" lIns="91568" tIns="45784" rIns="91568" bIns="45784" rtlCol="0"/>
          <a:lstStyle>
            <a:lvl1pPr algn="r">
              <a:defRPr sz="1200"/>
            </a:lvl1pPr>
          </a:lstStyle>
          <a:p>
            <a:pPr>
              <a:defRPr/>
            </a:pPr>
            <a:fld id="{2723EC05-B018-495C-9003-F151D8A9A96A}" type="datetimeFigureOut">
              <a:rPr lang="en-GB"/>
              <a:pPr>
                <a:defRPr/>
              </a:pPr>
              <a:t>19/10/2015</a:t>
            </a:fld>
            <a:endParaRPr lang="en-GB"/>
          </a:p>
        </p:txBody>
      </p:sp>
      <p:sp>
        <p:nvSpPr>
          <p:cNvPr id="4" name="Footer Placeholder 3"/>
          <p:cNvSpPr>
            <a:spLocks noGrp="1"/>
          </p:cNvSpPr>
          <p:nvPr>
            <p:ph type="ftr" sz="quarter" idx="2"/>
          </p:nvPr>
        </p:nvSpPr>
        <p:spPr>
          <a:xfrm>
            <a:off x="0" y="9444828"/>
            <a:ext cx="2949841" cy="497683"/>
          </a:xfrm>
          <a:prstGeom prst="rect">
            <a:avLst/>
          </a:prstGeom>
        </p:spPr>
        <p:txBody>
          <a:bodyPr vert="horz" lIns="91568" tIns="45784" rIns="91568" bIns="45784"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4183" y="9444828"/>
            <a:ext cx="2949841" cy="497683"/>
          </a:xfrm>
          <a:prstGeom prst="rect">
            <a:avLst/>
          </a:prstGeom>
        </p:spPr>
        <p:txBody>
          <a:bodyPr vert="horz" lIns="91568" tIns="45784" rIns="91568" bIns="45784" rtlCol="0" anchor="b"/>
          <a:lstStyle>
            <a:lvl1pPr algn="r">
              <a:defRPr sz="1200"/>
            </a:lvl1pPr>
          </a:lstStyle>
          <a:p>
            <a:pPr>
              <a:defRPr/>
            </a:pPr>
            <a:fld id="{62C951A7-5854-49AB-B1FF-ED0F54E14F4B}" type="slidenum">
              <a:rPr lang="en-GB"/>
              <a:pPr>
                <a:defRPr/>
              </a:pPr>
              <a:t>‹#›</a:t>
            </a:fld>
            <a:endParaRPr lang="en-GB"/>
          </a:p>
        </p:txBody>
      </p:sp>
    </p:spTree>
    <p:extLst>
      <p:ext uri="{BB962C8B-B14F-4D97-AF65-F5344CB8AC3E}">
        <p14:creationId xmlns:p14="http://schemas.microsoft.com/office/powerpoint/2010/main" val="125584042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683"/>
          </a:xfrm>
          <a:prstGeom prst="rect">
            <a:avLst/>
          </a:prstGeom>
        </p:spPr>
        <p:txBody>
          <a:bodyPr vert="horz" lIns="91568" tIns="45784" rIns="91568" bIns="45784" rtlCol="0"/>
          <a:lstStyle>
            <a:lvl1pPr algn="l" fontAlgn="auto">
              <a:spcBef>
                <a:spcPts val="0"/>
              </a:spcBef>
              <a:spcAft>
                <a:spcPts val="0"/>
              </a:spcAft>
              <a:defRPr sz="1200">
                <a:latin typeface="+mn-lt"/>
                <a:cs typeface="+mn-cs"/>
              </a:defRPr>
            </a:lvl1pPr>
          </a:lstStyle>
          <a:p>
            <a:pPr>
              <a:defRPr/>
            </a:pPr>
            <a:r>
              <a:rPr lang="en-GB" smtClean="0"/>
              <a:t>ECB-UNRESTRICTED</a:t>
            </a:r>
            <a:endParaRPr lang="en-GB"/>
          </a:p>
        </p:txBody>
      </p:sp>
      <p:sp>
        <p:nvSpPr>
          <p:cNvPr id="3" name="Date Placeholder 2"/>
          <p:cNvSpPr>
            <a:spLocks noGrp="1"/>
          </p:cNvSpPr>
          <p:nvPr>
            <p:ph type="dt" idx="1"/>
          </p:nvPr>
        </p:nvSpPr>
        <p:spPr>
          <a:xfrm>
            <a:off x="3854183" y="0"/>
            <a:ext cx="2949841" cy="497683"/>
          </a:xfrm>
          <a:prstGeom prst="rect">
            <a:avLst/>
          </a:prstGeom>
        </p:spPr>
        <p:txBody>
          <a:bodyPr vert="horz" lIns="91568" tIns="45784" rIns="91568" bIns="45784" rtlCol="0"/>
          <a:lstStyle>
            <a:lvl1pPr algn="r" fontAlgn="auto">
              <a:spcBef>
                <a:spcPts val="0"/>
              </a:spcBef>
              <a:spcAft>
                <a:spcPts val="0"/>
              </a:spcAft>
              <a:defRPr sz="1200">
                <a:latin typeface="+mn-lt"/>
                <a:cs typeface="+mn-cs"/>
              </a:defRPr>
            </a:lvl1pPr>
          </a:lstStyle>
          <a:p>
            <a:pPr>
              <a:defRPr/>
            </a:pPr>
            <a:fld id="{63C49F94-FF77-4B5A-9FB6-6A4BD5908952}" type="datetimeFigureOut">
              <a:rPr lang="en-GB"/>
              <a:pPr>
                <a:defRPr/>
              </a:pPr>
              <a:t>19/10/2015</a:t>
            </a:fld>
            <a:endParaRPr lang="en-GB" dirty="0"/>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68" tIns="45784" rIns="91568" bIns="45784" rtlCol="0" anchor="ctr"/>
          <a:lstStyle/>
          <a:p>
            <a:pPr lvl="0"/>
            <a:endParaRPr lang="en-GB" noProof="0" dirty="0"/>
          </a:p>
        </p:txBody>
      </p:sp>
      <p:sp>
        <p:nvSpPr>
          <p:cNvPr id="5" name="Notes Placeholder 4"/>
          <p:cNvSpPr>
            <a:spLocks noGrp="1"/>
          </p:cNvSpPr>
          <p:nvPr>
            <p:ph type="body" sz="quarter" idx="3"/>
          </p:nvPr>
        </p:nvSpPr>
        <p:spPr>
          <a:xfrm>
            <a:off x="680244" y="4724005"/>
            <a:ext cx="5445126" cy="4474368"/>
          </a:xfrm>
          <a:prstGeom prst="rect">
            <a:avLst/>
          </a:prstGeom>
        </p:spPr>
        <p:txBody>
          <a:bodyPr vert="horz" lIns="91568" tIns="45784" rIns="91568" bIns="4578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4828"/>
            <a:ext cx="2949841" cy="497683"/>
          </a:xfrm>
          <a:prstGeom prst="rect">
            <a:avLst/>
          </a:prstGeom>
        </p:spPr>
        <p:txBody>
          <a:bodyPr vert="horz" lIns="91568" tIns="45784" rIns="91568" bIns="45784"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4183" y="9444828"/>
            <a:ext cx="2949841" cy="497683"/>
          </a:xfrm>
          <a:prstGeom prst="rect">
            <a:avLst/>
          </a:prstGeom>
        </p:spPr>
        <p:txBody>
          <a:bodyPr vert="horz" lIns="91568" tIns="45784" rIns="91568" bIns="45784" rtlCol="0" anchor="b"/>
          <a:lstStyle>
            <a:lvl1pPr algn="r" fontAlgn="auto">
              <a:spcBef>
                <a:spcPts val="0"/>
              </a:spcBef>
              <a:spcAft>
                <a:spcPts val="0"/>
              </a:spcAft>
              <a:defRPr sz="1200">
                <a:latin typeface="+mn-lt"/>
                <a:cs typeface="+mn-cs"/>
              </a:defRPr>
            </a:lvl1pPr>
          </a:lstStyle>
          <a:p>
            <a:pPr>
              <a:defRPr/>
            </a:pPr>
            <a:fld id="{55959D7A-9D32-4B60-96F6-D6B0B27DB304}" type="slidenum">
              <a:rPr lang="en-GB"/>
              <a:pPr>
                <a:defRPr/>
              </a:pPr>
              <a:t>‹#›</a:t>
            </a:fld>
            <a:endParaRPr lang="en-GB" dirty="0"/>
          </a:p>
        </p:txBody>
      </p:sp>
    </p:spTree>
    <p:extLst>
      <p:ext uri="{BB962C8B-B14F-4D97-AF65-F5344CB8AC3E}">
        <p14:creationId xmlns:p14="http://schemas.microsoft.com/office/powerpoint/2010/main" val="251650673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Footer Placeholder 3"/>
          <p:cNvSpPr>
            <a:spLocks noGrp="1"/>
          </p:cNvSpPr>
          <p:nvPr>
            <p:ph type="ftr" sz="quarter" idx="4"/>
          </p:nvPr>
        </p:nvSpPr>
        <p:spPr/>
        <p:txBody>
          <a:bodyPr/>
          <a:lstStyle/>
          <a:p>
            <a:pPr>
              <a:defRPr/>
            </a:pPr>
            <a:r>
              <a:rPr lang="en-US">
                <a:solidFill>
                  <a:prstClr val="black"/>
                </a:solidFill>
              </a:rPr>
              <a:t>This document is a blueprint. There is still a level of uncertainty whether this project will be initiated.</a:t>
            </a:r>
            <a:endParaRPr lang="en-GB">
              <a:solidFill>
                <a:prstClr val="black"/>
              </a:solidFill>
            </a:endParaRPr>
          </a:p>
        </p:txBody>
      </p:sp>
      <p:sp>
        <p:nvSpPr>
          <p:cNvPr id="5" name="Slide Number Placeholder 4"/>
          <p:cNvSpPr>
            <a:spLocks noGrp="1"/>
          </p:cNvSpPr>
          <p:nvPr>
            <p:ph type="sldNum" sz="quarter" idx="5"/>
          </p:nvPr>
        </p:nvSpPr>
        <p:spPr/>
        <p:txBody>
          <a:bodyPr/>
          <a:lstStyle/>
          <a:p>
            <a:pPr>
              <a:defRPr/>
            </a:pPr>
            <a:fld id="{F886346B-5A04-4440-80CE-4305C45018BF}" type="slidenum">
              <a:rPr lang="en-GB">
                <a:solidFill>
                  <a:prstClr val="black"/>
                </a:solidFill>
              </a:rPr>
              <a:pPr>
                <a:defRPr/>
              </a:pPr>
              <a:t>1</a:t>
            </a:fld>
            <a:endParaRPr lang="en-GB" dirty="0">
              <a:solidFill>
                <a:prstClr val="black"/>
              </a:solidFill>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10</a:t>
            </a:fld>
            <a:endParaRPr lang="en-GB" dirty="0"/>
          </a:p>
        </p:txBody>
      </p:sp>
    </p:spTree>
    <p:extLst>
      <p:ext uri="{BB962C8B-B14F-4D97-AF65-F5344CB8AC3E}">
        <p14:creationId xmlns:p14="http://schemas.microsoft.com/office/powerpoint/2010/main" val="53108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12</a:t>
            </a:fld>
            <a:endParaRPr lang="en-GB" dirty="0"/>
          </a:p>
        </p:txBody>
      </p:sp>
    </p:spTree>
    <p:extLst>
      <p:ext uri="{BB962C8B-B14F-4D97-AF65-F5344CB8AC3E}">
        <p14:creationId xmlns:p14="http://schemas.microsoft.com/office/powerpoint/2010/main" val="110012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13</a:t>
            </a:fld>
            <a:endParaRPr lang="en-GB" dirty="0"/>
          </a:p>
        </p:txBody>
      </p:sp>
    </p:spTree>
    <p:extLst>
      <p:ext uri="{BB962C8B-B14F-4D97-AF65-F5344CB8AC3E}">
        <p14:creationId xmlns:p14="http://schemas.microsoft.com/office/powerpoint/2010/main" val="86941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14</a:t>
            </a:fld>
            <a:endParaRPr lang="en-GB" dirty="0"/>
          </a:p>
        </p:txBody>
      </p:sp>
    </p:spTree>
    <p:extLst>
      <p:ext uri="{BB962C8B-B14F-4D97-AF65-F5344CB8AC3E}">
        <p14:creationId xmlns:p14="http://schemas.microsoft.com/office/powerpoint/2010/main" val="250497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15</a:t>
            </a:fld>
            <a:endParaRPr lang="en-GB" dirty="0"/>
          </a:p>
        </p:txBody>
      </p:sp>
    </p:spTree>
    <p:extLst>
      <p:ext uri="{BB962C8B-B14F-4D97-AF65-F5344CB8AC3E}">
        <p14:creationId xmlns:p14="http://schemas.microsoft.com/office/powerpoint/2010/main" val="219265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F60AA899-B100-4342-A2FA-7F7307C56B46}" type="slidenum">
              <a:rPr lang="en-GB">
                <a:solidFill>
                  <a:prstClr val="black"/>
                </a:solidFill>
              </a:rPr>
              <a:pPr>
                <a:defRPr/>
              </a:pPr>
              <a:t>16</a:t>
            </a:fld>
            <a:endParaRPr lang="en-GB" dirty="0">
              <a:solidFill>
                <a:prstClr val="black"/>
              </a:solidFill>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F60AA899-B100-4342-A2FA-7F7307C56B46}" type="slidenum">
              <a:rPr lang="en-GB">
                <a:solidFill>
                  <a:prstClr val="black"/>
                </a:solidFill>
              </a:rPr>
              <a:pPr>
                <a:defRPr/>
              </a:pPr>
              <a:t>17</a:t>
            </a:fld>
            <a:endParaRPr lang="en-GB" dirty="0">
              <a:solidFill>
                <a:prstClr val="black"/>
              </a:solidFill>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C75971A0-C235-4336-B7BC-502D54346611}" type="slidenum">
              <a:rPr lang="en-GB">
                <a:solidFill>
                  <a:prstClr val="black"/>
                </a:solidFill>
              </a:rPr>
              <a:pPr>
                <a:defRPr/>
              </a:pPr>
              <a:t>18</a:t>
            </a:fld>
            <a:endParaRPr lang="en-GB"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19</a:t>
            </a:fld>
            <a:endParaRPr lang="en-GB" dirty="0"/>
          </a:p>
        </p:txBody>
      </p:sp>
    </p:spTree>
    <p:extLst>
      <p:ext uri="{BB962C8B-B14F-4D97-AF65-F5344CB8AC3E}">
        <p14:creationId xmlns:p14="http://schemas.microsoft.com/office/powerpoint/2010/main" val="85227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Footer Placeholder 3"/>
          <p:cNvSpPr>
            <a:spLocks noGrp="1"/>
          </p:cNvSpPr>
          <p:nvPr>
            <p:ph type="ftr" sz="quarter" idx="4"/>
          </p:nvPr>
        </p:nvSpPr>
        <p:spPr/>
        <p:txBody>
          <a:bodyPr/>
          <a:lstStyle/>
          <a:p>
            <a:pPr>
              <a:defRPr/>
            </a:pPr>
            <a:r>
              <a:rPr lang="en-US"/>
              <a:t>This document is a blueprint. There is still a level of uncertainty whether this project will be initiated.</a:t>
            </a:r>
            <a:endParaRPr lang="en-GB"/>
          </a:p>
        </p:txBody>
      </p:sp>
      <p:sp>
        <p:nvSpPr>
          <p:cNvPr id="5" name="Slide Number Placeholder 4"/>
          <p:cNvSpPr>
            <a:spLocks noGrp="1"/>
          </p:cNvSpPr>
          <p:nvPr>
            <p:ph type="sldNum" sz="quarter" idx="5"/>
          </p:nvPr>
        </p:nvSpPr>
        <p:spPr/>
        <p:txBody>
          <a:bodyPr/>
          <a:lstStyle/>
          <a:p>
            <a:pPr>
              <a:defRPr/>
            </a:pPr>
            <a:fld id="{349CF696-6B43-4491-AE05-3E897E3B124E}" type="slidenum">
              <a:rPr lang="en-GB" smtClean="0"/>
              <a:pPr>
                <a:defRPr/>
              </a:pPr>
              <a:t>2</a:t>
            </a:fld>
            <a:endParaRPr lang="en-GB" dirty="0"/>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F60AA899-B100-4342-A2FA-7F7307C56B46}" type="slidenum">
              <a:rPr lang="en-GB">
                <a:solidFill>
                  <a:prstClr val="black"/>
                </a:solidFill>
              </a:rPr>
              <a:pPr>
                <a:defRPr/>
              </a:pPr>
              <a:t>20</a:t>
            </a:fld>
            <a:endParaRPr lang="en-GB" dirty="0">
              <a:solidFill>
                <a:prstClr val="black"/>
              </a:solidFill>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F711AF8D-2CF9-4B47-8D93-A3C1A6C1EE44}" type="slidenum">
              <a:rPr lang="en-GB">
                <a:solidFill>
                  <a:prstClr val="black"/>
                </a:solidFill>
              </a:rPr>
              <a:pPr>
                <a:defRPr/>
              </a:pPr>
              <a:t>21</a:t>
            </a:fld>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F60AA899-B100-4342-A2FA-7F7307C56B46}" type="slidenum">
              <a:rPr lang="en-GB">
                <a:solidFill>
                  <a:prstClr val="black"/>
                </a:solidFill>
              </a:rPr>
              <a:pPr>
                <a:defRPr/>
              </a:pPr>
              <a:t>22</a:t>
            </a:fld>
            <a:endParaRPr lang="en-GB" dirty="0">
              <a:solidFill>
                <a:prstClr val="black"/>
              </a:solidFill>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396204F9-B24A-4443-82AD-D45A3B740C03}" type="slidenum">
              <a:rPr lang="en-GB">
                <a:solidFill>
                  <a:prstClr val="black"/>
                </a:solidFill>
              </a:rPr>
              <a:pPr>
                <a:defRPr/>
              </a:pPr>
              <a:t>23</a:t>
            </a:fld>
            <a:endParaRPr lang="en-GB" dirty="0">
              <a:solidFill>
                <a:prstClr val="black"/>
              </a:solidFill>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EF98B326-634D-4AC7-B837-5DBFDE491282}" type="slidenum">
              <a:rPr lang="en-GB">
                <a:solidFill>
                  <a:prstClr val="black"/>
                </a:solidFill>
              </a:rPr>
              <a:pPr>
                <a:defRPr/>
              </a:pPr>
              <a:t>24</a:t>
            </a:fld>
            <a:endParaRPr lang="en-GB" dirty="0">
              <a:solidFill>
                <a:prstClr val="black"/>
              </a:solidFill>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25</a:t>
            </a:fld>
            <a:endParaRPr lang="en-GB" dirty="0"/>
          </a:p>
        </p:txBody>
      </p:sp>
    </p:spTree>
    <p:extLst>
      <p:ext uri="{BB962C8B-B14F-4D97-AF65-F5344CB8AC3E}">
        <p14:creationId xmlns:p14="http://schemas.microsoft.com/office/powerpoint/2010/main" val="2396816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26</a:t>
            </a:fld>
            <a:endParaRPr lang="en-GB" dirty="0"/>
          </a:p>
        </p:txBody>
      </p:sp>
    </p:spTree>
    <p:extLst>
      <p:ext uri="{BB962C8B-B14F-4D97-AF65-F5344CB8AC3E}">
        <p14:creationId xmlns:p14="http://schemas.microsoft.com/office/powerpoint/2010/main" val="396795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0B8F69-5682-4839-8996-7D44536B5D66}" type="slidenum">
              <a:rPr lang="en-GB" smtClean="0"/>
              <a:pPr/>
              <a:t>27</a:t>
            </a:fld>
            <a:endParaRPr lang="en-GB" dirty="0"/>
          </a:p>
        </p:txBody>
      </p:sp>
    </p:spTree>
    <p:extLst>
      <p:ext uri="{BB962C8B-B14F-4D97-AF65-F5344CB8AC3E}">
        <p14:creationId xmlns:p14="http://schemas.microsoft.com/office/powerpoint/2010/main" val="42821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28</a:t>
            </a:fld>
            <a:endParaRPr lang="en-GB" dirty="0"/>
          </a:p>
        </p:txBody>
      </p:sp>
    </p:spTree>
    <p:extLst>
      <p:ext uri="{BB962C8B-B14F-4D97-AF65-F5344CB8AC3E}">
        <p14:creationId xmlns:p14="http://schemas.microsoft.com/office/powerpoint/2010/main" val="1705992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F60AA899-B100-4342-A2FA-7F7307C56B46}" type="slidenum">
              <a:rPr lang="en-GB">
                <a:solidFill>
                  <a:prstClr val="black"/>
                </a:solidFill>
              </a:rPr>
              <a:pPr>
                <a:defRPr/>
              </a:pPr>
              <a:t>29</a:t>
            </a:fld>
            <a:endParaRPr lang="en-GB" dirty="0">
              <a:solidFill>
                <a:prstClr val="black"/>
              </a:solidFill>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Footer Placeholder 3"/>
          <p:cNvSpPr>
            <a:spLocks noGrp="1"/>
          </p:cNvSpPr>
          <p:nvPr>
            <p:ph type="ftr" sz="quarter" idx="4"/>
          </p:nvPr>
        </p:nvSpPr>
        <p:spPr/>
        <p:txBody>
          <a:bodyPr/>
          <a:lstStyle/>
          <a:p>
            <a:pPr>
              <a:defRPr/>
            </a:pPr>
            <a:r>
              <a:rPr lang="en-US"/>
              <a:t>This document is a blueprint. There is still a level of uncertainty whether this project will be initiated.</a:t>
            </a:r>
            <a:endParaRPr lang="en-GB"/>
          </a:p>
        </p:txBody>
      </p:sp>
      <p:sp>
        <p:nvSpPr>
          <p:cNvPr id="5" name="Slide Number Placeholder 4"/>
          <p:cNvSpPr>
            <a:spLocks noGrp="1"/>
          </p:cNvSpPr>
          <p:nvPr>
            <p:ph type="sldNum" sz="quarter" idx="5"/>
          </p:nvPr>
        </p:nvSpPr>
        <p:spPr/>
        <p:txBody>
          <a:bodyPr/>
          <a:lstStyle/>
          <a:p>
            <a:pPr>
              <a:defRPr/>
            </a:pPr>
            <a:fld id="{349CF696-6B43-4491-AE05-3E897E3B124E}" type="slidenum">
              <a:rPr lang="en-GB" smtClean="0"/>
              <a:pPr>
                <a:defRPr/>
              </a:pPr>
              <a:t>3</a:t>
            </a:fld>
            <a:endParaRPr lang="en-GB" dirty="0"/>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30</a:t>
            </a:fld>
            <a:endParaRPr lang="en-GB" dirty="0"/>
          </a:p>
        </p:txBody>
      </p:sp>
    </p:spTree>
    <p:extLst>
      <p:ext uri="{BB962C8B-B14F-4D97-AF65-F5344CB8AC3E}">
        <p14:creationId xmlns:p14="http://schemas.microsoft.com/office/powerpoint/2010/main" val="2534118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31</a:t>
            </a:fld>
            <a:endParaRPr lang="en-GB" dirty="0"/>
          </a:p>
        </p:txBody>
      </p:sp>
    </p:spTree>
    <p:extLst>
      <p:ext uri="{BB962C8B-B14F-4D97-AF65-F5344CB8AC3E}">
        <p14:creationId xmlns:p14="http://schemas.microsoft.com/office/powerpoint/2010/main" val="1369936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ECB-UNRESTRICTED</a:t>
            </a:r>
            <a:endParaRPr lang="en-GB"/>
          </a:p>
        </p:txBody>
      </p:sp>
      <p:sp>
        <p:nvSpPr>
          <p:cNvPr id="5" name="Slide Number Placeholder 4"/>
          <p:cNvSpPr>
            <a:spLocks noGrp="1"/>
          </p:cNvSpPr>
          <p:nvPr>
            <p:ph type="sldNum" sz="quarter" idx="11"/>
          </p:nvPr>
        </p:nvSpPr>
        <p:spPr/>
        <p:txBody>
          <a:bodyPr/>
          <a:lstStyle/>
          <a:p>
            <a:pPr>
              <a:defRPr/>
            </a:pPr>
            <a:fld id="{55959D7A-9D32-4B60-96F6-D6B0B27DB304}" type="slidenum">
              <a:rPr lang="en-GB" smtClean="0"/>
              <a:pPr>
                <a:defRPr/>
              </a:pPr>
              <a:t>32</a:t>
            </a:fld>
            <a:endParaRPr lang="en-GB" dirty="0"/>
          </a:p>
        </p:txBody>
      </p:sp>
    </p:spTree>
    <p:extLst>
      <p:ext uri="{BB962C8B-B14F-4D97-AF65-F5344CB8AC3E}">
        <p14:creationId xmlns:p14="http://schemas.microsoft.com/office/powerpoint/2010/main" val="3732856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0116" name="Slide Number Placeholder 3"/>
          <p:cNvSpPr>
            <a:spLocks noGrp="1"/>
          </p:cNvSpPr>
          <p:nvPr>
            <p:ph type="sldNum" sz="quarter" idx="5"/>
          </p:nvPr>
        </p:nvSpPr>
        <p:spPr/>
        <p:txBody>
          <a:bodyPr/>
          <a:lstStyle>
            <a:lvl1pPr eaLnBrk="0" hangingPunct="0">
              <a:defRPr sz="1200" b="1">
                <a:solidFill>
                  <a:srgbClr val="003399"/>
                </a:solidFill>
                <a:latin typeface="Gill Sans MT" pitchFamily="34" charset="0"/>
              </a:defRPr>
            </a:lvl1pPr>
            <a:lvl2pPr marL="747485" indent="-287495" eaLnBrk="0" hangingPunct="0">
              <a:defRPr sz="1200" b="1">
                <a:solidFill>
                  <a:srgbClr val="003399"/>
                </a:solidFill>
                <a:latin typeface="Gill Sans MT" pitchFamily="34" charset="0"/>
              </a:defRPr>
            </a:lvl2pPr>
            <a:lvl3pPr marL="1149977" indent="-229996" eaLnBrk="0" hangingPunct="0">
              <a:defRPr sz="1200" b="1">
                <a:solidFill>
                  <a:srgbClr val="003399"/>
                </a:solidFill>
                <a:latin typeface="Gill Sans MT" pitchFamily="34" charset="0"/>
              </a:defRPr>
            </a:lvl3pPr>
            <a:lvl4pPr marL="1609968" indent="-229996" eaLnBrk="0" hangingPunct="0">
              <a:defRPr sz="1200" b="1">
                <a:solidFill>
                  <a:srgbClr val="003399"/>
                </a:solidFill>
                <a:latin typeface="Gill Sans MT" pitchFamily="34" charset="0"/>
              </a:defRPr>
            </a:lvl4pPr>
            <a:lvl5pPr marL="2069959" indent="-229996" eaLnBrk="0" hangingPunct="0">
              <a:defRPr sz="1200" b="1">
                <a:solidFill>
                  <a:srgbClr val="003399"/>
                </a:solidFill>
                <a:latin typeface="Gill Sans MT" pitchFamily="34" charset="0"/>
              </a:defRPr>
            </a:lvl5pPr>
            <a:lvl6pPr marL="2529949" indent="-229996" eaLnBrk="0" fontAlgn="base" hangingPunct="0">
              <a:spcBef>
                <a:spcPct val="0"/>
              </a:spcBef>
              <a:spcAft>
                <a:spcPct val="0"/>
              </a:spcAft>
              <a:defRPr sz="1200" b="1">
                <a:solidFill>
                  <a:srgbClr val="003399"/>
                </a:solidFill>
                <a:latin typeface="Gill Sans MT" pitchFamily="34" charset="0"/>
              </a:defRPr>
            </a:lvl6pPr>
            <a:lvl7pPr marL="2989940" indent="-229996" eaLnBrk="0" fontAlgn="base" hangingPunct="0">
              <a:spcBef>
                <a:spcPct val="0"/>
              </a:spcBef>
              <a:spcAft>
                <a:spcPct val="0"/>
              </a:spcAft>
              <a:defRPr sz="1200" b="1">
                <a:solidFill>
                  <a:srgbClr val="003399"/>
                </a:solidFill>
                <a:latin typeface="Gill Sans MT" pitchFamily="34" charset="0"/>
              </a:defRPr>
            </a:lvl7pPr>
            <a:lvl8pPr marL="3449931" indent="-229996" eaLnBrk="0" fontAlgn="base" hangingPunct="0">
              <a:spcBef>
                <a:spcPct val="0"/>
              </a:spcBef>
              <a:spcAft>
                <a:spcPct val="0"/>
              </a:spcAft>
              <a:defRPr sz="1200" b="1">
                <a:solidFill>
                  <a:srgbClr val="003399"/>
                </a:solidFill>
                <a:latin typeface="Gill Sans MT" pitchFamily="34" charset="0"/>
              </a:defRPr>
            </a:lvl8pPr>
            <a:lvl9pPr marL="3909922" indent="-229996" eaLnBrk="0" fontAlgn="base" hangingPunct="0">
              <a:spcBef>
                <a:spcPct val="0"/>
              </a:spcBef>
              <a:spcAft>
                <a:spcPct val="0"/>
              </a:spcAft>
              <a:defRPr sz="1200" b="1">
                <a:solidFill>
                  <a:srgbClr val="003399"/>
                </a:solidFill>
                <a:latin typeface="Gill Sans MT" pitchFamily="34" charset="0"/>
              </a:defRPr>
            </a:lvl9pPr>
          </a:lstStyle>
          <a:p>
            <a:pPr eaLnBrk="1" hangingPunct="1">
              <a:defRPr/>
            </a:pPr>
            <a:fld id="{1D5F4F8D-377B-4200-B3B6-0664B78BAD16}" type="slidenum">
              <a:rPr lang="de-DE" b="0" smtClean="0">
                <a:solidFill>
                  <a:prstClr val="black"/>
                </a:solidFill>
                <a:latin typeface="Times New Roman" pitchFamily="18" charset="0"/>
              </a:rPr>
              <a:pPr eaLnBrk="1" hangingPunct="1">
                <a:defRPr/>
              </a:pPr>
              <a:t>33</a:t>
            </a:fld>
            <a:endParaRPr lang="de-DE" b="0" smtClean="0">
              <a:solidFill>
                <a:prstClr val="black"/>
              </a:solidFill>
              <a:latin typeface="Times New Roman" pitchFamily="18" charset="0"/>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smtClean="0"/>
              <a:t>Cooperation between the ESCB and European Statistical System (Eurostat + NSIs):</a:t>
            </a:r>
          </a:p>
          <a:p>
            <a:pPr eaLnBrk="1" hangingPunct="1">
              <a:spcBef>
                <a:spcPct val="0"/>
              </a:spcBef>
            </a:pPr>
            <a:endParaRPr lang="en-GB" altLang="en-US" dirty="0" smtClean="0"/>
          </a:p>
          <a:p>
            <a:pPr marL="285720" lvl="1" indent="-285720" eaLnBrk="1" hangingPunct="1">
              <a:spcBef>
                <a:spcPct val="0"/>
              </a:spcBef>
              <a:spcAft>
                <a:spcPct val="15000"/>
              </a:spcAft>
              <a:buFontTx/>
              <a:buChar char="•"/>
            </a:pPr>
            <a:r>
              <a:rPr lang="en-GB" altLang="en-US" dirty="0" smtClean="0"/>
              <a:t>Both systems develop, produce and disseminate European statistics, under d</a:t>
            </a:r>
            <a:r>
              <a:rPr lang="en-GB" altLang="en-US" dirty="0" smtClean="0">
                <a:sym typeface="Wingdings" pitchFamily="2" charset="2"/>
              </a:rPr>
              <a:t>istinct legal frameworks reflecting their respective governance structures</a:t>
            </a:r>
          </a:p>
          <a:p>
            <a:pPr marL="285720" lvl="1" indent="-285720" eaLnBrk="1" hangingPunct="1">
              <a:spcBef>
                <a:spcPct val="0"/>
              </a:spcBef>
              <a:spcAft>
                <a:spcPct val="15000"/>
              </a:spcAft>
              <a:buFontTx/>
              <a:buChar char="•"/>
            </a:pPr>
            <a:endParaRPr lang="en-GB" altLang="en-US" dirty="0" smtClean="0"/>
          </a:p>
          <a:p>
            <a:pPr marL="285720" lvl="1" indent="-285720" eaLnBrk="1" hangingPunct="1">
              <a:spcBef>
                <a:spcPct val="0"/>
              </a:spcBef>
              <a:spcAft>
                <a:spcPct val="15000"/>
              </a:spcAft>
              <a:buFontTx/>
              <a:buChar char="•"/>
            </a:pPr>
            <a:r>
              <a:rPr lang="en-GB" altLang="en-US" dirty="0" smtClean="0"/>
              <a:t>Memorandum of Understanding between EC’s DG-S and Eurostat (March 2003)</a:t>
            </a:r>
          </a:p>
          <a:p>
            <a:pPr marL="285720" lvl="1" indent="-285720" eaLnBrk="1" hangingPunct="1">
              <a:spcBef>
                <a:spcPct val="0"/>
              </a:spcBef>
              <a:spcAft>
                <a:spcPct val="15000"/>
              </a:spcAft>
              <a:buFontTx/>
              <a:buChar char="•"/>
            </a:pPr>
            <a:endParaRPr lang="en-GB" altLang="en-US" dirty="0" smtClean="0"/>
          </a:p>
          <a:p>
            <a:pPr marL="285720" lvl="1" indent="-285720" eaLnBrk="1" hangingPunct="1">
              <a:spcBef>
                <a:spcPct val="0"/>
              </a:spcBef>
              <a:spcAft>
                <a:spcPct val="15000"/>
              </a:spcAft>
              <a:buFontTx/>
              <a:buChar char="•"/>
            </a:pPr>
            <a:r>
              <a:rPr lang="en-GB" altLang="en-US" dirty="0" smtClean="0"/>
              <a:t>Coherence ensured by close cooperation: cross-participation in Committees, Working Groups, Task Forces and formal dialogue through the CMFB</a:t>
            </a:r>
          </a:p>
          <a:p>
            <a:pPr eaLnBrk="1" hangingPunct="1">
              <a:spcBef>
                <a:spcPct val="0"/>
              </a:spcBef>
            </a:pPr>
            <a:endParaRPr lang="en-GB" altLang="en-US" dirty="0" smtClean="0">
              <a:solidFill>
                <a:srgbClr val="FFFFFF"/>
              </a:solidFill>
            </a:endParaRPr>
          </a:p>
          <a:p>
            <a:pPr eaLnBrk="1" hangingPunct="1">
              <a:spcBef>
                <a:spcPct val="0"/>
              </a:spcBef>
            </a:pPr>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180" eaLnBrk="0" hangingPunct="0">
              <a:defRPr>
                <a:solidFill>
                  <a:schemeClr val="tx1"/>
                </a:solidFill>
                <a:latin typeface="Arial" pitchFamily="34" charset="0"/>
                <a:cs typeface="Arial" pitchFamily="34" charset="0"/>
              </a:defRPr>
            </a:lvl1pPr>
            <a:lvl2pPr marL="742875" indent="-285720" defTabSz="930180" eaLnBrk="0" hangingPunct="0">
              <a:defRPr>
                <a:solidFill>
                  <a:schemeClr val="tx1"/>
                </a:solidFill>
                <a:latin typeface="Arial" pitchFamily="34" charset="0"/>
                <a:cs typeface="Arial" pitchFamily="34" charset="0"/>
              </a:defRPr>
            </a:lvl2pPr>
            <a:lvl3pPr marL="1142884" indent="-228577" defTabSz="930180" eaLnBrk="0" hangingPunct="0">
              <a:defRPr>
                <a:solidFill>
                  <a:schemeClr val="tx1"/>
                </a:solidFill>
                <a:latin typeface="Arial" pitchFamily="34" charset="0"/>
                <a:cs typeface="Arial" pitchFamily="34" charset="0"/>
              </a:defRPr>
            </a:lvl3pPr>
            <a:lvl4pPr marL="1600037" indent="-228577" defTabSz="930180" eaLnBrk="0" hangingPunct="0">
              <a:defRPr>
                <a:solidFill>
                  <a:schemeClr val="tx1"/>
                </a:solidFill>
                <a:latin typeface="Arial" pitchFamily="34" charset="0"/>
                <a:cs typeface="Arial" pitchFamily="34" charset="0"/>
              </a:defRPr>
            </a:lvl4pPr>
            <a:lvl5pPr marL="2057190" indent="-228577" defTabSz="930180" eaLnBrk="0" hangingPunct="0">
              <a:defRPr>
                <a:solidFill>
                  <a:schemeClr val="tx1"/>
                </a:solidFill>
                <a:latin typeface="Arial" pitchFamily="34" charset="0"/>
                <a:cs typeface="Arial" pitchFamily="34" charset="0"/>
              </a:defRPr>
            </a:lvl5pPr>
            <a:lvl6pPr marL="2514343" indent="-228577" defTabSz="930180" eaLnBrk="0" fontAlgn="base" hangingPunct="0">
              <a:spcBef>
                <a:spcPct val="0"/>
              </a:spcBef>
              <a:spcAft>
                <a:spcPct val="0"/>
              </a:spcAft>
              <a:defRPr>
                <a:solidFill>
                  <a:schemeClr val="tx1"/>
                </a:solidFill>
                <a:latin typeface="Arial" pitchFamily="34" charset="0"/>
                <a:cs typeface="Arial" pitchFamily="34" charset="0"/>
              </a:defRPr>
            </a:lvl6pPr>
            <a:lvl7pPr marL="2971496" indent="-228577" defTabSz="930180" eaLnBrk="0" fontAlgn="base" hangingPunct="0">
              <a:spcBef>
                <a:spcPct val="0"/>
              </a:spcBef>
              <a:spcAft>
                <a:spcPct val="0"/>
              </a:spcAft>
              <a:defRPr>
                <a:solidFill>
                  <a:schemeClr val="tx1"/>
                </a:solidFill>
                <a:latin typeface="Arial" pitchFamily="34" charset="0"/>
                <a:cs typeface="Arial" pitchFamily="34" charset="0"/>
              </a:defRPr>
            </a:lvl7pPr>
            <a:lvl8pPr marL="3428650" indent="-228577" defTabSz="930180" eaLnBrk="0" fontAlgn="base" hangingPunct="0">
              <a:spcBef>
                <a:spcPct val="0"/>
              </a:spcBef>
              <a:spcAft>
                <a:spcPct val="0"/>
              </a:spcAft>
              <a:defRPr>
                <a:solidFill>
                  <a:schemeClr val="tx1"/>
                </a:solidFill>
                <a:latin typeface="Arial" pitchFamily="34" charset="0"/>
                <a:cs typeface="Arial" pitchFamily="34" charset="0"/>
              </a:defRPr>
            </a:lvl8pPr>
            <a:lvl9pPr marL="3885804" indent="-228577" defTabSz="93018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FAEB427-E600-4607-8B4C-45F5DDD75E22}" type="slidenum">
              <a:rPr lang="de-DE" altLang="en-US" smtClean="0">
                <a:solidFill>
                  <a:srgbClr val="000000"/>
                </a:solidFill>
                <a:latin typeface="Times New Roman" pitchFamily="18" charset="0"/>
              </a:rPr>
              <a:pPr eaLnBrk="1" fontAlgn="base" hangingPunct="1">
                <a:spcBef>
                  <a:spcPct val="0"/>
                </a:spcBef>
                <a:spcAft>
                  <a:spcPct val="0"/>
                </a:spcAft>
              </a:pPr>
              <a:t>4</a:t>
            </a:fld>
            <a:endParaRPr lang="de-DE" altLang="en-US" smtClean="0">
              <a:solidFill>
                <a:srgbClr val="000000"/>
              </a:solidFill>
              <a:latin typeface="Times New Roman" pitchFamily="18" charset="0"/>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smtClean="0"/>
              <a:t>Cooperation between the ESCB and European Statistical System (Eurostat + NSIs):</a:t>
            </a:r>
          </a:p>
          <a:p>
            <a:pPr eaLnBrk="1" hangingPunct="1">
              <a:spcBef>
                <a:spcPct val="0"/>
              </a:spcBef>
            </a:pPr>
            <a:endParaRPr lang="en-GB" altLang="en-US" dirty="0" smtClean="0"/>
          </a:p>
          <a:p>
            <a:pPr marL="285720" lvl="1" indent="-285720" eaLnBrk="1" hangingPunct="1">
              <a:spcBef>
                <a:spcPct val="0"/>
              </a:spcBef>
              <a:spcAft>
                <a:spcPct val="15000"/>
              </a:spcAft>
              <a:buFontTx/>
              <a:buChar char="•"/>
            </a:pPr>
            <a:r>
              <a:rPr lang="en-GB" altLang="en-US" dirty="0" smtClean="0"/>
              <a:t>Both systems develop, produce and disseminate European statistics, under d</a:t>
            </a:r>
            <a:r>
              <a:rPr lang="en-GB" altLang="en-US" dirty="0" smtClean="0">
                <a:sym typeface="Wingdings" pitchFamily="2" charset="2"/>
              </a:rPr>
              <a:t>istinct legal frameworks reflecting their respective governance structures</a:t>
            </a:r>
          </a:p>
          <a:p>
            <a:pPr marL="285720" lvl="1" indent="-285720" eaLnBrk="1" hangingPunct="1">
              <a:spcBef>
                <a:spcPct val="0"/>
              </a:spcBef>
              <a:spcAft>
                <a:spcPct val="15000"/>
              </a:spcAft>
              <a:buFontTx/>
              <a:buChar char="•"/>
            </a:pPr>
            <a:endParaRPr lang="en-GB" altLang="en-US" dirty="0" smtClean="0"/>
          </a:p>
          <a:p>
            <a:pPr marL="285720" lvl="1" indent="-285720" eaLnBrk="1" hangingPunct="1">
              <a:spcBef>
                <a:spcPct val="0"/>
              </a:spcBef>
              <a:spcAft>
                <a:spcPct val="15000"/>
              </a:spcAft>
              <a:buFontTx/>
              <a:buChar char="•"/>
            </a:pPr>
            <a:r>
              <a:rPr lang="en-GB" altLang="en-US" dirty="0" smtClean="0"/>
              <a:t>Memorandum of Understanding between EC’s DG-S and Eurostat (March 2003)</a:t>
            </a:r>
          </a:p>
          <a:p>
            <a:pPr marL="285720" lvl="1" indent="-285720" eaLnBrk="1" hangingPunct="1">
              <a:spcBef>
                <a:spcPct val="0"/>
              </a:spcBef>
              <a:spcAft>
                <a:spcPct val="15000"/>
              </a:spcAft>
              <a:buFontTx/>
              <a:buChar char="•"/>
            </a:pPr>
            <a:endParaRPr lang="en-GB" altLang="en-US" dirty="0" smtClean="0"/>
          </a:p>
          <a:p>
            <a:pPr marL="285720" lvl="1" indent="-285720" eaLnBrk="1" hangingPunct="1">
              <a:spcBef>
                <a:spcPct val="0"/>
              </a:spcBef>
              <a:spcAft>
                <a:spcPct val="15000"/>
              </a:spcAft>
              <a:buFontTx/>
              <a:buChar char="•"/>
            </a:pPr>
            <a:r>
              <a:rPr lang="en-GB" altLang="en-US" dirty="0" smtClean="0"/>
              <a:t>Coherence ensured by close cooperation: cross-participation in Committees, Working Groups, Task Forces and formal dialogue through the CMFB</a:t>
            </a:r>
          </a:p>
          <a:p>
            <a:pPr eaLnBrk="1" hangingPunct="1">
              <a:spcBef>
                <a:spcPct val="0"/>
              </a:spcBef>
            </a:pPr>
            <a:endParaRPr lang="en-GB" altLang="en-US" dirty="0" smtClean="0">
              <a:solidFill>
                <a:srgbClr val="FFFFFF"/>
              </a:solidFill>
            </a:endParaRPr>
          </a:p>
          <a:p>
            <a:pPr eaLnBrk="1" hangingPunct="1">
              <a:spcBef>
                <a:spcPct val="0"/>
              </a:spcBef>
            </a:pP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180" eaLnBrk="0" hangingPunct="0">
              <a:defRPr>
                <a:solidFill>
                  <a:schemeClr val="tx1"/>
                </a:solidFill>
                <a:latin typeface="Arial" pitchFamily="34" charset="0"/>
                <a:cs typeface="Arial" pitchFamily="34" charset="0"/>
              </a:defRPr>
            </a:lvl1pPr>
            <a:lvl2pPr marL="742875" indent="-285720" defTabSz="930180" eaLnBrk="0" hangingPunct="0">
              <a:defRPr>
                <a:solidFill>
                  <a:schemeClr val="tx1"/>
                </a:solidFill>
                <a:latin typeface="Arial" pitchFamily="34" charset="0"/>
                <a:cs typeface="Arial" pitchFamily="34" charset="0"/>
              </a:defRPr>
            </a:lvl2pPr>
            <a:lvl3pPr marL="1142884" indent="-228577" defTabSz="930180" eaLnBrk="0" hangingPunct="0">
              <a:defRPr>
                <a:solidFill>
                  <a:schemeClr val="tx1"/>
                </a:solidFill>
                <a:latin typeface="Arial" pitchFamily="34" charset="0"/>
                <a:cs typeface="Arial" pitchFamily="34" charset="0"/>
              </a:defRPr>
            </a:lvl3pPr>
            <a:lvl4pPr marL="1600037" indent="-228577" defTabSz="930180" eaLnBrk="0" hangingPunct="0">
              <a:defRPr>
                <a:solidFill>
                  <a:schemeClr val="tx1"/>
                </a:solidFill>
                <a:latin typeface="Arial" pitchFamily="34" charset="0"/>
                <a:cs typeface="Arial" pitchFamily="34" charset="0"/>
              </a:defRPr>
            </a:lvl4pPr>
            <a:lvl5pPr marL="2057190" indent="-228577" defTabSz="930180" eaLnBrk="0" hangingPunct="0">
              <a:defRPr>
                <a:solidFill>
                  <a:schemeClr val="tx1"/>
                </a:solidFill>
                <a:latin typeface="Arial" pitchFamily="34" charset="0"/>
                <a:cs typeface="Arial" pitchFamily="34" charset="0"/>
              </a:defRPr>
            </a:lvl5pPr>
            <a:lvl6pPr marL="2514343" indent="-228577" defTabSz="930180" eaLnBrk="0" fontAlgn="base" hangingPunct="0">
              <a:spcBef>
                <a:spcPct val="0"/>
              </a:spcBef>
              <a:spcAft>
                <a:spcPct val="0"/>
              </a:spcAft>
              <a:defRPr>
                <a:solidFill>
                  <a:schemeClr val="tx1"/>
                </a:solidFill>
                <a:latin typeface="Arial" pitchFamily="34" charset="0"/>
                <a:cs typeface="Arial" pitchFamily="34" charset="0"/>
              </a:defRPr>
            </a:lvl6pPr>
            <a:lvl7pPr marL="2971496" indent="-228577" defTabSz="930180" eaLnBrk="0" fontAlgn="base" hangingPunct="0">
              <a:spcBef>
                <a:spcPct val="0"/>
              </a:spcBef>
              <a:spcAft>
                <a:spcPct val="0"/>
              </a:spcAft>
              <a:defRPr>
                <a:solidFill>
                  <a:schemeClr val="tx1"/>
                </a:solidFill>
                <a:latin typeface="Arial" pitchFamily="34" charset="0"/>
                <a:cs typeface="Arial" pitchFamily="34" charset="0"/>
              </a:defRPr>
            </a:lvl7pPr>
            <a:lvl8pPr marL="3428650" indent="-228577" defTabSz="930180" eaLnBrk="0" fontAlgn="base" hangingPunct="0">
              <a:spcBef>
                <a:spcPct val="0"/>
              </a:spcBef>
              <a:spcAft>
                <a:spcPct val="0"/>
              </a:spcAft>
              <a:defRPr>
                <a:solidFill>
                  <a:schemeClr val="tx1"/>
                </a:solidFill>
                <a:latin typeface="Arial" pitchFamily="34" charset="0"/>
                <a:cs typeface="Arial" pitchFamily="34" charset="0"/>
              </a:defRPr>
            </a:lvl8pPr>
            <a:lvl9pPr marL="3885804" indent="-228577" defTabSz="93018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FD848721-7EA4-42E0-9542-70E1A9B0E51C}" type="slidenum">
              <a:rPr lang="de-DE" altLang="en-US" smtClean="0">
                <a:solidFill>
                  <a:srgbClr val="000000"/>
                </a:solidFill>
                <a:latin typeface="Times New Roman" pitchFamily="18" charset="0"/>
              </a:rPr>
              <a:pPr eaLnBrk="1" fontAlgn="base" hangingPunct="1">
                <a:spcBef>
                  <a:spcPct val="0"/>
                </a:spcBef>
                <a:spcAft>
                  <a:spcPct val="0"/>
                </a:spcAft>
              </a:pPr>
              <a:t>5</a:t>
            </a:fld>
            <a:endParaRPr lang="de-DE" altLang="en-US" smtClean="0">
              <a:solidFill>
                <a:srgbClr val="000000"/>
              </a:solidFill>
              <a:latin typeface="Times New Roman" pitchFamily="18" charset="0"/>
            </a:endParaRPr>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5959D7A-9D32-4B60-96F6-D6B0B27DB304}" type="slidenum">
              <a:rPr lang="en-GB" smtClean="0"/>
              <a:pPr>
                <a:defRPr/>
              </a:pPr>
              <a:t>6</a:t>
            </a:fld>
            <a:endParaRPr lang="en-GB" dirty="0"/>
          </a:p>
        </p:txBody>
      </p:sp>
      <p:sp>
        <p:nvSpPr>
          <p:cNvPr id="5" name="Header Placeholder 4"/>
          <p:cNvSpPr>
            <a:spLocks noGrp="1"/>
          </p:cNvSpPr>
          <p:nvPr>
            <p:ph type="hdr" sz="quarter" idx="11"/>
          </p:nvPr>
        </p:nvSpPr>
        <p:spPr/>
        <p:txBody>
          <a:bodyPr/>
          <a:lstStyle/>
          <a:p>
            <a:pPr>
              <a:defRPr/>
            </a:pPr>
            <a:r>
              <a:rPr lang="en-GB" smtClean="0"/>
              <a:t>ECB-UNRESTRICTED</a:t>
            </a:r>
            <a:endParaRPr lang="en-GB"/>
          </a:p>
        </p:txBody>
      </p:sp>
    </p:spTree>
    <p:extLst>
      <p:ext uri="{BB962C8B-B14F-4D97-AF65-F5344CB8AC3E}">
        <p14:creationId xmlns:p14="http://schemas.microsoft.com/office/powerpoint/2010/main" val="37269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5959D7A-9D32-4B60-96F6-D6B0B27DB304}" type="slidenum">
              <a:rPr lang="en-GB" smtClean="0"/>
              <a:pPr>
                <a:defRPr/>
              </a:pPr>
              <a:t>7</a:t>
            </a:fld>
            <a:endParaRPr lang="en-GB" dirty="0"/>
          </a:p>
        </p:txBody>
      </p:sp>
      <p:sp>
        <p:nvSpPr>
          <p:cNvPr id="5" name="Header Placeholder 4"/>
          <p:cNvSpPr>
            <a:spLocks noGrp="1"/>
          </p:cNvSpPr>
          <p:nvPr>
            <p:ph type="hdr" sz="quarter" idx="11"/>
          </p:nvPr>
        </p:nvSpPr>
        <p:spPr/>
        <p:txBody>
          <a:bodyPr/>
          <a:lstStyle/>
          <a:p>
            <a:pPr>
              <a:defRPr/>
            </a:pPr>
            <a:r>
              <a:rPr lang="en-GB" smtClean="0"/>
              <a:t>ECB-UNRESTRICTED</a:t>
            </a:r>
            <a:endParaRPr lang="en-GB"/>
          </a:p>
        </p:txBody>
      </p:sp>
    </p:spTree>
    <p:extLst>
      <p:ext uri="{BB962C8B-B14F-4D97-AF65-F5344CB8AC3E}">
        <p14:creationId xmlns:p14="http://schemas.microsoft.com/office/powerpoint/2010/main" val="37269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BF64FC8-2854-4162-B206-B30BCC1857C6}" type="slidenum">
              <a:rPr lang="en-GB" altLang="en-US" smtClean="0">
                <a:cs typeface="Arial" pitchFamily="34" charset="0"/>
              </a:rPr>
              <a:pPr eaLnBrk="1" fontAlgn="base" hangingPunct="1">
                <a:spcBef>
                  <a:spcPct val="0"/>
                </a:spcBef>
                <a:spcAft>
                  <a:spcPct val="0"/>
                </a:spcAft>
              </a:pPr>
              <a:t>8</a:t>
            </a:fld>
            <a:endParaRPr lang="en-GB" alt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Footer Placeholder 3"/>
          <p:cNvSpPr>
            <a:spLocks noGrp="1"/>
          </p:cNvSpPr>
          <p:nvPr>
            <p:ph type="ftr" sz="quarter" idx="4"/>
          </p:nvPr>
        </p:nvSpPr>
        <p:spPr/>
        <p:txBody>
          <a:bodyPr/>
          <a:lstStyle/>
          <a:p>
            <a:pPr>
              <a:defRPr/>
            </a:pPr>
            <a:endParaRPr lang="en-GB" dirty="0"/>
          </a:p>
        </p:txBody>
      </p:sp>
      <p:sp>
        <p:nvSpPr>
          <p:cNvPr id="5" name="Slide Number Placeholder 4"/>
          <p:cNvSpPr>
            <a:spLocks noGrp="1"/>
          </p:cNvSpPr>
          <p:nvPr>
            <p:ph type="sldNum" sz="quarter" idx="5"/>
          </p:nvPr>
        </p:nvSpPr>
        <p:spPr/>
        <p:txBody>
          <a:bodyPr/>
          <a:lstStyle/>
          <a:p>
            <a:pPr>
              <a:defRPr/>
            </a:pPr>
            <a:fld id="{349CF696-6B43-4491-AE05-3E897E3B124E}" type="slidenum">
              <a:rPr lang="en-GB" smtClean="0"/>
              <a:pPr>
                <a:defRPr/>
              </a:pPr>
              <a:t>9</a:t>
            </a:fld>
            <a:endParaRPr lang="en-GB" dirty="0"/>
          </a:p>
        </p:txBody>
      </p:sp>
      <p:sp>
        <p:nvSpPr>
          <p:cNvPr id="2" name="Header Placeholder 1"/>
          <p:cNvSpPr>
            <a:spLocks noGrp="1"/>
          </p:cNvSpPr>
          <p:nvPr>
            <p:ph type="hdr" sz="quarter" idx="10"/>
          </p:nvPr>
        </p:nvSpPr>
        <p:spPr/>
        <p:txBody>
          <a:bodyPr/>
          <a:lstStyle/>
          <a:p>
            <a:pPr>
              <a:defRPr/>
            </a:pPr>
            <a:r>
              <a:rPr lang="en-GB" smtClean="0"/>
              <a:t>ECB-UNRESTRICTED</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hite Background">
    <p:spTree>
      <p:nvGrpSpPr>
        <p:cNvPr id="1" name=""/>
        <p:cNvGrpSpPr/>
        <p:nvPr/>
      </p:nvGrpSpPr>
      <p:grpSpPr>
        <a:xfrm>
          <a:off x="0" y="0"/>
          <a:ext cx="0" cy="0"/>
          <a:chOff x="0" y="0"/>
          <a:chExt cx="0" cy="0"/>
        </a:xfrm>
      </p:grpSpPr>
      <p:pic>
        <p:nvPicPr>
          <p:cNvPr id="1226754" name="Picture 2" descr="bander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extLst>
            <a:ext uri="{909E8E84-426E-40DD-AFC4-6F175D3DCCD1}">
              <a14:hiddenFill xmlns:a14="http://schemas.microsoft.com/office/drawing/2010/main">
                <a:solidFill>
                  <a:srgbClr val="FFFFFF"/>
                </a:solidFill>
              </a14:hiddenFill>
            </a:ext>
          </a:extLst>
        </p:spPr>
      </p:pic>
      <p:sp>
        <p:nvSpPr>
          <p:cNvPr id="1226755" name="Rectangle 3"/>
          <p:cNvSpPr>
            <a:spLocks noGrp="1" noChangeArrowheads="1"/>
          </p:cNvSpPr>
          <p:nvPr>
            <p:ph type="ftr" sz="quarter" idx="3"/>
          </p:nvPr>
        </p:nvSpPr>
        <p:spPr>
          <a:xfrm>
            <a:off x="269875" y="2181225"/>
            <a:ext cx="3813175" cy="32543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32400"/>
          <a:lstStyle>
            <a:lvl1pPr>
              <a:lnSpc>
                <a:spcPct val="100000"/>
              </a:lnSpc>
              <a:defRPr sz="1800" b="1" baseline="0">
                <a:solidFill>
                  <a:schemeClr val="tx2"/>
                </a:solidFill>
              </a:defRPr>
            </a:lvl1pPr>
          </a:lstStyle>
          <a:p>
            <a:pPr>
              <a:defRPr/>
            </a:pPr>
            <a:r>
              <a:rPr lang="en-US" smtClean="0"/>
              <a:t>Central banking statistics - New opportunities for innovation and cooperation</a:t>
            </a:r>
            <a:endParaRPr lang="en-GB"/>
          </a:p>
        </p:txBody>
      </p:sp>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de-DE" noProof="0" dirty="0" smtClean="0"/>
          </a:p>
        </p:txBody>
      </p:sp>
      <p:sp>
        <p:nvSpPr>
          <p:cNvPr id="1226757" name="Rectangle 5"/>
          <p:cNvSpPr>
            <a:spLocks noGrp="1" noChangeArrowheads="1"/>
          </p:cNvSpPr>
          <p:nvPr>
            <p:ph type="dt" sz="quarter" idx="2"/>
          </p:nvPr>
        </p:nvSpPr>
        <p:spPr bwMode="auto">
          <a:xfrm>
            <a:off x="269875" y="6181725"/>
            <a:ext cx="3817938" cy="4191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spcBef>
                <a:spcPct val="0"/>
              </a:spcBef>
              <a:defRPr sz="1600" baseline="0">
                <a:solidFill>
                  <a:schemeClr val="tx2"/>
                </a:solidFill>
              </a:defRPr>
            </a:lvl1pPr>
          </a:lstStyle>
          <a:p>
            <a:pPr eaLnBrk="0" fontAlgn="base" hangingPunct="0">
              <a:spcAft>
                <a:spcPct val="0"/>
              </a:spcAft>
            </a:pPr>
            <a:endParaRPr lang="de-DE" dirty="0" smtClean="0">
              <a:ea typeface="ヒラギノ角ゴ Pro W3" pitchFamily="-64" charset="-128"/>
            </a:endParaRPr>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de-DE" noProof="0" dirty="0" smtClean="0"/>
          </a:p>
        </p:txBody>
      </p:sp>
      <p:pic>
        <p:nvPicPr>
          <p:cNvPr id="1226759" name="Picture 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ander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161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smtClean="0"/>
              <a:t>Click to edit Master title style</a:t>
            </a:r>
            <a:endParaRPr lang="en-GB" dirty="0"/>
          </a:p>
        </p:txBody>
      </p:sp>
      <p:sp>
        <p:nvSpPr>
          <p:cNvPr id="4" name="Footer Placeholder 3"/>
          <p:cNvSpPr>
            <a:spLocks noGrp="1"/>
          </p:cNvSpPr>
          <p:nvPr>
            <p:ph type="ftr" sz="quarter" idx="10"/>
          </p:nvPr>
        </p:nvSpPr>
        <p:spPr>
          <a:xfrm>
            <a:off x="269875" y="6477000"/>
            <a:ext cx="3213100" cy="188913"/>
          </a:xfrm>
        </p:spPr>
        <p:txBody>
          <a:bodyPr/>
          <a:lstStyle>
            <a:lvl1pPr>
              <a:defRPr/>
            </a:lvl1pPr>
          </a:lstStyle>
          <a:p>
            <a:pPr>
              <a:defRPr/>
            </a:pPr>
            <a:r>
              <a:rPr lang="en-US" smtClean="0"/>
              <a:t>Central banking statistics - New opportunities for innovation and cooperation</a:t>
            </a:r>
            <a:endParaRPr lang="en-GB"/>
          </a:p>
        </p:txBody>
      </p:sp>
      <p:sp>
        <p:nvSpPr>
          <p:cNvPr id="5" name="Slide Number Placeholder 4"/>
          <p:cNvSpPr>
            <a:spLocks noGrp="1"/>
          </p:cNvSpPr>
          <p:nvPr>
            <p:ph type="sldNum" sz="quarter" idx="11"/>
          </p:nvPr>
        </p:nvSpPr>
        <p:spPr>
          <a:xfrm>
            <a:off x="4357688" y="6488113"/>
            <a:ext cx="414337" cy="239712"/>
          </a:xfrm>
        </p:spPr>
        <p:txBody>
          <a:bodyPr/>
          <a:lstStyle>
            <a:lvl1pPr>
              <a:defRPr/>
            </a:lvl1pPr>
          </a:lstStyle>
          <a:p>
            <a:pPr>
              <a:defRPr/>
            </a:pPr>
            <a:fld id="{F3085CA3-3F85-4AB6-9F6A-AEA30E7BCA99}" type="slidenum">
              <a:rPr lang="en-GB" smtClean="0"/>
              <a:pPr>
                <a:defRPr/>
              </a:pPr>
              <a:t>‹#›</a:t>
            </a:fld>
            <a:endParaRPr lang="en-GB"/>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r>
              <a:rPr lang="en-US" smtClean="0"/>
              <a:t>Click icon to add picture</a:t>
            </a:r>
            <a:endParaRPr lang="de-DE"/>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smtClean="0"/>
              <a:t>Click to edit Master text styles</a:t>
            </a:r>
          </a:p>
        </p:txBody>
      </p:sp>
      <p:sp>
        <p:nvSpPr>
          <p:cNvPr id="8"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23128584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smtClean="0"/>
              <a:t>Central banking statistics - New opportunities for innovation and cooperation</a:t>
            </a:r>
            <a:endParaRPr lang="en-GB"/>
          </a:p>
        </p:txBody>
      </p:sp>
      <p:sp>
        <p:nvSpPr>
          <p:cNvPr id="6" name="Slide Number Placeholder 5"/>
          <p:cNvSpPr>
            <a:spLocks noGrp="1"/>
          </p:cNvSpPr>
          <p:nvPr>
            <p:ph type="sldNum" sz="quarter" idx="11"/>
          </p:nvPr>
        </p:nvSpPr>
        <p:spPr/>
        <p:txBody>
          <a:bodyPr/>
          <a:lstStyle>
            <a:lvl1pPr>
              <a:defRPr/>
            </a:lvl1pPr>
          </a:lstStyle>
          <a:p>
            <a:pPr>
              <a:defRPr/>
            </a:pPr>
            <a:fld id="{1659F08A-F8D9-4237-9877-F0E8E8B0BDD3}" type="slidenum">
              <a:rPr lang="en-GB" smtClean="0"/>
              <a:pPr>
                <a:defRPr/>
              </a:pPr>
              <a:t>‹#›</a:t>
            </a:fld>
            <a:endParaRPr lang="en-GB"/>
          </a:p>
        </p:txBody>
      </p:sp>
      <p:sp>
        <p:nvSpPr>
          <p:cNvPr id="8" name="Picture Placeholder 7"/>
          <p:cNvSpPr>
            <a:spLocks noGrp="1"/>
          </p:cNvSpPr>
          <p:nvPr>
            <p:ph type="pic" sz="quarter" idx="12"/>
          </p:nvPr>
        </p:nvSpPr>
        <p:spPr>
          <a:xfrm>
            <a:off x="4643438" y="1844824"/>
            <a:ext cx="4224337" cy="4054326"/>
          </a:xfrm>
        </p:spPr>
        <p:txBody>
          <a:bodyPr/>
          <a:lstStyle/>
          <a:p>
            <a:r>
              <a:rPr lang="en-US" smtClean="0"/>
              <a:t>Click icon to add picture</a:t>
            </a:r>
            <a:endParaRPr lang="en-GB" dirty="0"/>
          </a:p>
        </p:txBody>
      </p:sp>
      <p:sp>
        <p:nvSpPr>
          <p:cNvPr id="7" name="Picture Placeholder 7"/>
          <p:cNvSpPr>
            <a:spLocks noGrp="1"/>
          </p:cNvSpPr>
          <p:nvPr>
            <p:ph type="pic" sz="quarter" idx="14"/>
          </p:nvPr>
        </p:nvSpPr>
        <p:spPr>
          <a:xfrm>
            <a:off x="279400" y="1844725"/>
            <a:ext cx="4222800" cy="4054326"/>
          </a:xfrm>
        </p:spPr>
        <p:txBody>
          <a:bodyPr/>
          <a:lstStyle/>
          <a:p>
            <a:r>
              <a:rPr lang="en-US" smtClean="0"/>
              <a:t>Click icon to add picture</a:t>
            </a:r>
            <a:endParaRPr lang="en-GB" dirty="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smtClean="0"/>
              <a:t>Click to edit Master text styles</a:t>
            </a:r>
          </a:p>
        </p:txBody>
      </p:sp>
      <p:sp>
        <p:nvSpPr>
          <p:cNvPr id="9"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22480626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smtClean="0"/>
              <a:t>Central banking statistics - New opportunities for innovation and cooperation</a:t>
            </a:r>
            <a:endParaRPr lang="en-GB"/>
          </a:p>
        </p:txBody>
      </p:sp>
      <p:sp>
        <p:nvSpPr>
          <p:cNvPr id="6" name="Slide Number Placeholder 5"/>
          <p:cNvSpPr>
            <a:spLocks noGrp="1"/>
          </p:cNvSpPr>
          <p:nvPr>
            <p:ph type="sldNum" sz="quarter" idx="11"/>
          </p:nvPr>
        </p:nvSpPr>
        <p:spPr/>
        <p:txBody>
          <a:bodyPr/>
          <a:lstStyle>
            <a:lvl1pPr>
              <a:defRPr/>
            </a:lvl1pPr>
          </a:lstStyle>
          <a:p>
            <a:pPr>
              <a:defRPr/>
            </a:pPr>
            <a:fld id="{2F81579D-B35E-4985-A8B4-999EFBA87751}" type="slidenum">
              <a:rPr lang="en-GB" smtClean="0"/>
              <a:pPr>
                <a:defRPr/>
              </a:pPr>
              <a:t>‹#›</a:t>
            </a:fld>
            <a:endParaRPr lang="en-GB"/>
          </a:p>
        </p:txBody>
      </p:sp>
      <p:sp>
        <p:nvSpPr>
          <p:cNvPr id="8" name="Picture Placeholder 7"/>
          <p:cNvSpPr>
            <a:spLocks noGrp="1"/>
          </p:cNvSpPr>
          <p:nvPr>
            <p:ph type="pic" sz="quarter" idx="12"/>
          </p:nvPr>
        </p:nvSpPr>
        <p:spPr>
          <a:xfrm>
            <a:off x="4643438" y="1844824"/>
            <a:ext cx="4224337" cy="1904950"/>
          </a:xfrm>
        </p:spPr>
        <p:txBody>
          <a:bodyPr/>
          <a:lstStyle/>
          <a:p>
            <a:r>
              <a:rPr lang="en-US" smtClean="0"/>
              <a:t>Click icon to add picture</a:t>
            </a:r>
            <a:endParaRPr lang="en-GB" dirty="0"/>
          </a:p>
        </p:txBody>
      </p:sp>
      <p:sp>
        <p:nvSpPr>
          <p:cNvPr id="7" name="Picture Placeholder 7"/>
          <p:cNvSpPr>
            <a:spLocks noGrp="1"/>
          </p:cNvSpPr>
          <p:nvPr>
            <p:ph type="pic" sz="quarter" idx="14"/>
          </p:nvPr>
        </p:nvSpPr>
        <p:spPr>
          <a:xfrm>
            <a:off x="279400" y="1844725"/>
            <a:ext cx="4222800" cy="1904950"/>
          </a:xfrm>
        </p:spPr>
        <p:txBody>
          <a:bodyPr/>
          <a:lstStyle/>
          <a:p>
            <a:r>
              <a:rPr lang="en-US" smtClean="0"/>
              <a:t>Click icon to add picture</a:t>
            </a:r>
            <a:endParaRPr lang="en-GB" dirty="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r>
              <a:rPr lang="en-US" smtClean="0"/>
              <a:t>Click icon to add picture</a:t>
            </a:r>
            <a:endParaRPr lang="en-GB" dirty="0"/>
          </a:p>
        </p:txBody>
      </p:sp>
      <p:sp>
        <p:nvSpPr>
          <p:cNvPr id="10" name="Picture Placeholder 7"/>
          <p:cNvSpPr>
            <a:spLocks noGrp="1"/>
          </p:cNvSpPr>
          <p:nvPr>
            <p:ph type="pic" sz="quarter" idx="18"/>
          </p:nvPr>
        </p:nvSpPr>
        <p:spPr>
          <a:xfrm>
            <a:off x="279400" y="4292997"/>
            <a:ext cx="4222800" cy="1904950"/>
          </a:xfrm>
        </p:spPr>
        <p:txBody>
          <a:bodyPr/>
          <a:lstStyle/>
          <a:p>
            <a:r>
              <a:rPr lang="en-US" smtClean="0"/>
              <a:t>Click icon to add picture</a:t>
            </a:r>
            <a:endParaRPr lang="en-GB" dirty="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2480626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p:cNvSpPr>
            <a:spLocks noGrp="1"/>
          </p:cNvSpPr>
          <p:nvPr>
            <p:ph type="ftr" sz="quarter" idx="11"/>
          </p:nvPr>
        </p:nvSpPr>
        <p:spPr/>
        <p:txBody>
          <a:bodyPr/>
          <a:lstStyle/>
          <a:p>
            <a:pPr>
              <a:defRPr/>
            </a:pPr>
            <a:r>
              <a:rPr lang="en-US" smtClean="0"/>
              <a:t>Central banking statistics - New opportunities for innovation and cooperation</a:t>
            </a:r>
            <a:endParaRPr lang="en-GB"/>
          </a:p>
        </p:txBody>
      </p:sp>
      <p:sp>
        <p:nvSpPr>
          <p:cNvPr id="9" name="Slide Number Placeholder 8"/>
          <p:cNvSpPr>
            <a:spLocks noGrp="1"/>
          </p:cNvSpPr>
          <p:nvPr>
            <p:ph type="sldNum" sz="quarter" idx="12"/>
          </p:nvPr>
        </p:nvSpPr>
        <p:spPr/>
        <p:txBody>
          <a:bodyPr/>
          <a:lstStyle/>
          <a:p>
            <a:pPr>
              <a:defRPr/>
            </a:pPr>
            <a:fld id="{858C9FB3-2065-4763-936F-E67BF5554432}" type="slidenum">
              <a:rPr lang="en-GB" smtClean="0"/>
              <a:pPr>
                <a:defRPr/>
              </a:pPr>
              <a:t>‹#›</a:t>
            </a:fld>
            <a:endParaRPr lang="en-GB"/>
          </a:p>
        </p:txBody>
      </p:sp>
      <p:sp>
        <p:nvSpPr>
          <p:cNvPr id="10"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2894532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smtClean="0"/>
              <a:t>Click to edit Master title style</a:t>
            </a:r>
            <a:endParaRPr lang="en-GB" dirty="0"/>
          </a:p>
        </p:txBody>
      </p:sp>
      <p:sp>
        <p:nvSpPr>
          <p:cNvPr id="3" name="Content Placeholder 2"/>
          <p:cNvSpPr>
            <a:spLocks noGrp="1"/>
          </p:cNvSpPr>
          <p:nvPr>
            <p:ph sz="quarter" idx="1"/>
          </p:nvPr>
        </p:nvSpPr>
        <p:spPr>
          <a:xfrm>
            <a:off x="269875" y="1428750"/>
            <a:ext cx="4221163" cy="215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2"/>
          </p:nvPr>
        </p:nvSpPr>
        <p:spPr>
          <a:xfrm>
            <a:off x="4643438" y="1428750"/>
            <a:ext cx="4221162" cy="215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4"/>
          <p:cNvSpPr>
            <a:spLocks noGrp="1"/>
          </p:cNvSpPr>
          <p:nvPr>
            <p:ph sz="quarter" idx="3"/>
          </p:nvPr>
        </p:nvSpPr>
        <p:spPr>
          <a:xfrm>
            <a:off x="269875" y="3738563"/>
            <a:ext cx="4221163"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643438" y="3738563"/>
            <a:ext cx="4221162"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p:cNvSpPr>
            <a:spLocks noGrp="1"/>
          </p:cNvSpPr>
          <p:nvPr>
            <p:ph type="ftr" sz="quarter" idx="10"/>
          </p:nvPr>
        </p:nvSpPr>
        <p:spPr>
          <a:xfrm>
            <a:off x="269875" y="6477000"/>
            <a:ext cx="3213100" cy="188913"/>
          </a:xfrm>
        </p:spPr>
        <p:txBody>
          <a:bodyPr/>
          <a:lstStyle>
            <a:lvl1pPr>
              <a:defRPr/>
            </a:lvl1pPr>
          </a:lstStyle>
          <a:p>
            <a:pPr>
              <a:defRPr/>
            </a:pPr>
            <a:r>
              <a:rPr lang="en-US" smtClean="0"/>
              <a:t>Central banking statistics - New opportunities for innovation and cooperation</a:t>
            </a:r>
            <a:endParaRPr lang="en-GB"/>
          </a:p>
        </p:txBody>
      </p:sp>
      <p:sp>
        <p:nvSpPr>
          <p:cNvPr id="8" name="Slide Number Placeholder 7"/>
          <p:cNvSpPr>
            <a:spLocks noGrp="1"/>
          </p:cNvSpPr>
          <p:nvPr>
            <p:ph type="sldNum" sz="quarter" idx="11"/>
          </p:nvPr>
        </p:nvSpPr>
        <p:spPr>
          <a:xfrm>
            <a:off x="4357688" y="6488113"/>
            <a:ext cx="414337" cy="239712"/>
          </a:xfrm>
        </p:spPr>
        <p:txBody>
          <a:bodyPr/>
          <a:lstStyle>
            <a:lvl1pPr>
              <a:defRPr/>
            </a:lvl1pPr>
          </a:lstStyle>
          <a:p>
            <a:pPr>
              <a:defRPr/>
            </a:pPr>
            <a:fld id="{7DC909D5-F185-4851-BE10-A37612716BBB}" type="slidenum">
              <a:rPr lang="en-GB" smtClean="0"/>
              <a:pPr>
                <a:defRPr/>
              </a:pPr>
              <a:t>‹#›</a:t>
            </a:fld>
            <a:endParaRPr lang="en-GB"/>
          </a:p>
        </p:txBody>
      </p:sp>
      <p:sp>
        <p:nvSpPr>
          <p:cNvPr id="9"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2984233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rganization Chart or other visualizations">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smtClean="0"/>
              <a:t>Click to edit Master title style</a:t>
            </a:r>
            <a:endParaRPr lang="en-GB" dirty="0"/>
          </a:p>
        </p:txBody>
      </p:sp>
      <p:sp>
        <p:nvSpPr>
          <p:cNvPr id="3" name="SmartArt Placeholder 2"/>
          <p:cNvSpPr>
            <a:spLocks noGrp="1"/>
          </p:cNvSpPr>
          <p:nvPr>
            <p:ph type="dgm" idx="1"/>
          </p:nvPr>
        </p:nvSpPr>
        <p:spPr>
          <a:xfrm>
            <a:off x="269875" y="1428750"/>
            <a:ext cx="8594725" cy="4468813"/>
          </a:xfrm>
        </p:spPr>
        <p:txBody>
          <a:bodyPr/>
          <a:lstStyle/>
          <a:p>
            <a:r>
              <a:rPr lang="en-US" smtClean="0"/>
              <a:t>Click icon to add SmartArt graphic</a:t>
            </a:r>
            <a:endParaRPr lang="en-GB" dirty="0"/>
          </a:p>
        </p:txBody>
      </p:sp>
      <p:sp>
        <p:nvSpPr>
          <p:cNvPr id="4" name="Footer Placeholder 3"/>
          <p:cNvSpPr>
            <a:spLocks noGrp="1"/>
          </p:cNvSpPr>
          <p:nvPr>
            <p:ph type="ftr" sz="quarter" idx="10"/>
          </p:nvPr>
        </p:nvSpPr>
        <p:spPr>
          <a:xfrm>
            <a:off x="269875" y="6477000"/>
            <a:ext cx="3213100" cy="188913"/>
          </a:xfrm>
        </p:spPr>
        <p:txBody>
          <a:bodyPr/>
          <a:lstStyle>
            <a:lvl1pPr>
              <a:defRPr/>
            </a:lvl1pPr>
          </a:lstStyle>
          <a:p>
            <a:pPr>
              <a:defRPr/>
            </a:pPr>
            <a:r>
              <a:rPr lang="en-US" smtClean="0"/>
              <a:t>Central banking statistics - New opportunities for innovation and cooperation</a:t>
            </a:r>
            <a:endParaRPr lang="en-GB"/>
          </a:p>
        </p:txBody>
      </p:sp>
      <p:sp>
        <p:nvSpPr>
          <p:cNvPr id="5" name="Slide Number Placeholder 4"/>
          <p:cNvSpPr>
            <a:spLocks noGrp="1"/>
          </p:cNvSpPr>
          <p:nvPr>
            <p:ph type="sldNum" sz="quarter" idx="11"/>
          </p:nvPr>
        </p:nvSpPr>
        <p:spPr>
          <a:xfrm>
            <a:off x="4357688" y="6488113"/>
            <a:ext cx="414337" cy="239712"/>
          </a:xfrm>
        </p:spPr>
        <p:txBody>
          <a:bodyPr/>
          <a:lstStyle>
            <a:lvl1pPr>
              <a:defRPr/>
            </a:lvl1pPr>
          </a:lstStyle>
          <a:p>
            <a:pPr>
              <a:defRPr/>
            </a:pPr>
            <a:fld id="{D3B3F284-5637-4A34-BEFB-64E08909F6DA}" type="slidenum">
              <a:rPr lang="en-GB" smtClean="0"/>
              <a:pPr>
                <a:defRPr/>
              </a:pPr>
              <a:t>‹#›</a:t>
            </a:fld>
            <a:endParaRPr lang="en-GB"/>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11118678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269875" y="1428750"/>
            <a:ext cx="4139287" cy="4468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16016" y="1428750"/>
            <a:ext cx="4148584" cy="4468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a:xfrm>
            <a:off x="269875" y="6477000"/>
            <a:ext cx="3213100" cy="188913"/>
          </a:xfrm>
        </p:spPr>
        <p:txBody>
          <a:bodyPr/>
          <a:lstStyle>
            <a:lvl1pPr>
              <a:defRPr/>
            </a:lvl1pPr>
          </a:lstStyle>
          <a:p>
            <a:pPr>
              <a:defRPr/>
            </a:pPr>
            <a:r>
              <a:rPr lang="en-US" smtClean="0"/>
              <a:t>Central banking statistics - New opportunities for innovation and cooperation</a:t>
            </a:r>
            <a:endParaRPr lang="en-GB"/>
          </a:p>
        </p:txBody>
      </p:sp>
      <p:sp>
        <p:nvSpPr>
          <p:cNvPr id="6" name="Slide Number Placeholder 5"/>
          <p:cNvSpPr>
            <a:spLocks noGrp="1"/>
          </p:cNvSpPr>
          <p:nvPr>
            <p:ph type="sldNum" sz="quarter" idx="11"/>
          </p:nvPr>
        </p:nvSpPr>
        <p:spPr>
          <a:xfrm>
            <a:off x="4357688" y="6488113"/>
            <a:ext cx="414337" cy="239712"/>
          </a:xfrm>
        </p:spPr>
        <p:txBody>
          <a:bodyPr/>
          <a:lstStyle>
            <a:lvl1pPr>
              <a:defRPr/>
            </a:lvl1pPr>
          </a:lstStyle>
          <a:p>
            <a:pPr>
              <a:defRPr/>
            </a:pPr>
            <a:fld id="{6B7F9D55-6D8C-487E-93D4-3E81433E2BC3}" type="slidenum">
              <a:rPr lang="en-GB" smtClean="0"/>
              <a:pPr>
                <a:defRPr/>
              </a:pPr>
              <a:t>‹#›</a:t>
            </a:fld>
            <a:endParaRPr lang="en-GB"/>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42803019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269875" y="1428750"/>
            <a:ext cx="4221163" cy="4468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lipArt Placeholder 3"/>
          <p:cNvSpPr>
            <a:spLocks noGrp="1"/>
          </p:cNvSpPr>
          <p:nvPr>
            <p:ph type="clipArt" sz="half" idx="2"/>
          </p:nvPr>
        </p:nvSpPr>
        <p:spPr>
          <a:xfrm>
            <a:off x="4643438" y="1428750"/>
            <a:ext cx="4221162" cy="4468813"/>
          </a:xfrm>
        </p:spPr>
        <p:txBody>
          <a:bodyPr/>
          <a:lstStyle/>
          <a:p>
            <a:r>
              <a:rPr lang="en-US" smtClean="0"/>
              <a:t>Click icon to add clip art</a:t>
            </a:r>
            <a:endParaRPr lang="en-GB" dirty="0"/>
          </a:p>
        </p:txBody>
      </p:sp>
      <p:sp>
        <p:nvSpPr>
          <p:cNvPr id="5" name="Footer Placeholder 4"/>
          <p:cNvSpPr>
            <a:spLocks noGrp="1"/>
          </p:cNvSpPr>
          <p:nvPr>
            <p:ph type="ftr" sz="quarter" idx="10"/>
          </p:nvPr>
        </p:nvSpPr>
        <p:spPr>
          <a:xfrm>
            <a:off x="269875" y="6477000"/>
            <a:ext cx="3213100" cy="188913"/>
          </a:xfrm>
        </p:spPr>
        <p:txBody>
          <a:bodyPr/>
          <a:lstStyle>
            <a:lvl1pPr>
              <a:defRPr/>
            </a:lvl1pPr>
          </a:lstStyle>
          <a:p>
            <a:pPr>
              <a:defRPr/>
            </a:pPr>
            <a:r>
              <a:rPr lang="en-US" smtClean="0"/>
              <a:t>Central banking statistics - New opportunities for innovation and cooperation</a:t>
            </a:r>
            <a:endParaRPr lang="en-GB"/>
          </a:p>
        </p:txBody>
      </p:sp>
      <p:sp>
        <p:nvSpPr>
          <p:cNvPr id="6" name="Slide Number Placeholder 5"/>
          <p:cNvSpPr>
            <a:spLocks noGrp="1"/>
          </p:cNvSpPr>
          <p:nvPr>
            <p:ph type="sldNum" sz="quarter" idx="11"/>
          </p:nvPr>
        </p:nvSpPr>
        <p:spPr>
          <a:xfrm>
            <a:off x="4357688" y="6488113"/>
            <a:ext cx="414337" cy="239712"/>
          </a:xfrm>
        </p:spPr>
        <p:txBody>
          <a:bodyPr/>
          <a:lstStyle>
            <a:lvl1pPr>
              <a:defRPr/>
            </a:lvl1pPr>
          </a:lstStyle>
          <a:p>
            <a:pPr>
              <a:defRPr/>
            </a:pPr>
            <a:fld id="{157D8C5D-D458-4616-9B8A-FCB6BBB20150}" type="slidenum">
              <a:rPr lang="en-GB" smtClean="0"/>
              <a:pPr>
                <a:defRPr/>
              </a:pPr>
              <a:t>‹#›</a:t>
            </a:fld>
            <a:endParaRPr lang="en-GB"/>
          </a:p>
        </p:txBody>
      </p:sp>
    </p:spTree>
    <p:extLst>
      <p:ext uri="{BB962C8B-B14F-4D97-AF65-F5344CB8AC3E}">
        <p14:creationId xmlns:p14="http://schemas.microsoft.com/office/powerpoint/2010/main" val="39696616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spcBef>
                <a:spcPct val="0"/>
              </a:spcBef>
              <a:defRPr sz="1600" baseline="0">
                <a:solidFill>
                  <a:srgbClr val="003399"/>
                </a:solidFill>
                <a:latin typeface="+mn-lt"/>
                <a:ea typeface="ヒラギノ角ゴ Pro W3" pitchFamily="-64" charset="-128"/>
                <a:cs typeface="+mn-cs"/>
              </a:defRPr>
            </a:lvl1pPr>
          </a:lstStyle>
          <a:p>
            <a:pPr>
              <a:defRPr/>
            </a:pPr>
            <a:endParaRPr lang="en-GB"/>
          </a:p>
        </p:txBody>
      </p:sp>
    </p:spTree>
    <p:extLst>
      <p:ext uri="{BB962C8B-B14F-4D97-AF65-F5344CB8AC3E}">
        <p14:creationId xmlns:p14="http://schemas.microsoft.com/office/powerpoint/2010/main" val="39014371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
        <p:nvSpPr>
          <p:cNvPr id="4" name="Footer Placeholder 2"/>
          <p:cNvSpPr>
            <a:spLocks noGrp="1"/>
          </p:cNvSpPr>
          <p:nvPr>
            <p:ph type="ftr" sz="quarter" idx="13"/>
          </p:nvPr>
        </p:nvSpPr>
        <p:spPr/>
        <p:txBody>
          <a:bodyPr/>
          <a:lstStyle>
            <a:lvl1pPr eaLnBrk="1" fontAlgn="auto" hangingPunct="1">
              <a:spcAft>
                <a:spcPts val="0"/>
              </a:spcAft>
              <a:defRPr>
                <a:ea typeface="+mn-ea"/>
              </a:defRPr>
            </a:lvl1pPr>
          </a:lstStyle>
          <a:p>
            <a:pPr>
              <a:defRPr/>
            </a:pPr>
            <a:r>
              <a:rPr lang="en-US" smtClean="0"/>
              <a:t>Central banking statistics - New opportunities for innovation and cooperation</a:t>
            </a:r>
            <a:endParaRPr lang="en-GB"/>
          </a:p>
        </p:txBody>
      </p:sp>
      <p:sp>
        <p:nvSpPr>
          <p:cNvPr id="5" name="Slide Number Placeholder 3"/>
          <p:cNvSpPr>
            <a:spLocks noGrp="1"/>
          </p:cNvSpPr>
          <p:nvPr>
            <p:ph type="sldNum" sz="quarter" idx="14"/>
          </p:nvPr>
        </p:nvSpPr>
        <p:spPr/>
        <p:txBody>
          <a:bodyPr/>
          <a:lstStyle>
            <a:lvl1pPr eaLnBrk="1" fontAlgn="auto" hangingPunct="1">
              <a:spcAft>
                <a:spcPts val="0"/>
              </a:spcAft>
              <a:defRPr>
                <a:ea typeface="+mn-ea"/>
              </a:defRPr>
            </a:lvl1pPr>
          </a:lstStyle>
          <a:p>
            <a:pPr>
              <a:defRPr/>
            </a:pPr>
            <a:fld id="{1800F80E-8F73-49B0-A2C9-3CBE4B76FE11}" type="slidenum">
              <a:rPr lang="en-GB"/>
              <a:pPr>
                <a:defRPr/>
              </a:pPr>
              <a:t>‹#›</a:t>
            </a:fld>
            <a:endParaRPr lang="en-GB"/>
          </a:p>
        </p:txBody>
      </p:sp>
    </p:spTree>
    <p:extLst>
      <p:ext uri="{BB962C8B-B14F-4D97-AF65-F5344CB8AC3E}">
        <p14:creationId xmlns:p14="http://schemas.microsoft.com/office/powerpoint/2010/main" val="415556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pPr>
              <a:defRPr/>
            </a:pPr>
            <a:r>
              <a:rPr lang="en-US" smtClean="0"/>
              <a:t>Central banking statistics - New opportunities for innovation and cooperation</a:t>
            </a:r>
            <a:endParaRPr lang="en-GB"/>
          </a:p>
        </p:txBody>
      </p:sp>
      <p:sp>
        <p:nvSpPr>
          <p:cNvPr id="5" name="Slide Number Placeholder 4"/>
          <p:cNvSpPr>
            <a:spLocks noGrp="1"/>
          </p:cNvSpPr>
          <p:nvPr>
            <p:ph type="sldNum" sz="quarter" idx="11"/>
          </p:nvPr>
        </p:nvSpPr>
        <p:spPr/>
        <p:txBody>
          <a:bodyPr/>
          <a:lstStyle>
            <a:lvl1pPr>
              <a:defRPr/>
            </a:lvl1pPr>
          </a:lstStyle>
          <a:p>
            <a:pPr>
              <a:defRPr/>
            </a:pPr>
            <a:fld id="{A21F2C8E-B1B4-4072-9442-09B5272C6C50}" type="slidenum">
              <a:rPr lang="en-GB" smtClean="0"/>
              <a:pPr>
                <a:defRPr/>
              </a:pPr>
              <a:t>‹#›</a:t>
            </a:fld>
            <a:endParaRPr lang="en-GB"/>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34874902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4" name="Footer Placeholder 2"/>
          <p:cNvSpPr>
            <a:spLocks noGrp="1"/>
          </p:cNvSpPr>
          <p:nvPr>
            <p:ph type="ftr" sz="quarter" idx="13"/>
          </p:nvPr>
        </p:nvSpPr>
        <p:spPr/>
        <p:txBody>
          <a:bodyPr/>
          <a:lstStyle>
            <a:lvl1pPr eaLnBrk="1" fontAlgn="auto" hangingPunct="1">
              <a:spcAft>
                <a:spcPts val="0"/>
              </a:spcAft>
              <a:defRPr>
                <a:ea typeface="+mn-ea"/>
              </a:defRPr>
            </a:lvl1pPr>
          </a:lstStyle>
          <a:p>
            <a:pPr>
              <a:defRPr/>
            </a:pPr>
            <a:r>
              <a:rPr lang="en-US" smtClean="0"/>
              <a:t>Central banking statistics - New opportunities for innovation and cooperation</a:t>
            </a:r>
            <a:endParaRPr lang="en-GB"/>
          </a:p>
        </p:txBody>
      </p:sp>
      <p:sp>
        <p:nvSpPr>
          <p:cNvPr id="5" name="Slide Number Placeholder 3"/>
          <p:cNvSpPr>
            <a:spLocks noGrp="1"/>
          </p:cNvSpPr>
          <p:nvPr>
            <p:ph type="sldNum" sz="quarter" idx="14"/>
          </p:nvPr>
        </p:nvSpPr>
        <p:spPr/>
        <p:txBody>
          <a:bodyPr/>
          <a:lstStyle>
            <a:lvl1pPr eaLnBrk="1" fontAlgn="auto" hangingPunct="1">
              <a:spcAft>
                <a:spcPts val="0"/>
              </a:spcAft>
              <a:defRPr>
                <a:ea typeface="+mn-ea"/>
              </a:defRPr>
            </a:lvl1pPr>
          </a:lstStyle>
          <a:p>
            <a:pPr>
              <a:defRPr/>
            </a:pPr>
            <a:fld id="{1800F80E-8F73-49B0-A2C9-3CBE4B76FE11}" type="slidenum">
              <a:rPr lang="en-GB"/>
              <a:pPr>
                <a:defRPr/>
              </a:pPr>
              <a:t>‹#›</a:t>
            </a:fld>
            <a:endParaRPr lang="en-GB"/>
          </a:p>
        </p:txBody>
      </p:sp>
    </p:spTree>
    <p:extLst>
      <p:ext uri="{BB962C8B-B14F-4D97-AF65-F5344CB8AC3E}">
        <p14:creationId xmlns:p14="http://schemas.microsoft.com/office/powerpoint/2010/main" val="4155561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US" smtClean="0"/>
              <a:t>Central banking statistics - New opportunities for innovation and cooperation</a:t>
            </a:r>
            <a:endParaRPr lang="en-GB"/>
          </a:p>
        </p:txBody>
      </p:sp>
      <p:sp>
        <p:nvSpPr>
          <p:cNvPr id="7" name="Slide Number Placeholder 4"/>
          <p:cNvSpPr>
            <a:spLocks noGrp="1"/>
          </p:cNvSpPr>
          <p:nvPr>
            <p:ph type="sldNum" sz="quarter" idx="14"/>
          </p:nvPr>
        </p:nvSpPr>
        <p:spPr/>
        <p:txBody>
          <a:bodyPr/>
          <a:lstStyle>
            <a:lvl1pPr eaLnBrk="1" fontAlgn="auto" hangingPunct="1">
              <a:spcAft>
                <a:spcPts val="0"/>
              </a:spcAft>
              <a:defRPr>
                <a:ea typeface="+mn-ea"/>
              </a:defRPr>
            </a:lvl1pPr>
          </a:lstStyle>
          <a:p>
            <a:pPr>
              <a:defRPr/>
            </a:pPr>
            <a:fld id="{D9C16F93-E409-42DE-A4F7-7E2D6756C99F}" type="slidenum">
              <a:rPr lang="en-GB"/>
              <a:pPr>
                <a:defRPr/>
              </a:pPr>
              <a:t>‹#›</a:t>
            </a:fld>
            <a:endParaRPr lang="en-GB"/>
          </a:p>
        </p:txBody>
      </p:sp>
    </p:spTree>
    <p:extLst>
      <p:ext uri="{BB962C8B-B14F-4D97-AF65-F5344CB8AC3E}">
        <p14:creationId xmlns:p14="http://schemas.microsoft.com/office/powerpoint/2010/main" val="2100553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4" name="Footer Placeholder 2"/>
          <p:cNvSpPr>
            <a:spLocks noGrp="1"/>
          </p:cNvSpPr>
          <p:nvPr>
            <p:ph type="ftr" sz="quarter" idx="13"/>
          </p:nvPr>
        </p:nvSpPr>
        <p:spPr/>
        <p:txBody>
          <a:bodyPr/>
          <a:lstStyle>
            <a:lvl1pPr eaLnBrk="1" fontAlgn="auto" hangingPunct="1">
              <a:spcAft>
                <a:spcPts val="0"/>
              </a:spcAft>
              <a:defRPr>
                <a:ea typeface="+mn-ea"/>
              </a:defRPr>
            </a:lvl1pPr>
          </a:lstStyle>
          <a:p>
            <a:pPr>
              <a:defRPr/>
            </a:pPr>
            <a:r>
              <a:rPr lang="en-US" smtClean="0"/>
              <a:t>Central banking statistics - New opportunities for innovation and cooperation</a:t>
            </a:r>
            <a:endParaRPr lang="en-GB"/>
          </a:p>
        </p:txBody>
      </p:sp>
      <p:sp>
        <p:nvSpPr>
          <p:cNvPr id="5" name="Slide Number Placeholder 3"/>
          <p:cNvSpPr>
            <a:spLocks noGrp="1"/>
          </p:cNvSpPr>
          <p:nvPr>
            <p:ph type="sldNum" sz="quarter" idx="14"/>
          </p:nvPr>
        </p:nvSpPr>
        <p:spPr/>
        <p:txBody>
          <a:bodyPr/>
          <a:lstStyle>
            <a:lvl1pPr eaLnBrk="1" fontAlgn="auto" hangingPunct="1">
              <a:spcAft>
                <a:spcPts val="0"/>
              </a:spcAft>
              <a:defRPr>
                <a:ea typeface="+mn-ea"/>
              </a:defRPr>
            </a:lvl1pPr>
          </a:lstStyle>
          <a:p>
            <a:pPr>
              <a:defRPr/>
            </a:pPr>
            <a:fld id="{1800F80E-8F73-49B0-A2C9-3CBE4B76FE11}" type="slidenum">
              <a:rPr lang="en-GB"/>
              <a:pPr>
                <a:defRPr/>
              </a:pPr>
              <a:t>‹#›</a:t>
            </a:fld>
            <a:endParaRPr lang="en-GB"/>
          </a:p>
        </p:txBody>
      </p:sp>
    </p:spTree>
    <p:extLst>
      <p:ext uri="{BB962C8B-B14F-4D97-AF65-F5344CB8AC3E}">
        <p14:creationId xmlns:p14="http://schemas.microsoft.com/office/powerpoint/2010/main" val="4155561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eaLnBrk="1" fontAlgn="auto" hangingPunct="1">
              <a:spcAft>
                <a:spcPts val="0"/>
              </a:spcAft>
              <a:defRPr>
                <a:ea typeface="+mn-ea"/>
              </a:defRPr>
            </a:lvl1pPr>
          </a:lstStyle>
          <a:p>
            <a:pPr>
              <a:defRPr/>
            </a:pPr>
            <a:fld id="{4F904093-0CEA-42EE-8089-673C3E8A67FF}" type="slidenum">
              <a:rPr lang="en-GB"/>
              <a:pPr>
                <a:defRPr/>
              </a:pPr>
              <a:t>‹#›</a:t>
            </a:fld>
            <a:endParaRPr lang="en-GB" dirty="0"/>
          </a:p>
        </p:txBody>
      </p:sp>
      <p:sp>
        <p:nvSpPr>
          <p:cNvPr id="3"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158332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US" smtClean="0"/>
              <a:t>Central banking statistics - New opportunities for innovation and cooperation</a:t>
            </a:r>
            <a:endParaRPr lang="en-GB"/>
          </a:p>
        </p:txBody>
      </p:sp>
      <p:sp>
        <p:nvSpPr>
          <p:cNvPr id="7" name="Slide Number Placeholder 4"/>
          <p:cNvSpPr>
            <a:spLocks noGrp="1"/>
          </p:cNvSpPr>
          <p:nvPr>
            <p:ph type="sldNum" sz="quarter" idx="14"/>
          </p:nvPr>
        </p:nvSpPr>
        <p:spPr/>
        <p:txBody>
          <a:bodyPr/>
          <a:lstStyle>
            <a:lvl1pPr eaLnBrk="1" fontAlgn="auto" hangingPunct="1">
              <a:spcAft>
                <a:spcPts val="0"/>
              </a:spcAft>
              <a:defRPr>
                <a:ea typeface="+mn-ea"/>
              </a:defRPr>
            </a:lvl1pPr>
          </a:lstStyle>
          <a:p>
            <a:pPr>
              <a:defRPr/>
            </a:pPr>
            <a:fld id="{50A81EE0-D233-4B57-B2D8-5C216220D778}" type="slidenum">
              <a:rPr lang="en-GB"/>
              <a:pPr>
                <a:defRPr/>
              </a:pPr>
              <a:t>‹#›</a:t>
            </a:fld>
            <a:endParaRPr lang="en-GB"/>
          </a:p>
        </p:txBody>
      </p:sp>
    </p:spTree>
    <p:extLst>
      <p:ext uri="{BB962C8B-B14F-4D97-AF65-F5344CB8AC3E}">
        <p14:creationId xmlns:p14="http://schemas.microsoft.com/office/powerpoint/2010/main" val="3953615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Titel 5"/>
          <p:cNvSpPr>
            <a:spLocks noGrp="1"/>
          </p:cNvSpPr>
          <p:nvPr>
            <p:ph type="title"/>
          </p:nvPr>
        </p:nvSpPr>
        <p:spPr/>
        <p:txBody>
          <a:bodyPr/>
          <a:lstStyle/>
          <a:p>
            <a:r>
              <a:rPr lang="de-DE" smtClean="0"/>
              <a:t>Titelmasterformat durch Klicken bearbeiten</a:t>
            </a:r>
            <a:endParaRPr lang="de-DE"/>
          </a:p>
        </p:txBody>
      </p:sp>
      <p:sp>
        <p:nvSpPr>
          <p:cNvPr id="4" name="Rectangle 6"/>
          <p:cNvSpPr>
            <a:spLocks noGrp="1" noChangeArrowheads="1"/>
          </p:cNvSpPr>
          <p:nvPr>
            <p:ph type="ftr" sz="quarter" idx="10"/>
          </p:nvPr>
        </p:nvSpPr>
        <p:spPr/>
        <p:txBody>
          <a:bodyPr/>
          <a:lstStyle>
            <a:lvl1pPr>
              <a:defRPr>
                <a:latin typeface="Arial" charset="0"/>
                <a:ea typeface="ヒラギノ角ゴ Pro W3" pitchFamily="-64" charset="-128"/>
                <a:cs typeface="+mn-cs"/>
              </a:defRPr>
            </a:lvl1pPr>
          </a:lstStyle>
          <a:p>
            <a:pPr>
              <a:defRPr/>
            </a:pPr>
            <a:r>
              <a:rPr lang="en-US" smtClean="0"/>
              <a:t>Central banking statistics - New opportunities for innovation and cooperation</a:t>
            </a:r>
            <a:endParaRPr lang="de-DE"/>
          </a:p>
        </p:txBody>
      </p:sp>
      <p:sp>
        <p:nvSpPr>
          <p:cNvPr id="5" name="Rectangle 7"/>
          <p:cNvSpPr>
            <a:spLocks noGrp="1" noChangeArrowheads="1"/>
          </p:cNvSpPr>
          <p:nvPr>
            <p:ph type="sldNum" sz="quarter" idx="11"/>
          </p:nvPr>
        </p:nvSpPr>
        <p:spPr>
          <a:xfrm>
            <a:off x="8296275" y="122238"/>
            <a:ext cx="536575" cy="239712"/>
          </a:xfrm>
        </p:spPr>
        <p:txBody>
          <a:bodyPr/>
          <a:lstStyle>
            <a:lvl1pPr algn="r">
              <a:defRPr>
                <a:solidFill>
                  <a:srgbClr val="FFFFFF"/>
                </a:solidFill>
                <a:latin typeface="Arial" charset="0"/>
                <a:ea typeface="ヒラギノ角ゴ Pro W3" pitchFamily="-64" charset="-128"/>
                <a:cs typeface="+mn-cs"/>
              </a:defRPr>
            </a:lvl1pPr>
          </a:lstStyle>
          <a:p>
            <a:pPr>
              <a:defRPr/>
            </a:pPr>
            <a:fld id="{1C741A85-D586-4E7A-BFD7-623F9BA4BB26}" type="slidenum">
              <a:rPr lang="de-DE"/>
              <a:pPr>
                <a:defRPr/>
              </a:pPr>
              <a:t>‹#›</a:t>
            </a:fld>
            <a:endParaRPr lang="de-DE"/>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3885026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solidFill>
                  <a:srgbClr val="585858"/>
                </a:solidFill>
                <a:ea typeface="+mn-ea"/>
              </a:defRPr>
            </a:lvl1pPr>
          </a:lstStyle>
          <a:p>
            <a:pPr>
              <a:defRPr/>
            </a:pPr>
            <a:r>
              <a:rPr lang="en-US" smtClean="0"/>
              <a:t>Central banking statistics - New opportunities for innovation and cooperation</a:t>
            </a:r>
            <a:endParaRPr lang="en-GB"/>
          </a:p>
        </p:txBody>
      </p:sp>
      <p:sp>
        <p:nvSpPr>
          <p:cNvPr id="7" name="Slide Number Placeholder 4"/>
          <p:cNvSpPr>
            <a:spLocks noGrp="1"/>
          </p:cNvSpPr>
          <p:nvPr>
            <p:ph type="sldNum" sz="quarter" idx="14"/>
          </p:nvPr>
        </p:nvSpPr>
        <p:spPr/>
        <p:txBody>
          <a:bodyPr/>
          <a:lstStyle>
            <a:lvl1pPr eaLnBrk="1" fontAlgn="auto" hangingPunct="1">
              <a:spcAft>
                <a:spcPts val="0"/>
              </a:spcAft>
              <a:defRPr>
                <a:ea typeface="+mn-ea"/>
              </a:defRPr>
            </a:lvl1pPr>
          </a:lstStyle>
          <a:p>
            <a:pPr>
              <a:defRPr/>
            </a:pPr>
            <a:fld id="{3D1330CE-5A69-444F-BBC0-FD02B0EF5BE8}" type="slidenum">
              <a:rPr lang="en-GB"/>
              <a:pPr>
                <a:defRPr/>
              </a:pPr>
              <a:t>‹#›</a:t>
            </a:fld>
            <a:endParaRPr lang="en-GB"/>
          </a:p>
        </p:txBody>
      </p:sp>
    </p:spTree>
    <p:extLst>
      <p:ext uri="{BB962C8B-B14F-4D97-AF65-F5344CB8AC3E}">
        <p14:creationId xmlns:p14="http://schemas.microsoft.com/office/powerpoint/2010/main" val="26990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pic>
        <p:nvPicPr>
          <p:cNvPr id="7" name="Grafik 80"/>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 b="34762"/>
          <a:stretch/>
        </p:blipFill>
        <p:spPr>
          <a:xfrm>
            <a:off x="0" y="5015928"/>
            <a:ext cx="10107334" cy="1989989"/>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pPr>
              <a:defRPr/>
            </a:pPr>
            <a:r>
              <a:rPr lang="en-US" smtClean="0"/>
              <a:t>Central banking statistics - New opportunities for innovation and cooperation</a:t>
            </a:r>
            <a:endParaRPr lang="en-GB"/>
          </a:p>
        </p:txBody>
      </p:sp>
      <p:sp>
        <p:nvSpPr>
          <p:cNvPr id="5" name="Slide Number Placeholder 4"/>
          <p:cNvSpPr>
            <a:spLocks noGrp="1"/>
          </p:cNvSpPr>
          <p:nvPr>
            <p:ph type="sldNum" sz="quarter" idx="11"/>
          </p:nvPr>
        </p:nvSpPr>
        <p:spPr/>
        <p:txBody>
          <a:bodyPr/>
          <a:lstStyle>
            <a:lvl1pPr>
              <a:defRPr/>
            </a:lvl1pPr>
          </a:lstStyle>
          <a:p>
            <a:pPr>
              <a:defRPr/>
            </a:pPr>
            <a:fld id="{A21F2C8E-B1B4-4072-9442-09B5272C6C50}" type="slidenum">
              <a:rPr lang="en-GB" smtClean="0"/>
              <a:pPr>
                <a:defRPr/>
              </a:pPr>
              <a:t>‹#›</a:t>
            </a:fld>
            <a:endParaRPr lang="en-GB"/>
          </a:p>
        </p:txBody>
      </p:sp>
      <p:sp>
        <p:nvSpPr>
          <p:cNvPr id="9"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lnSpc>
                <a:spcPts val="1200"/>
              </a:lnSpc>
            </a:pPr>
            <a:r>
              <a:rPr lang="de-DE" sz="900">
                <a:solidFill>
                  <a:srgbClr val="004B95"/>
                </a:solidFill>
              </a:rPr>
              <a:t>www.ecb.europa.eu</a:t>
            </a:r>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11855241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smtClean="0"/>
              <a:t>Click to edit Master title style</a:t>
            </a:r>
            <a:endParaRPr lang="en-GB" dirty="0"/>
          </a:p>
        </p:txBody>
      </p:sp>
      <p:sp>
        <p:nvSpPr>
          <p:cNvPr id="3" name="Table Placeholder 2"/>
          <p:cNvSpPr>
            <a:spLocks noGrp="1"/>
          </p:cNvSpPr>
          <p:nvPr>
            <p:ph type="tbl" idx="1"/>
          </p:nvPr>
        </p:nvSpPr>
        <p:spPr>
          <a:xfrm>
            <a:off x="269875" y="1435100"/>
            <a:ext cx="8607425" cy="4483100"/>
          </a:xfrm>
        </p:spPr>
        <p:txBody>
          <a:bodyPr/>
          <a:lstStyle/>
          <a:p>
            <a:r>
              <a:rPr lang="en-US" smtClean="0"/>
              <a:t>Click icon to add table</a:t>
            </a:r>
            <a:endParaRPr lang="en-GB" dirty="0"/>
          </a:p>
        </p:txBody>
      </p:sp>
      <p:sp>
        <p:nvSpPr>
          <p:cNvPr id="4" name="Footer Placeholder 3"/>
          <p:cNvSpPr>
            <a:spLocks noGrp="1"/>
          </p:cNvSpPr>
          <p:nvPr>
            <p:ph type="ftr" sz="quarter" idx="10"/>
          </p:nvPr>
        </p:nvSpPr>
        <p:spPr>
          <a:xfrm>
            <a:off x="269875" y="6477000"/>
            <a:ext cx="3213100" cy="188913"/>
          </a:xfrm>
        </p:spPr>
        <p:txBody>
          <a:bodyPr/>
          <a:lstStyle>
            <a:lvl1pPr>
              <a:defRPr/>
            </a:lvl1pPr>
          </a:lstStyle>
          <a:p>
            <a:pPr>
              <a:defRPr/>
            </a:pPr>
            <a:r>
              <a:rPr lang="en-US" smtClean="0"/>
              <a:t>Central banking statistics - New opportunities for innovation and cooperation</a:t>
            </a:r>
            <a:endParaRPr lang="en-GB"/>
          </a:p>
        </p:txBody>
      </p:sp>
      <p:sp>
        <p:nvSpPr>
          <p:cNvPr id="5" name="Slide Number Placeholder 4"/>
          <p:cNvSpPr>
            <a:spLocks noGrp="1"/>
          </p:cNvSpPr>
          <p:nvPr>
            <p:ph type="sldNum" sz="quarter" idx="11"/>
          </p:nvPr>
        </p:nvSpPr>
        <p:spPr>
          <a:xfrm>
            <a:off x="4357688" y="6488113"/>
            <a:ext cx="414337" cy="239712"/>
          </a:xfrm>
        </p:spPr>
        <p:txBody>
          <a:bodyPr/>
          <a:lstStyle>
            <a:lvl1pPr>
              <a:defRPr/>
            </a:lvl1pPr>
          </a:lstStyle>
          <a:p>
            <a:pPr>
              <a:defRPr/>
            </a:pPr>
            <a:fld id="{FE583E32-08B0-4AE7-B067-7BF53E17530A}" type="slidenum">
              <a:rPr lang="en-GB" smtClean="0"/>
              <a:pPr>
                <a:defRPr/>
              </a:pPr>
              <a:t>‹#›</a:t>
            </a:fld>
            <a:endParaRPr lang="en-GB"/>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39627801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smtClean="0"/>
              <a:t>Click to edit Master title style</a:t>
            </a:r>
            <a:endParaRPr lang="en-GB" dirty="0"/>
          </a:p>
        </p:txBody>
      </p:sp>
      <p:sp>
        <p:nvSpPr>
          <p:cNvPr id="3" name="Chart Placeholder 2"/>
          <p:cNvSpPr>
            <a:spLocks noGrp="1"/>
          </p:cNvSpPr>
          <p:nvPr>
            <p:ph type="chart" idx="1"/>
          </p:nvPr>
        </p:nvSpPr>
        <p:spPr>
          <a:xfrm>
            <a:off x="269875" y="1428750"/>
            <a:ext cx="8594725" cy="4468813"/>
          </a:xfrm>
        </p:spPr>
        <p:txBody>
          <a:bodyPr/>
          <a:lstStyle/>
          <a:p>
            <a:r>
              <a:rPr lang="en-US" smtClean="0"/>
              <a:t>Click icon to add chart</a:t>
            </a:r>
            <a:endParaRPr lang="en-GB" dirty="0"/>
          </a:p>
        </p:txBody>
      </p:sp>
      <p:sp>
        <p:nvSpPr>
          <p:cNvPr id="4" name="Footer Placeholder 3"/>
          <p:cNvSpPr>
            <a:spLocks noGrp="1"/>
          </p:cNvSpPr>
          <p:nvPr>
            <p:ph type="ftr" sz="quarter" idx="10"/>
          </p:nvPr>
        </p:nvSpPr>
        <p:spPr>
          <a:xfrm>
            <a:off x="269875" y="6477000"/>
            <a:ext cx="3213100" cy="188913"/>
          </a:xfrm>
        </p:spPr>
        <p:txBody>
          <a:bodyPr/>
          <a:lstStyle>
            <a:lvl1pPr>
              <a:defRPr/>
            </a:lvl1pPr>
          </a:lstStyle>
          <a:p>
            <a:pPr>
              <a:defRPr/>
            </a:pPr>
            <a:r>
              <a:rPr lang="en-US" smtClean="0"/>
              <a:t>Central banking statistics - New opportunities for innovation and cooperation</a:t>
            </a:r>
            <a:endParaRPr lang="en-GB"/>
          </a:p>
        </p:txBody>
      </p:sp>
      <p:sp>
        <p:nvSpPr>
          <p:cNvPr id="5" name="Slide Number Placeholder 4"/>
          <p:cNvSpPr>
            <a:spLocks noGrp="1"/>
          </p:cNvSpPr>
          <p:nvPr>
            <p:ph type="sldNum" sz="quarter" idx="11"/>
          </p:nvPr>
        </p:nvSpPr>
        <p:spPr>
          <a:xfrm>
            <a:off x="4357688" y="6488113"/>
            <a:ext cx="414337" cy="239712"/>
          </a:xfrm>
        </p:spPr>
        <p:txBody>
          <a:bodyPr/>
          <a:lstStyle>
            <a:lvl1pPr>
              <a:defRPr/>
            </a:lvl1pPr>
          </a:lstStyle>
          <a:p>
            <a:pPr>
              <a:defRPr/>
            </a:pPr>
            <a:fld id="{A21F2C8E-B1B4-4072-9442-09B5272C6C50}" type="slidenum">
              <a:rPr lang="en-GB" smtClean="0"/>
              <a:pPr>
                <a:defRPr/>
              </a:pPr>
              <a:t>‹#›</a:t>
            </a:fld>
            <a:endParaRPr lang="en-GB"/>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smtClean="0"/>
              <a:t>Click to edit Master text styles</a:t>
            </a:r>
          </a:p>
        </p:txBody>
      </p:sp>
      <p:sp>
        <p:nvSpPr>
          <p:cNvPr id="8"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23128584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smtClean="0"/>
              <a:t>Central banking statistics - New opportunities for innovation and cooperation</a:t>
            </a:r>
            <a:endParaRPr lang="en-GB"/>
          </a:p>
        </p:txBody>
      </p:sp>
      <p:sp>
        <p:nvSpPr>
          <p:cNvPr id="6" name="Slide Number Placeholder 5"/>
          <p:cNvSpPr>
            <a:spLocks noGrp="1"/>
          </p:cNvSpPr>
          <p:nvPr>
            <p:ph type="sldNum" sz="quarter" idx="11"/>
          </p:nvPr>
        </p:nvSpPr>
        <p:spPr/>
        <p:txBody>
          <a:bodyPr/>
          <a:lstStyle>
            <a:lvl1pPr>
              <a:defRPr/>
            </a:lvl1pPr>
          </a:lstStyle>
          <a:p>
            <a:pPr>
              <a:defRPr/>
            </a:pPr>
            <a:fld id="{A21F2C8E-B1B4-4072-9442-09B5272C6C50}" type="slidenum">
              <a:rPr lang="en-GB" smtClean="0"/>
              <a:pPr>
                <a:defRPr/>
              </a:pPr>
              <a:t>‹#›</a:t>
            </a:fld>
            <a:endParaRPr lang="en-GB"/>
          </a:p>
        </p:txBody>
      </p:sp>
      <p:sp>
        <p:nvSpPr>
          <p:cNvPr id="8" name="Chart Placeholder 7"/>
          <p:cNvSpPr>
            <a:spLocks noGrp="1"/>
          </p:cNvSpPr>
          <p:nvPr>
            <p:ph type="chart" sz="quarter" idx="12"/>
          </p:nvPr>
        </p:nvSpPr>
        <p:spPr>
          <a:xfrm>
            <a:off x="278121" y="1426523"/>
            <a:ext cx="4211992" cy="4464050"/>
          </a:xfrm>
        </p:spPr>
        <p:txBody>
          <a:bodyPr/>
          <a:lstStyle/>
          <a:p>
            <a:r>
              <a:rPr lang="en-US" smtClean="0"/>
              <a:t>Click icon to add chart</a:t>
            </a:r>
            <a:endParaRPr lang="en-GB"/>
          </a:p>
        </p:txBody>
      </p:sp>
      <p:sp>
        <p:nvSpPr>
          <p:cNvPr id="9" name="Chart Placeholder 7"/>
          <p:cNvSpPr>
            <a:spLocks noGrp="1"/>
          </p:cNvSpPr>
          <p:nvPr>
            <p:ph type="chart" sz="quarter" idx="13"/>
          </p:nvPr>
        </p:nvSpPr>
        <p:spPr>
          <a:xfrm>
            <a:off x="4660490" y="1413222"/>
            <a:ext cx="4211992" cy="4464050"/>
          </a:xfrm>
        </p:spPr>
        <p:txBody>
          <a:bodyPr/>
          <a:lstStyle/>
          <a:p>
            <a:r>
              <a:rPr lang="en-US" smtClean="0"/>
              <a:t>Click icon to add chart</a:t>
            </a:r>
            <a:endParaRPr lang="en-GB"/>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smtClean="0"/>
              <a:t>Click to edit Master text styles</a:t>
            </a:r>
          </a:p>
        </p:txBody>
      </p:sp>
      <p:sp>
        <p:nvSpPr>
          <p:cNvPr id="10"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1367828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smtClean="0"/>
              <a:t>Central banking statistics - New opportunities for innovation and cooperation</a:t>
            </a:r>
            <a:endParaRPr lang="en-GB"/>
          </a:p>
        </p:txBody>
      </p:sp>
      <p:sp>
        <p:nvSpPr>
          <p:cNvPr id="6" name="Slide Number Placeholder 5"/>
          <p:cNvSpPr>
            <a:spLocks noGrp="1"/>
          </p:cNvSpPr>
          <p:nvPr>
            <p:ph type="sldNum" sz="quarter" idx="11"/>
          </p:nvPr>
        </p:nvSpPr>
        <p:spPr/>
        <p:txBody>
          <a:bodyPr/>
          <a:lstStyle>
            <a:lvl1pPr>
              <a:defRPr/>
            </a:lvl1pPr>
          </a:lstStyle>
          <a:p>
            <a:pPr>
              <a:defRPr/>
            </a:pPr>
            <a:fld id="{A21F2C8E-B1B4-4072-9442-09B5272C6C50}" type="slidenum">
              <a:rPr lang="en-GB" smtClean="0"/>
              <a:pPr>
                <a:defRPr/>
              </a:pPr>
              <a:t>‹#›</a:t>
            </a:fld>
            <a:endParaRPr lang="en-GB"/>
          </a:p>
        </p:txBody>
      </p:sp>
      <p:sp>
        <p:nvSpPr>
          <p:cNvPr id="8" name="Chart Placeholder 7"/>
          <p:cNvSpPr>
            <a:spLocks noGrp="1"/>
          </p:cNvSpPr>
          <p:nvPr>
            <p:ph type="chart" sz="quarter" idx="12"/>
          </p:nvPr>
        </p:nvSpPr>
        <p:spPr>
          <a:xfrm>
            <a:off x="278121" y="1426523"/>
            <a:ext cx="4211992" cy="2087786"/>
          </a:xfrm>
        </p:spPr>
        <p:txBody>
          <a:bodyPr/>
          <a:lstStyle/>
          <a:p>
            <a:r>
              <a:rPr lang="en-US" smtClean="0"/>
              <a:t>Click icon to add chart</a:t>
            </a:r>
            <a:endParaRPr lang="en-GB"/>
          </a:p>
        </p:txBody>
      </p:sp>
      <p:sp>
        <p:nvSpPr>
          <p:cNvPr id="9" name="Chart Placeholder 7"/>
          <p:cNvSpPr>
            <a:spLocks noGrp="1"/>
          </p:cNvSpPr>
          <p:nvPr>
            <p:ph type="chart" sz="quarter" idx="13"/>
          </p:nvPr>
        </p:nvSpPr>
        <p:spPr>
          <a:xfrm>
            <a:off x="4660490" y="1413222"/>
            <a:ext cx="4211992" cy="2087786"/>
          </a:xfrm>
        </p:spPr>
        <p:txBody>
          <a:bodyPr/>
          <a:lstStyle/>
          <a:p>
            <a:r>
              <a:rPr lang="en-US" smtClean="0"/>
              <a:t>Click icon to add chart</a:t>
            </a:r>
            <a:endParaRPr lang="en-GB"/>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r>
              <a:rPr lang="en-US" smtClean="0"/>
              <a:t>Click icon to add chart</a:t>
            </a:r>
            <a:endParaRPr lang="en-GB"/>
          </a:p>
        </p:txBody>
      </p:sp>
      <p:sp>
        <p:nvSpPr>
          <p:cNvPr id="12" name="Chart Placeholder 7"/>
          <p:cNvSpPr>
            <a:spLocks noGrp="1"/>
          </p:cNvSpPr>
          <p:nvPr>
            <p:ph type="chart" sz="quarter" idx="17"/>
          </p:nvPr>
        </p:nvSpPr>
        <p:spPr>
          <a:xfrm>
            <a:off x="4666909" y="3933750"/>
            <a:ext cx="4211992" cy="2087786"/>
          </a:xfrm>
        </p:spPr>
        <p:txBody>
          <a:bodyPr/>
          <a:lstStyle/>
          <a:p>
            <a:r>
              <a:rPr lang="en-US" smtClean="0"/>
              <a:t>Click icon to add chart</a:t>
            </a:r>
            <a:endParaRPr lang="en-GB"/>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smtClean="0"/>
              <a:t>Click to edit Master text styles</a:t>
            </a:r>
          </a:p>
        </p:txBody>
      </p:sp>
      <p:sp>
        <p:nvSpPr>
          <p:cNvPr id="16"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36430722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69875" y="1428750"/>
            <a:ext cx="4221163" cy="4468813"/>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3438" y="1428750"/>
            <a:ext cx="4221162" cy="4468813"/>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smtClean="0"/>
              <a:t>Central banking statistics - New opportunities for innovation and cooperation</a:t>
            </a:r>
            <a:endParaRPr lang="en-US"/>
          </a:p>
        </p:txBody>
      </p:sp>
      <p:sp>
        <p:nvSpPr>
          <p:cNvPr id="6" name="Slide Number Placeholder 5"/>
          <p:cNvSpPr>
            <a:spLocks noGrp="1"/>
          </p:cNvSpPr>
          <p:nvPr>
            <p:ph type="sldNum" sz="quarter" idx="11"/>
          </p:nvPr>
        </p:nvSpPr>
        <p:spPr/>
        <p:txBody>
          <a:bodyPr/>
          <a:lstStyle>
            <a:lvl1pPr>
              <a:defRPr/>
            </a:lvl1pPr>
          </a:lstStyle>
          <a:p>
            <a:pPr>
              <a:defRPr/>
            </a:pPr>
            <a:fld id="{53026470-670B-46C4-A0B3-BCA3D4318FE3}" type="slidenum">
              <a:rPr lang="en-US" smtClean="0"/>
              <a:pPr>
                <a:defRPr/>
              </a:pPr>
              <a:t>‹#›</a:t>
            </a:fld>
            <a:endParaRPr lang="en-US"/>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28764266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smtClean="0"/>
              <a:t>Central banking statistics - New opportunities for innovation and cooperation</a:t>
            </a:r>
            <a:endParaRPr lang="en-GB"/>
          </a:p>
        </p:txBody>
      </p:sp>
      <p:sp>
        <p:nvSpPr>
          <p:cNvPr id="6" name="Slide Number Placeholder 5"/>
          <p:cNvSpPr>
            <a:spLocks noGrp="1"/>
          </p:cNvSpPr>
          <p:nvPr>
            <p:ph type="sldNum" sz="quarter" idx="11"/>
          </p:nvPr>
        </p:nvSpPr>
        <p:spPr/>
        <p:txBody>
          <a:bodyPr/>
          <a:lstStyle>
            <a:lvl1pPr>
              <a:defRPr/>
            </a:lvl1pPr>
          </a:lstStyle>
          <a:p>
            <a:pPr>
              <a:defRPr/>
            </a:pPr>
            <a:fld id="{46963CB3-B70C-4C50-BFFF-1769AF587D97}" type="slidenum">
              <a:rPr lang="en-GB" smtClean="0"/>
              <a:pPr>
                <a:defRPr/>
              </a:pPr>
              <a:t>‹#›</a:t>
            </a:fld>
            <a:endParaRPr lang="en-GB"/>
          </a:p>
        </p:txBody>
      </p:sp>
      <p:sp>
        <p:nvSpPr>
          <p:cNvPr id="8" name="Picture Placeholder 7"/>
          <p:cNvSpPr>
            <a:spLocks noGrp="1"/>
          </p:cNvSpPr>
          <p:nvPr>
            <p:ph type="pic" sz="quarter" idx="12"/>
          </p:nvPr>
        </p:nvSpPr>
        <p:spPr>
          <a:xfrm>
            <a:off x="4643438" y="1412875"/>
            <a:ext cx="4224337" cy="4486275"/>
          </a:xfrm>
        </p:spPr>
        <p:txBody>
          <a:bodyPr/>
          <a:lstStyle/>
          <a:p>
            <a:r>
              <a:rPr lang="en-US" smtClean="0"/>
              <a:t>Click icon to add picture</a:t>
            </a:r>
            <a:endParaRPr lang="en-GB" dirty="0"/>
          </a:p>
        </p:txBody>
      </p:sp>
      <p:sp>
        <p:nvSpPr>
          <p:cNvPr id="10" name="Text Placeholder 9"/>
          <p:cNvSpPr>
            <a:spLocks noGrp="1"/>
          </p:cNvSpPr>
          <p:nvPr>
            <p:ph type="body" sz="quarter" idx="13"/>
          </p:nvPr>
        </p:nvSpPr>
        <p:spPr>
          <a:xfrm>
            <a:off x="288751" y="1428576"/>
            <a:ext cx="4224338"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smtClean="0"/>
              <a:t>Click to edit Master text styles</a:t>
            </a:r>
          </a:p>
        </p:txBody>
      </p:sp>
    </p:spTree>
    <p:extLst>
      <p:ext uri="{BB962C8B-B14F-4D97-AF65-F5344CB8AC3E}">
        <p14:creationId xmlns:p14="http://schemas.microsoft.com/office/powerpoint/2010/main" val="11249508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5730" name="Rectangle 2"/>
          <p:cNvSpPr>
            <a:spLocks noChangeArrowheads="1"/>
          </p:cNvSpPr>
          <p:nvPr/>
        </p:nvSpPr>
        <p:spPr bwMode="auto">
          <a:xfrm>
            <a:off x="0" y="0"/>
            <a:ext cx="9144000" cy="479425"/>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fontAlgn="base" hangingPunct="0">
              <a:spcBef>
                <a:spcPct val="50000"/>
              </a:spcBef>
              <a:spcAft>
                <a:spcPct val="0"/>
              </a:spcAft>
            </a:pPr>
            <a:endParaRPr lang="en-GB" smtClean="0">
              <a:solidFill>
                <a:srgbClr val="585858"/>
              </a:solidFill>
              <a:ea typeface="ヒラギノ角ゴ Pro W3" pitchFamily="-64" charset="-128"/>
            </a:endParaRPr>
          </a:p>
        </p:txBody>
      </p:sp>
      <p:sp>
        <p:nvSpPr>
          <p:cNvPr id="1225731"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eaLnBrk="0" fontAlgn="base" hangingPunct="0">
              <a:spcBef>
                <a:spcPct val="0"/>
              </a:spcBef>
              <a:spcAft>
                <a:spcPct val="0"/>
              </a:spcAft>
            </a:pPr>
            <a:r>
              <a:rPr lang="de-DE" smtClean="0">
                <a:solidFill>
                  <a:srgbClr val="FFFFFF"/>
                </a:solidFill>
                <a:ea typeface="ヒラギノ角ゴ Pro W3" pitchFamily="-64" charset="-128"/>
              </a:rPr>
              <a:t>Rubric</a:t>
            </a:r>
          </a:p>
        </p:txBody>
      </p:sp>
      <p:sp>
        <p:nvSpPr>
          <p:cNvPr id="1225732"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1225733"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dirty="0" err="1" smtClean="0"/>
              <a:t>Mastertitelformat</a:t>
            </a:r>
            <a:r>
              <a:rPr lang="en-GB" noProof="0" dirty="0" smtClean="0"/>
              <a:t> </a:t>
            </a:r>
            <a:r>
              <a:rPr lang="en-GB" noProof="0" dirty="0" err="1" smtClean="0"/>
              <a:t>bearbeiten</a:t>
            </a:r>
            <a:endParaRPr lang="en-GB" noProof="0" dirty="0" smtClean="0"/>
          </a:p>
        </p:txBody>
      </p:sp>
      <p:sp>
        <p:nvSpPr>
          <p:cNvPr id="1225734" name="Rectangle 6"/>
          <p:cNvSpPr>
            <a:spLocks noGrp="1" noChangeArrowheads="1"/>
          </p:cNvSpPr>
          <p:nvPr>
            <p:ph type="ftr" sz="quarter" idx="3"/>
          </p:nvPr>
        </p:nvSpPr>
        <p:spPr bwMode="auto">
          <a:xfrm>
            <a:off x="269875" y="6477000"/>
            <a:ext cx="3213100"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nSpc>
                <a:spcPts val="1200"/>
              </a:lnSpc>
              <a:spcBef>
                <a:spcPct val="0"/>
              </a:spcBef>
              <a:defRPr sz="900">
                <a:solidFill>
                  <a:srgbClr val="004B95"/>
                </a:solidFill>
              </a:defRPr>
            </a:lvl1pPr>
          </a:lstStyle>
          <a:p>
            <a:pPr>
              <a:defRPr/>
            </a:pPr>
            <a:r>
              <a:rPr lang="en-US" smtClean="0"/>
              <a:t>Central banking statistics - New opportunities for innovation and cooperation</a:t>
            </a:r>
            <a:endParaRPr lang="en-GB"/>
          </a:p>
        </p:txBody>
      </p:sp>
      <p:sp>
        <p:nvSpPr>
          <p:cNvPr id="1225735" name="Rectangle 7"/>
          <p:cNvSpPr>
            <a:spLocks noGrp="1" noChangeArrowheads="1"/>
          </p:cNvSpPr>
          <p:nvPr>
            <p:ph type="sldNum" sz="quarter" idx="4"/>
          </p:nvPr>
        </p:nvSpPr>
        <p:spPr bwMode="auto">
          <a:xfrm>
            <a:off x="4357688" y="6477000"/>
            <a:ext cx="414337" cy="23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a:spcBef>
                <a:spcPct val="0"/>
              </a:spcBef>
              <a:defRPr sz="900">
                <a:solidFill>
                  <a:srgbClr val="585858"/>
                </a:solidFill>
              </a:defRPr>
            </a:lvl1pPr>
          </a:lstStyle>
          <a:p>
            <a:pPr>
              <a:defRPr/>
            </a:pPr>
            <a:fld id="{A21F2C8E-B1B4-4072-9442-09B5272C6C50}" type="slidenum">
              <a:rPr lang="en-GB" smtClean="0"/>
              <a:pPr>
                <a:defRPr/>
              </a:pPr>
              <a:t>‹#›</a:t>
            </a:fld>
            <a:endParaRPr lang="en-GB"/>
          </a:p>
        </p:txBody>
      </p:sp>
      <p:sp>
        <p:nvSpPr>
          <p:cNvPr id="9" name="Rectangle 2"/>
          <p:cNvSpPr>
            <a:spLocks noChangeArrowheads="1"/>
          </p:cNvSpPr>
          <p:nvPr/>
        </p:nvSpPr>
        <p:spPr bwMode="auto">
          <a:xfrm>
            <a:off x="0" y="0"/>
            <a:ext cx="9144000" cy="479425"/>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fontAlgn="base" hangingPunct="0">
              <a:spcBef>
                <a:spcPct val="50000"/>
              </a:spcBef>
              <a:spcAft>
                <a:spcPct val="0"/>
              </a:spcAft>
            </a:pPr>
            <a:endParaRPr lang="en-GB" smtClean="0">
              <a:solidFill>
                <a:srgbClr val="585858"/>
              </a:solidFill>
              <a:ea typeface="ヒラギノ角ゴ Pro W3" pitchFamily="-64" charset="-128"/>
            </a:endParaRPr>
          </a:p>
        </p:txBody>
      </p:sp>
      <p:sp>
        <p:nvSpPr>
          <p:cNvPr id="11"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lnSpc>
                <a:spcPts val="1200"/>
              </a:lnSpc>
            </a:pPr>
            <a:r>
              <a:rPr lang="de-DE" sz="900">
                <a:solidFill>
                  <a:srgbClr val="004B95"/>
                </a:solidFill>
              </a:rPr>
              <a:t>www.ecb.europa.eu</a:t>
            </a:r>
          </a:p>
        </p:txBody>
      </p:sp>
    </p:spTree>
  </p:cSld>
  <p:clrMap bg1="lt1" tx1="dk1" bg2="lt2" tx2="dk2" accent1="accent1" accent2="accent2" accent3="accent3" accent4="accent4" accent5="accent5" accent6="accent6" hlink="hlink" folHlink="folHlink"/>
  <p:sldLayoutIdLst>
    <p:sldLayoutId id="2147487172" r:id="rId1"/>
    <p:sldLayoutId id="2147487173" r:id="rId2"/>
    <p:sldLayoutId id="2147487174" r:id="rId3"/>
    <p:sldLayoutId id="2147487175" r:id="rId4"/>
    <p:sldLayoutId id="2147487176" r:id="rId5"/>
    <p:sldLayoutId id="2147487177" r:id="rId6"/>
    <p:sldLayoutId id="2147487178" r:id="rId7"/>
    <p:sldLayoutId id="2147487180" r:id="rId8"/>
    <p:sldLayoutId id="2147487181" r:id="rId9"/>
    <p:sldLayoutId id="2147487182" r:id="rId10"/>
    <p:sldLayoutId id="2147487183" r:id="rId11"/>
    <p:sldLayoutId id="2147487184" r:id="rId12"/>
    <p:sldLayoutId id="2147487185" r:id="rId13"/>
    <p:sldLayoutId id="2147487186" r:id="rId14"/>
    <p:sldLayoutId id="2147487187" r:id="rId15"/>
    <p:sldLayoutId id="2147487188" r:id="rId16"/>
    <p:sldLayoutId id="2147487189" r:id="rId17"/>
    <p:sldLayoutId id="2147487190" r:id="rId18"/>
    <p:sldLayoutId id="2147487191" r:id="rId19"/>
    <p:sldLayoutId id="2147487192" r:id="rId20"/>
    <p:sldLayoutId id="2147487193" r:id="rId21"/>
    <p:sldLayoutId id="2147487194" r:id="rId22"/>
    <p:sldLayoutId id="2147487196" r:id="rId23"/>
    <p:sldLayoutId id="2147487199" r:id="rId24"/>
    <p:sldLayoutId id="2147487201" r:id="rId25"/>
    <p:sldLayoutId id="2147487202" r:id="rId26"/>
  </p:sldLayoutIdLst>
  <p:timing>
    <p:tnLst>
      <p:par>
        <p:cTn id="1" dur="indefinite" restart="never" nodeType="tmRoot"/>
      </p:par>
    </p:tnLst>
  </p:timing>
  <p:hf sldNum="0" hdr="0" dt="0"/>
  <p:txStyles>
    <p:titleStyle>
      <a:lvl1pPr algn="l" rtl="0" eaLnBrk="1" fontAlgn="base" hangingPunct="1">
        <a:lnSpc>
          <a:spcPts val="2700"/>
        </a:lnSpc>
        <a:spcBef>
          <a:spcPct val="0"/>
        </a:spcBef>
        <a:spcAft>
          <a:spcPct val="0"/>
        </a:spcAft>
        <a:defRPr sz="2400">
          <a:solidFill>
            <a:schemeClr val="tx2"/>
          </a:solidFill>
          <a:latin typeface="+mj-lt"/>
          <a:ea typeface="+mj-ea"/>
          <a:cs typeface="+mj-cs"/>
        </a:defRPr>
      </a:lvl1pPr>
      <a:lvl2pPr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2pPr>
      <a:lvl3pPr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3pPr>
      <a:lvl4pPr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4pPr>
      <a:lvl5pPr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9.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cb.europa.eu/pub/pdf/other/europeanreportingframeworkkeyfactsandinformation062015.en.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tags" Target="../tags/tag7.xml"/><Relationship Id="rId7" Type="http://schemas.openxmlformats.org/officeDocument/2006/relationships/slide" Target="slide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0.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8" Type="http://schemas.openxmlformats.org/officeDocument/2006/relationships/hyperlink" Target="https://www.ecb.europa.eu/stats/prices/hicp/html/inflation.en.html" TargetMode="External"/><Relationship Id="rId3" Type="http://schemas.openxmlformats.org/officeDocument/2006/relationships/hyperlink" Target="http://www.ecb.europa.eu/stats/html/index.en.html" TargetMode="External"/><Relationship Id="rId7" Type="http://schemas.openxmlformats.org/officeDocument/2006/relationships/hyperlink" Target="http://windowsphoneapk.com/APK_ECBstatsApp_Windows-Phone.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itunes.apple.com/us/app/ecbstatsapp/id933992912?mt=8" TargetMode="External"/><Relationship Id="rId5" Type="http://schemas.openxmlformats.org/officeDocument/2006/relationships/hyperlink" Target="https://play.google.com/store/apps/details?id=com.ecb.stat&amp;hl=en" TargetMode="External"/><Relationship Id="rId4" Type="http://schemas.openxmlformats.org/officeDocument/2006/relationships/hyperlink" Target="https://www.euro-area-statistics.org/" TargetMode="External"/><Relationship Id="rId9" Type="http://schemas.openxmlformats.org/officeDocument/2006/relationships/hyperlink" Target="https://www.esrb.europa.eu/pub/rd/html/index.en.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tags" Target="../tags/tag11.xml"/><Relationship Id="rId7" Type="http://schemas.openxmlformats.org/officeDocument/2006/relationships/slide" Target="slide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9.xml"/><Relationship Id="rId5" Type="http://schemas.openxmlformats.org/officeDocument/2006/relationships/slideLayout" Target="../slideLayouts/slideLayout22.xml"/><Relationship Id="rId4"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2"/>
          <p:cNvSpPr>
            <a:spLocks noGrp="1"/>
          </p:cNvSpPr>
          <p:nvPr>
            <p:ph type="ctrTitle"/>
          </p:nvPr>
        </p:nvSpPr>
        <p:spPr/>
        <p:txBody>
          <a:bodyPr/>
          <a:lstStyle/>
          <a:p>
            <a:r>
              <a:rPr lang="en-GB" altLang="en-US" noProof="0" dirty="0" smtClean="0"/>
              <a:t>Central banking statistics   </a:t>
            </a:r>
            <a:br>
              <a:rPr lang="en-GB" altLang="en-US" noProof="0" dirty="0" smtClean="0"/>
            </a:br>
            <a:r>
              <a:rPr lang="en-GB" altLang="en-US" noProof="0" dirty="0" smtClean="0"/>
              <a:t/>
            </a:r>
            <a:br>
              <a:rPr lang="en-GB" altLang="en-US" noProof="0" dirty="0" smtClean="0"/>
            </a:br>
            <a:r>
              <a:rPr lang="en-GB" altLang="en-US" b="0" noProof="0" dirty="0" smtClean="0"/>
              <a:t>New opportunities for innovation and cooperation</a:t>
            </a:r>
            <a:r>
              <a:rPr lang="en-GB" altLang="en-US" noProof="0" dirty="0" smtClean="0"/>
              <a:t/>
            </a:r>
            <a:br>
              <a:rPr lang="en-GB" altLang="en-US" noProof="0" dirty="0" smtClean="0"/>
            </a:br>
            <a:endParaRPr lang="en-GB" altLang="en-US" noProof="0" dirty="0" smtClean="0"/>
          </a:p>
        </p:txBody>
      </p:sp>
      <p:sp>
        <p:nvSpPr>
          <p:cNvPr id="110596" name="Rectangle 6"/>
          <p:cNvSpPr>
            <a:spLocks noGrp="1" noChangeArrowheads="1"/>
          </p:cNvSpPr>
          <p:nvPr>
            <p:ph type="subTitle" idx="1"/>
          </p:nvPr>
        </p:nvSpPr>
        <p:spPr/>
        <p:txBody>
          <a:bodyPr/>
          <a:lstStyle/>
          <a:p>
            <a:r>
              <a:rPr lang="en-GB" altLang="en-US" noProof="0" dirty="0" smtClean="0"/>
              <a:t>World Statistics Day</a:t>
            </a:r>
            <a:br>
              <a:rPr lang="en-GB" altLang="en-US" noProof="0" dirty="0" smtClean="0"/>
            </a:br>
            <a:r>
              <a:rPr lang="en-GB" altLang="en-US" noProof="0" dirty="0" smtClean="0"/>
              <a:t>Budapest, 21 October 2015</a:t>
            </a:r>
          </a:p>
        </p:txBody>
      </p:sp>
      <p:sp>
        <p:nvSpPr>
          <p:cNvPr id="8" name="Text Placeholder 7"/>
          <p:cNvSpPr>
            <a:spLocks noGrp="1"/>
          </p:cNvSpPr>
          <p:nvPr>
            <p:ph type="body" sz="quarter" idx="10"/>
          </p:nvPr>
        </p:nvSpPr>
        <p:spPr/>
        <p:txBody>
          <a:bodyPr/>
          <a:lstStyle/>
          <a:p>
            <a:r>
              <a:rPr lang="en-GB" noProof="0" dirty="0" smtClean="0"/>
              <a:t>Aurel Schubert</a:t>
            </a:r>
          </a:p>
          <a:p>
            <a:r>
              <a:rPr lang="en-GB" b="0" noProof="0" dirty="0" smtClean="0"/>
              <a:t>Director General Statistics</a:t>
            </a:r>
          </a:p>
          <a:p>
            <a:r>
              <a:rPr lang="en-GB" b="0" noProof="0" dirty="0" smtClean="0"/>
              <a:t>European Central Bank</a:t>
            </a:r>
            <a:endParaRPr lang="en-GB" b="0"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3" descr="C:\Users\tiemanm\Desktop\ESR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013" y="3805238"/>
            <a:ext cx="21082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996" name="Group 13"/>
          <p:cNvGrpSpPr>
            <a:grpSpLocks/>
          </p:cNvGrpSpPr>
          <p:nvPr/>
        </p:nvGrpSpPr>
        <p:grpSpPr bwMode="auto">
          <a:xfrm>
            <a:off x="1535113" y="1600200"/>
            <a:ext cx="6122987" cy="4605338"/>
            <a:chOff x="1810296" y="1900684"/>
            <a:chExt cx="5572496" cy="3983841"/>
          </a:xfrm>
        </p:grpSpPr>
        <p:sp>
          <p:nvSpPr>
            <p:cNvPr id="6" name="Isosceles Triangle 5"/>
            <p:cNvSpPr/>
            <p:nvPr/>
          </p:nvSpPr>
          <p:spPr bwMode="auto">
            <a:xfrm>
              <a:off x="1810296" y="3933116"/>
              <a:ext cx="2668499" cy="1871760"/>
            </a:xfrm>
            <a:prstGeom prst="triangle">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a:defRPr/>
              </a:pPr>
              <a:endParaRPr lang="en-GB" dirty="0">
                <a:solidFill>
                  <a:schemeClr val="accent6"/>
                </a:solidFill>
              </a:endParaRPr>
            </a:p>
          </p:txBody>
        </p:sp>
        <p:sp>
          <p:nvSpPr>
            <p:cNvPr id="7" name="Isosceles Triangle 6"/>
            <p:cNvSpPr/>
            <p:nvPr/>
          </p:nvSpPr>
          <p:spPr bwMode="auto">
            <a:xfrm>
              <a:off x="4714293" y="3933116"/>
              <a:ext cx="2668499" cy="1871760"/>
            </a:xfrm>
            <a:prstGeom prst="triangle">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a:defRPr/>
              </a:pPr>
              <a:endParaRPr lang="en-GB">
                <a:solidFill>
                  <a:schemeClr val="accent6"/>
                </a:solidFill>
              </a:endParaRPr>
            </a:p>
          </p:txBody>
        </p:sp>
        <p:sp>
          <p:nvSpPr>
            <p:cNvPr id="8" name="Isosceles Triangle 7"/>
            <p:cNvSpPr/>
            <p:nvPr/>
          </p:nvSpPr>
          <p:spPr bwMode="auto">
            <a:xfrm rot="10800000">
              <a:off x="3260850" y="3882305"/>
              <a:ext cx="2668499" cy="1871759"/>
            </a:xfrm>
            <a:prstGeom prst="triangle">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nchor="ctr"/>
            <a:lstStyle/>
            <a:p>
              <a:pPr>
                <a:defRPr/>
              </a:pPr>
              <a:endParaRPr lang="en-GB" dirty="0">
                <a:solidFill>
                  <a:schemeClr val="accent6"/>
                </a:solidFill>
              </a:endParaRPr>
            </a:p>
          </p:txBody>
        </p:sp>
        <p:sp>
          <p:nvSpPr>
            <p:cNvPr id="9" name="Isosceles Triangle 8"/>
            <p:cNvSpPr/>
            <p:nvPr/>
          </p:nvSpPr>
          <p:spPr bwMode="auto">
            <a:xfrm>
              <a:off x="3256515" y="1900684"/>
              <a:ext cx="2668500" cy="1871760"/>
            </a:xfrm>
            <a:prstGeom prst="triangle">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a:defRPr/>
              </a:pPr>
              <a:endParaRPr lang="en-GB">
                <a:solidFill>
                  <a:schemeClr val="accent6"/>
                </a:solidFill>
              </a:endParaRPr>
            </a:p>
          </p:txBody>
        </p:sp>
        <p:sp>
          <p:nvSpPr>
            <p:cNvPr id="213005" name="TextBox 9"/>
            <p:cNvSpPr txBox="1">
              <a:spLocks noChangeArrowheads="1"/>
            </p:cNvSpPr>
            <p:nvPr/>
          </p:nvSpPr>
          <p:spPr bwMode="auto">
            <a:xfrm>
              <a:off x="3885828" y="4239066"/>
              <a:ext cx="1368152" cy="32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000" b="1"/>
                <a:t>ES(C)B</a:t>
              </a:r>
            </a:p>
          </p:txBody>
        </p:sp>
        <p:sp>
          <p:nvSpPr>
            <p:cNvPr id="11" name="Rectangle 10"/>
            <p:cNvSpPr/>
            <p:nvPr/>
          </p:nvSpPr>
          <p:spPr>
            <a:xfrm>
              <a:off x="3538247" y="3398916"/>
              <a:ext cx="2411329" cy="337823"/>
            </a:xfrm>
            <a:prstGeom prst="rect">
              <a:avLst/>
            </a:prstGeom>
          </p:spPr>
          <p:txBody>
            <a:bodyPr wrap="none">
              <a:spAutoFit/>
            </a:bodyPr>
            <a:lstStyle/>
            <a:p>
              <a:pPr>
                <a:defRPr/>
              </a:pPr>
              <a:r>
                <a:rPr lang="en-GB" sz="1600" b="1" dirty="0">
                  <a:solidFill>
                    <a:schemeClr val="accent6"/>
                  </a:solidFill>
                </a:rPr>
                <a:t>ECB’s Monetary Policy</a:t>
              </a:r>
            </a:p>
          </p:txBody>
        </p:sp>
        <p:sp>
          <p:nvSpPr>
            <p:cNvPr id="213007" name="TextBox 11"/>
            <p:cNvSpPr txBox="1">
              <a:spLocks noChangeArrowheads="1"/>
            </p:cNvSpPr>
            <p:nvPr/>
          </p:nvSpPr>
          <p:spPr bwMode="auto">
            <a:xfrm>
              <a:off x="2119048" y="5299750"/>
              <a:ext cx="2223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600" b="1">
                  <a:solidFill>
                    <a:srgbClr val="00005C"/>
                  </a:solidFill>
                </a:rPr>
                <a:t>Banking Supervision</a:t>
              </a:r>
            </a:p>
            <a:p>
              <a:pPr algn="ctr" eaLnBrk="1" hangingPunct="1"/>
              <a:r>
                <a:rPr lang="en-GB" altLang="en-US" sz="1600" b="1">
                  <a:solidFill>
                    <a:srgbClr val="00005C"/>
                  </a:solidFill>
                </a:rPr>
                <a:t> (SSM)</a:t>
              </a:r>
            </a:p>
          </p:txBody>
        </p:sp>
        <p:sp>
          <p:nvSpPr>
            <p:cNvPr id="13" name="Rectangle 12"/>
            <p:cNvSpPr/>
            <p:nvPr/>
          </p:nvSpPr>
          <p:spPr>
            <a:xfrm>
              <a:off x="4932454" y="5299514"/>
              <a:ext cx="2258183" cy="585011"/>
            </a:xfrm>
            <a:prstGeom prst="rect">
              <a:avLst/>
            </a:prstGeom>
          </p:spPr>
          <p:txBody>
            <a:bodyPr wrap="none">
              <a:spAutoFit/>
            </a:bodyPr>
            <a:lstStyle/>
            <a:p>
              <a:pPr algn="ctr">
                <a:defRPr/>
              </a:pPr>
              <a:r>
                <a:rPr lang="en-GB" sz="1600" b="1" dirty="0">
                  <a:solidFill>
                    <a:schemeClr val="accent6"/>
                  </a:solidFill>
                </a:rPr>
                <a:t>Macro prudential </a:t>
              </a:r>
            </a:p>
            <a:p>
              <a:pPr algn="ctr">
                <a:defRPr/>
              </a:pPr>
              <a:r>
                <a:rPr lang="en-GB" sz="1600" b="1" dirty="0">
                  <a:solidFill>
                    <a:schemeClr val="accent6"/>
                  </a:solidFill>
                </a:rPr>
                <a:t>policies (ECB, ESRB)</a:t>
              </a:r>
            </a:p>
          </p:txBody>
        </p:sp>
      </p:grpSp>
      <p:pic>
        <p:nvPicPr>
          <p:cNvPr id="212997" name="Picture 7"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863" y="1600200"/>
            <a:ext cx="18161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8" name="Picture 2" descr="C:\Users\tiemanm\Desktop\ECB_BS_EN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110038"/>
            <a:ext cx="1800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9" name="Rectangle 17"/>
          <p:cNvSpPr>
            <a:spLocks noChangeArrowheads="1"/>
          </p:cNvSpPr>
          <p:nvPr/>
        </p:nvSpPr>
        <p:spPr bwMode="auto">
          <a:xfrm>
            <a:off x="611561" y="616467"/>
            <a:ext cx="7776864" cy="77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lnSpc>
                <a:spcPct val="105000"/>
              </a:lnSpc>
              <a:spcBef>
                <a:spcPts val="300"/>
              </a:spcBef>
              <a:spcAft>
                <a:spcPts val="300"/>
              </a:spcAft>
            </a:pPr>
            <a:r>
              <a:rPr lang="en-US" altLang="en-US" sz="2200" b="1" dirty="0" smtClean="0">
                <a:solidFill>
                  <a:srgbClr val="000099"/>
                </a:solidFill>
                <a:latin typeface="Gill Sans MT" pitchFamily="34" charset="0"/>
              </a:rPr>
              <a:t>The ECB’s </a:t>
            </a:r>
            <a:r>
              <a:rPr lang="en-US" altLang="en-US" sz="2200" b="1" dirty="0">
                <a:solidFill>
                  <a:srgbClr val="000099"/>
                </a:solidFill>
                <a:latin typeface="Gill Sans MT" pitchFamily="34" charset="0"/>
              </a:rPr>
              <a:t>data needs for monetary, micro-prudential and macro-prudential </a:t>
            </a:r>
            <a:r>
              <a:rPr lang="en-US" altLang="en-US" sz="2200" b="1" dirty="0" smtClean="0">
                <a:solidFill>
                  <a:srgbClr val="000099"/>
                </a:solidFill>
                <a:latin typeface="Gill Sans MT" pitchFamily="34" charset="0"/>
              </a:rPr>
              <a:t>policies have </a:t>
            </a:r>
            <a:r>
              <a:rPr lang="en-US" altLang="en-US" sz="2200" b="1" dirty="0">
                <a:solidFill>
                  <a:srgbClr val="000099"/>
                </a:solidFill>
                <a:latin typeface="Gill Sans MT" pitchFamily="34" charset="0"/>
              </a:rPr>
              <a:t>expanded rapidly</a:t>
            </a:r>
            <a:endParaRPr lang="en-GB" altLang="en-US" sz="2200" dirty="0">
              <a:solidFill>
                <a:srgbClr val="990033"/>
              </a:solidFill>
              <a:latin typeface="Gill Sans MT" pitchFamily="34" charset="0"/>
            </a:endParaRPr>
          </a:p>
        </p:txBody>
      </p:sp>
      <p:sp>
        <p:nvSpPr>
          <p:cNvPr id="3" name="Text Placeholder 2"/>
          <p:cNvSpPr>
            <a:spLocks noGrp="1"/>
          </p:cNvSpPr>
          <p:nvPr>
            <p:ph type="body" sz="quarter" idx="12"/>
          </p:nvPr>
        </p:nvSpPr>
        <p:spPr/>
        <p:txBody>
          <a:bodyPr/>
          <a:lstStyle/>
          <a:p>
            <a:r>
              <a:rPr lang="en-US" altLang="en-US" dirty="0" smtClean="0"/>
              <a:t>Innovation – why to innovate?</a:t>
            </a:r>
            <a:endParaRPr lang="en-GB" dirty="0"/>
          </a:p>
        </p:txBody>
      </p:sp>
    </p:spTree>
    <p:extLst>
      <p:ext uri="{BB962C8B-B14F-4D97-AF65-F5344CB8AC3E}">
        <p14:creationId xmlns:p14="http://schemas.microsoft.com/office/powerpoint/2010/main" val="2480239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Inhaltsplatzhalter 2"/>
          <p:cNvSpPr txBox="1">
            <a:spLocks/>
          </p:cNvSpPr>
          <p:nvPr/>
        </p:nvSpPr>
        <p:spPr bwMode="auto">
          <a:xfrm>
            <a:off x="288925" y="4221163"/>
            <a:ext cx="8555038"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ts val="600"/>
              </a:spcBef>
              <a:buClr>
                <a:srgbClr val="003399"/>
              </a:buClr>
              <a:buFontTx/>
              <a:buNone/>
            </a:pPr>
            <a:r>
              <a:rPr lang="en-US" altLang="en-US" sz="2000" b="1" i="1">
                <a:solidFill>
                  <a:srgbClr val="003399"/>
                </a:solidFill>
                <a:ea typeface="ヒラギノ角ゴ Pro W3"/>
                <a:cs typeface="ヒラギノ角ゴ Pro W3"/>
              </a:rPr>
              <a:t>“The ECB has every interest to facilitate and promote integration and standardisation also on the “input side”, in the internal systems of the banks, for only this will ensure coherent information”</a:t>
            </a:r>
            <a:r>
              <a:rPr lang="en-GB" altLang="en-US" sz="1800" i="1">
                <a:solidFill>
                  <a:srgbClr val="003399"/>
                </a:solidFill>
                <a:ea typeface="ヒラギノ角ゴ Pro W3"/>
                <a:cs typeface="ヒラギノ角ゴ Pro W3"/>
              </a:rPr>
              <a:t>  		</a:t>
            </a:r>
          </a:p>
          <a:p>
            <a:pPr eaLnBrk="1" hangingPunct="1">
              <a:spcBef>
                <a:spcPts val="600"/>
              </a:spcBef>
              <a:buClr>
                <a:srgbClr val="003399"/>
              </a:buClr>
              <a:buFontTx/>
              <a:buNone/>
            </a:pPr>
            <a:endParaRPr lang="en-US" altLang="en-US" sz="1400" i="1">
              <a:solidFill>
                <a:srgbClr val="003399"/>
              </a:solidFill>
              <a:ea typeface="ヒラギノ角ゴ Pro W3"/>
              <a:cs typeface="ヒラギノ角ゴ Pro W3"/>
            </a:endParaRPr>
          </a:p>
          <a:p>
            <a:pPr eaLnBrk="1" hangingPunct="1">
              <a:spcBef>
                <a:spcPts val="600"/>
              </a:spcBef>
              <a:buClr>
                <a:srgbClr val="003399"/>
              </a:buClr>
              <a:buFontTx/>
              <a:buNone/>
            </a:pPr>
            <a:r>
              <a:rPr lang="en-US" altLang="en-US" sz="1400" i="1">
                <a:solidFill>
                  <a:srgbClr val="003399"/>
                </a:solidFill>
                <a:ea typeface="ヒラギノ角ゴ Pro W3"/>
                <a:cs typeface="ヒラギノ角ゴ Pro W3"/>
              </a:rPr>
              <a:t>Seventh ECB Statistics Conference, Frankfurt am Main, 15 October 2014</a:t>
            </a:r>
          </a:p>
          <a:p>
            <a:pPr eaLnBrk="1" hangingPunct="1">
              <a:spcBef>
                <a:spcPts val="600"/>
              </a:spcBef>
              <a:buClr>
                <a:srgbClr val="003399"/>
              </a:buClr>
              <a:buFontTx/>
              <a:buNone/>
            </a:pPr>
            <a:r>
              <a:rPr lang="en-US" altLang="en-US" sz="1000" i="1">
                <a:solidFill>
                  <a:srgbClr val="003399"/>
                </a:solidFill>
                <a:ea typeface="ヒラギノ角ゴ Pro W3"/>
                <a:cs typeface="ヒラギノ角ゴ Pro W3"/>
              </a:rPr>
              <a:t>https://www.ecb.europa.eu/press/key/date/2014/html/sp141015.en.html</a:t>
            </a:r>
          </a:p>
        </p:txBody>
      </p:sp>
      <p:sp>
        <p:nvSpPr>
          <p:cNvPr id="112643" name="Rectangle 1"/>
          <p:cNvSpPr>
            <a:spLocks noChangeArrowheads="1"/>
          </p:cNvSpPr>
          <p:nvPr/>
        </p:nvSpPr>
        <p:spPr bwMode="auto">
          <a:xfrm>
            <a:off x="243066" y="2349499"/>
            <a:ext cx="4262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None/>
            </a:pPr>
            <a:r>
              <a:rPr lang="en-GB" altLang="en-US" sz="1800" b="1" dirty="0">
                <a:solidFill>
                  <a:srgbClr val="585858"/>
                </a:solidFill>
              </a:rPr>
              <a:t>Mario </a:t>
            </a:r>
            <a:r>
              <a:rPr lang="en-GB" altLang="en-US" sz="1800" b="1" dirty="0" err="1">
                <a:solidFill>
                  <a:srgbClr val="585858"/>
                </a:solidFill>
              </a:rPr>
              <a:t>Draghi</a:t>
            </a:r>
            <a:r>
              <a:rPr lang="en-GB" altLang="en-US" sz="1800" b="1" dirty="0">
                <a:solidFill>
                  <a:srgbClr val="585858"/>
                </a:solidFill>
              </a:rPr>
              <a:t> </a:t>
            </a:r>
          </a:p>
          <a:p>
            <a:pPr eaLnBrk="1" hangingPunct="1">
              <a:spcBef>
                <a:spcPct val="0"/>
              </a:spcBef>
              <a:buClrTx/>
              <a:buFontTx/>
              <a:buNone/>
            </a:pPr>
            <a:r>
              <a:rPr lang="en-GB" altLang="en-US" sz="1800" dirty="0" smtClean="0">
                <a:solidFill>
                  <a:srgbClr val="585858"/>
                </a:solidFill>
              </a:rPr>
              <a:t>President of the European Central Bank</a:t>
            </a:r>
            <a:endParaRPr lang="en-GB" altLang="en-US" sz="1800" dirty="0">
              <a:solidFill>
                <a:srgbClr val="585858"/>
              </a:solidFill>
            </a:endParaRPr>
          </a:p>
        </p:txBody>
      </p:sp>
      <p:pic>
        <p:nvPicPr>
          <p:cNvPr id="1126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827088"/>
            <a:ext cx="3384550"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de-DE"/>
          </a:p>
        </p:txBody>
      </p:sp>
    </p:spTree>
    <p:extLst>
      <p:ext uri="{BB962C8B-B14F-4D97-AF65-F5344CB8AC3E}">
        <p14:creationId xmlns:p14="http://schemas.microsoft.com/office/powerpoint/2010/main" val="270739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Rectangle 17"/>
          <p:cNvSpPr>
            <a:spLocks noChangeArrowheads="1"/>
          </p:cNvSpPr>
          <p:nvPr/>
        </p:nvSpPr>
        <p:spPr bwMode="auto">
          <a:xfrm>
            <a:off x="611561" y="616467"/>
            <a:ext cx="7776864" cy="113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lnSpc>
                <a:spcPct val="105000"/>
              </a:lnSpc>
              <a:spcBef>
                <a:spcPts val="300"/>
              </a:spcBef>
              <a:spcAft>
                <a:spcPts val="300"/>
              </a:spcAft>
            </a:pPr>
            <a:r>
              <a:rPr lang="en-US" altLang="en-US" sz="2200" b="1" dirty="0" smtClean="0">
                <a:solidFill>
                  <a:srgbClr val="000099"/>
                </a:solidFill>
                <a:latin typeface="Gill Sans MT" pitchFamily="34" charset="0"/>
              </a:rPr>
              <a:t>Selected ECB DG-S innovations initiatives illustrated along three phases of a simplified statistical production chain</a:t>
            </a:r>
            <a:endParaRPr lang="en-GB" altLang="en-US" sz="2200" dirty="0">
              <a:solidFill>
                <a:srgbClr val="990033"/>
              </a:solidFill>
              <a:latin typeface="Gill Sans MT" pitchFamily="34" charset="0"/>
            </a:endParaRPr>
          </a:p>
        </p:txBody>
      </p:sp>
      <p:sp>
        <p:nvSpPr>
          <p:cNvPr id="213000" name="Rectangle 18"/>
          <p:cNvSpPr>
            <a:spLocks noChangeArrowheads="1"/>
          </p:cNvSpPr>
          <p:nvPr/>
        </p:nvSpPr>
        <p:spPr bwMode="auto">
          <a:xfrm>
            <a:off x="279400" y="0"/>
            <a:ext cx="4797425" cy="476250"/>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n-US">
              <a:ea typeface="ヒラギノ角ゴ Pro W3"/>
              <a:cs typeface="ヒラギノ角ゴ Pro W3"/>
            </a:endParaRPr>
          </a:p>
        </p:txBody>
      </p:sp>
      <p:graphicFrame>
        <p:nvGraphicFramePr>
          <p:cNvPr id="2" name="Diagram 1"/>
          <p:cNvGraphicFramePr/>
          <p:nvPr>
            <p:extLst>
              <p:ext uri="{D42A27DB-BD31-4B8C-83A1-F6EECF244321}">
                <p14:modId xmlns:p14="http://schemas.microsoft.com/office/powerpoint/2010/main" val="3354692145"/>
              </p:ext>
            </p:extLst>
          </p:nvPr>
        </p:nvGraphicFramePr>
        <p:xfrm>
          <a:off x="1498948"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2"/>
          </p:nvPr>
        </p:nvSpPr>
        <p:spPr/>
        <p:txBody>
          <a:bodyPr/>
          <a:lstStyle/>
          <a:p>
            <a:r>
              <a:rPr lang="en-GB" dirty="0" smtClean="0"/>
              <a:t>Innovation</a:t>
            </a:r>
            <a:endParaRPr lang="en-GB" dirty="0"/>
          </a:p>
        </p:txBody>
      </p:sp>
    </p:spTree>
    <p:extLst>
      <p:ext uri="{BB962C8B-B14F-4D97-AF65-F5344CB8AC3E}">
        <p14:creationId xmlns:p14="http://schemas.microsoft.com/office/powerpoint/2010/main" val="1579666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altLang="en-US" dirty="0" smtClean="0"/>
              <a:t>Challenges to innovation</a:t>
            </a:r>
            <a:endParaRPr lang="en-GB" altLang="en-US" dirty="0" smtClean="0"/>
          </a:p>
        </p:txBody>
      </p:sp>
      <p:sp>
        <p:nvSpPr>
          <p:cNvPr id="4" name="Content Placeholder 3"/>
          <p:cNvSpPr>
            <a:spLocks noGrp="1"/>
          </p:cNvSpPr>
          <p:nvPr>
            <p:ph idx="1"/>
          </p:nvPr>
        </p:nvSpPr>
        <p:spPr>
          <a:xfrm>
            <a:off x="323528" y="1344664"/>
            <a:ext cx="8594725" cy="2478713"/>
          </a:xfrm>
        </p:spPr>
        <p:txBody>
          <a:bodyPr/>
          <a:lstStyle/>
          <a:p>
            <a:r>
              <a:rPr lang="en-GB" altLang="en-US" dirty="0" smtClean="0">
                <a:solidFill>
                  <a:schemeClr val="tx2"/>
                </a:solidFill>
              </a:rPr>
              <a:t>Legacy </a:t>
            </a:r>
            <a:r>
              <a:rPr lang="en-GB" altLang="en-US" dirty="0">
                <a:solidFill>
                  <a:schemeClr val="tx2"/>
                </a:solidFill>
              </a:rPr>
              <a:t>issues </a:t>
            </a:r>
            <a:r>
              <a:rPr lang="en-GB" altLang="en-US" dirty="0" smtClean="0"/>
              <a:t>with data collection </a:t>
            </a:r>
            <a:r>
              <a:rPr lang="en-GB" altLang="en-US" dirty="0" smtClean="0">
                <a:solidFill>
                  <a:schemeClr val="tx2"/>
                </a:solidFill>
              </a:rPr>
              <a:t>systems</a:t>
            </a:r>
            <a:r>
              <a:rPr lang="en-GB" altLang="en-US" dirty="0" smtClean="0"/>
              <a:t> and </a:t>
            </a:r>
            <a:r>
              <a:rPr lang="en-GB" altLang="en-US" dirty="0" smtClean="0">
                <a:solidFill>
                  <a:schemeClr val="tx2"/>
                </a:solidFill>
              </a:rPr>
              <a:t>templates</a:t>
            </a:r>
          </a:p>
          <a:p>
            <a:pPr lvl="1"/>
            <a:r>
              <a:rPr lang="en-GB" altLang="en-US" b="1" dirty="0" smtClean="0"/>
              <a:t>specific </a:t>
            </a:r>
            <a:r>
              <a:rPr lang="en-GB" altLang="en-US" b="1" dirty="0"/>
              <a:t>requirements </a:t>
            </a:r>
            <a:r>
              <a:rPr lang="en-GB" altLang="en-US" dirty="0" smtClean="0"/>
              <a:t>implemented at different times by various teams;</a:t>
            </a:r>
          </a:p>
          <a:p>
            <a:pPr lvl="1"/>
            <a:r>
              <a:rPr lang="en-GB" altLang="en-US" b="1" dirty="0" smtClean="0"/>
              <a:t>less flexible </a:t>
            </a:r>
            <a:r>
              <a:rPr lang="en-GB" altLang="en-US" dirty="0" smtClean="0"/>
              <a:t>solutions conflicting with changing requirements</a:t>
            </a:r>
          </a:p>
          <a:p>
            <a:pPr lvl="1"/>
            <a:r>
              <a:rPr lang="en-GB" altLang="en-US" dirty="0" smtClean="0"/>
              <a:t>might follow </a:t>
            </a:r>
            <a:r>
              <a:rPr lang="en-GB" altLang="en-US" b="1" dirty="0" smtClean="0"/>
              <a:t>different legal and/or technical concepts</a:t>
            </a:r>
          </a:p>
          <a:p>
            <a:pPr lvl="2"/>
            <a:r>
              <a:rPr lang="en-US" altLang="en-US" dirty="0"/>
              <a:t>definitions</a:t>
            </a:r>
          </a:p>
          <a:p>
            <a:pPr lvl="2"/>
            <a:r>
              <a:rPr lang="en-US" altLang="en-US" dirty="0"/>
              <a:t>filtering and aggregation rules</a:t>
            </a:r>
          </a:p>
          <a:p>
            <a:pPr lvl="2"/>
            <a:r>
              <a:rPr lang="en-US" altLang="en-US" dirty="0"/>
              <a:t>derivation algorithms and valuation principles</a:t>
            </a:r>
          </a:p>
          <a:p>
            <a:pPr lvl="1"/>
            <a:endParaRPr lang="en-US" altLang="en-US" dirty="0" smtClean="0"/>
          </a:p>
          <a:p>
            <a:endParaRPr lang="en-GB" altLang="en-US" dirty="0" smtClean="0"/>
          </a:p>
          <a:p>
            <a:endParaRPr lang="en-US" altLang="en-US" dirty="0" smtClean="0"/>
          </a:p>
          <a:p>
            <a:endParaRPr lang="en-GB" dirty="0"/>
          </a:p>
        </p:txBody>
      </p:sp>
      <p:sp>
        <p:nvSpPr>
          <p:cNvPr id="215046" name="Rectangle 5"/>
          <p:cNvSpPr>
            <a:spLocks noChangeArrowheads="1"/>
          </p:cNvSpPr>
          <p:nvPr/>
        </p:nvSpPr>
        <p:spPr bwMode="auto">
          <a:xfrm>
            <a:off x="1547664" y="3859212"/>
            <a:ext cx="49672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US" altLang="en-US" sz="1800" dirty="0">
                <a:solidFill>
                  <a:srgbClr val="000000"/>
                </a:solidFill>
              </a:rPr>
              <a:t>The system </a:t>
            </a:r>
            <a:r>
              <a:rPr lang="en-US" altLang="en-US" sz="1800" dirty="0" smtClean="0">
                <a:solidFill>
                  <a:srgbClr val="000000"/>
                </a:solidFill>
              </a:rPr>
              <a:t>in </a:t>
            </a:r>
            <a:r>
              <a:rPr lang="en-US" altLang="en-US" sz="1800" dirty="0">
                <a:solidFill>
                  <a:srgbClr val="000000"/>
                </a:solidFill>
              </a:rPr>
              <a:t>place can be </a:t>
            </a:r>
            <a:r>
              <a:rPr lang="en-US" altLang="en-US" sz="1800" dirty="0" smtClean="0">
                <a:solidFill>
                  <a:srgbClr val="000000"/>
                </a:solidFill>
              </a:rPr>
              <a:t>seen as </a:t>
            </a:r>
            <a:r>
              <a:rPr lang="en-US" altLang="en-US" sz="1800" b="1" dirty="0" smtClean="0">
                <a:solidFill>
                  <a:srgbClr val="000000"/>
                </a:solidFill>
              </a:rPr>
              <a:t>stove </a:t>
            </a:r>
            <a:r>
              <a:rPr lang="en-US" altLang="en-US" sz="1800" b="1" dirty="0">
                <a:solidFill>
                  <a:srgbClr val="000000"/>
                </a:solidFill>
              </a:rPr>
              <a:t>pipes </a:t>
            </a:r>
            <a:r>
              <a:rPr lang="en-US" altLang="en-US" sz="1800" dirty="0">
                <a:solidFill>
                  <a:srgbClr val="000000"/>
                </a:solidFill>
              </a:rPr>
              <a:t>or </a:t>
            </a:r>
            <a:r>
              <a:rPr lang="en-US" altLang="en-US" sz="1800" b="1" dirty="0" smtClean="0">
                <a:solidFill>
                  <a:srgbClr val="000000"/>
                </a:solidFill>
              </a:rPr>
              <a:t>silos, with the same </a:t>
            </a:r>
            <a:r>
              <a:rPr lang="en-US" altLang="en-US" sz="1800" b="1" dirty="0">
                <a:solidFill>
                  <a:srgbClr val="000000"/>
                </a:solidFill>
              </a:rPr>
              <a:t>phenomenon </a:t>
            </a:r>
            <a:r>
              <a:rPr lang="en-US" altLang="en-US" sz="1800" b="1" dirty="0" smtClean="0">
                <a:solidFill>
                  <a:srgbClr val="000000"/>
                </a:solidFill>
              </a:rPr>
              <a:t>potentially collected </a:t>
            </a:r>
            <a:r>
              <a:rPr lang="en-US" altLang="en-US" sz="1800" dirty="0">
                <a:solidFill>
                  <a:srgbClr val="000000"/>
                </a:solidFill>
              </a:rPr>
              <a:t>several times in </a:t>
            </a:r>
            <a:r>
              <a:rPr lang="en-US" altLang="en-US" sz="1800" dirty="0" smtClean="0">
                <a:solidFill>
                  <a:srgbClr val="000000"/>
                </a:solidFill>
              </a:rPr>
              <a:t>slightly different form</a:t>
            </a:r>
            <a:endParaRPr lang="en-US" altLang="en-US" sz="1800" dirty="0">
              <a:solidFill>
                <a:srgbClr val="000000"/>
              </a:solidFill>
            </a:endParaRPr>
          </a:p>
          <a:p>
            <a:pPr eaLnBrk="1" hangingPunct="1">
              <a:spcBef>
                <a:spcPct val="0"/>
              </a:spcBef>
              <a:buClrTx/>
              <a:buFontTx/>
              <a:buNone/>
            </a:pPr>
            <a:endParaRPr lang="en-US" altLang="en-US" sz="1800" b="1" dirty="0">
              <a:solidFill>
                <a:srgbClr val="000000"/>
              </a:solidFill>
            </a:endParaRPr>
          </a:p>
        </p:txBody>
      </p:sp>
      <p:sp>
        <p:nvSpPr>
          <p:cNvPr id="7" name="Flowchart: Magnetic Disk 6"/>
          <p:cNvSpPr/>
          <p:nvPr/>
        </p:nvSpPr>
        <p:spPr bwMode="auto">
          <a:xfrm rot="557576">
            <a:off x="755650" y="4002088"/>
            <a:ext cx="503238" cy="576262"/>
          </a:xfrm>
          <a:prstGeom prst="flowChartMagneticDisk">
            <a:avLst/>
          </a:prstGeom>
          <a:solidFill>
            <a:schemeClr val="bg2"/>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wrap="none"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8" name="Flowchart: Magnetic Disk 7"/>
          <p:cNvSpPr/>
          <p:nvPr/>
        </p:nvSpPr>
        <p:spPr bwMode="auto">
          <a:xfrm rot="21029432">
            <a:off x="250825" y="4581525"/>
            <a:ext cx="504825" cy="576263"/>
          </a:xfrm>
          <a:prstGeom prst="flowChartMagneticDisk">
            <a:avLst/>
          </a:prstGeom>
          <a:solidFill>
            <a:schemeClr val="bg2"/>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wrap="none"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9" name="Flowchart: Magnetic Disk 8"/>
          <p:cNvSpPr/>
          <p:nvPr/>
        </p:nvSpPr>
        <p:spPr bwMode="auto">
          <a:xfrm>
            <a:off x="7127875" y="5113338"/>
            <a:ext cx="1657350" cy="1184275"/>
          </a:xfrm>
          <a:prstGeom prst="flowChartMagneticDisk">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10" name="Flowchart: Magnetic Disk 9"/>
          <p:cNvSpPr/>
          <p:nvPr/>
        </p:nvSpPr>
        <p:spPr bwMode="auto">
          <a:xfrm rot="21085798">
            <a:off x="7362825" y="5622925"/>
            <a:ext cx="503238" cy="576263"/>
          </a:xfrm>
          <a:prstGeom prst="flowChartMagneticDisk">
            <a:avLst/>
          </a:prstGeom>
          <a:solidFill>
            <a:schemeClr val="bg2"/>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wrap="none"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11" name="Flowchart: Magnetic Disk 10"/>
          <p:cNvSpPr/>
          <p:nvPr/>
        </p:nvSpPr>
        <p:spPr bwMode="auto">
          <a:xfrm rot="625233">
            <a:off x="8110538" y="5603875"/>
            <a:ext cx="503237" cy="576263"/>
          </a:xfrm>
          <a:prstGeom prst="flowChartMagneticDisk">
            <a:avLst/>
          </a:prstGeom>
          <a:solidFill>
            <a:schemeClr val="bg2"/>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wrap="none"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215053" name="Rectangle 15"/>
          <p:cNvSpPr>
            <a:spLocks noChangeArrowheads="1"/>
          </p:cNvSpPr>
          <p:nvPr/>
        </p:nvSpPr>
        <p:spPr bwMode="auto">
          <a:xfrm>
            <a:off x="2447925" y="53736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GB" altLang="en-US" sz="1800">
                <a:solidFill>
                  <a:srgbClr val="000000"/>
                </a:solidFill>
              </a:rPr>
              <a:t>The strategy to get through this situation is </a:t>
            </a:r>
            <a:r>
              <a:rPr lang="en-GB" altLang="en-US" sz="1800" b="1">
                <a:solidFill>
                  <a:srgbClr val="000000"/>
                </a:solidFill>
              </a:rPr>
              <a:t>integration</a:t>
            </a:r>
            <a:r>
              <a:rPr lang="en-GB" altLang="en-US" sz="1800">
                <a:solidFill>
                  <a:srgbClr val="000000"/>
                </a:solidFill>
              </a:rPr>
              <a:t> and </a:t>
            </a:r>
            <a:r>
              <a:rPr lang="en-GB" altLang="en-US" sz="1800" b="1">
                <a:solidFill>
                  <a:srgbClr val="000000"/>
                </a:solidFill>
              </a:rPr>
              <a:t>long term harmonisation</a:t>
            </a:r>
            <a:endParaRPr lang="en-US" altLang="en-US" sz="1800">
              <a:solidFill>
                <a:srgbClr val="FF0000"/>
              </a:solidFill>
            </a:endParaRPr>
          </a:p>
        </p:txBody>
      </p:sp>
      <p:sp>
        <p:nvSpPr>
          <p:cNvPr id="17" name="Flowchart: Magnetic Disk 16"/>
          <p:cNvSpPr/>
          <p:nvPr/>
        </p:nvSpPr>
        <p:spPr bwMode="auto">
          <a:xfrm rot="557576">
            <a:off x="836613" y="5083175"/>
            <a:ext cx="503237" cy="576263"/>
          </a:xfrm>
          <a:prstGeom prst="flowChartMagneticDisk">
            <a:avLst/>
          </a:prstGeom>
          <a:solidFill>
            <a:schemeClr val="bg2"/>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wrap="none"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215055" name="Rectangle 3"/>
          <p:cNvSpPr>
            <a:spLocks noChangeArrowheads="1"/>
          </p:cNvSpPr>
          <p:nvPr/>
        </p:nvSpPr>
        <p:spPr bwMode="auto">
          <a:xfrm>
            <a:off x="206375" y="0"/>
            <a:ext cx="4870450" cy="404813"/>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n-US">
              <a:ea typeface="ヒラギノ角ゴ Pro W3"/>
              <a:cs typeface="ヒラギノ角ゴ Pro W3"/>
            </a:endParaRPr>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Tree>
    <p:extLst>
      <p:ext uri="{BB962C8B-B14F-4D97-AF65-F5344CB8AC3E}">
        <p14:creationId xmlns:p14="http://schemas.microsoft.com/office/powerpoint/2010/main" val="31429453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r>
              <a:rPr lang="en-US" altLang="en-US" smtClean="0"/>
              <a:t>2014 Report from an ESCB internal group on integration (Groupe de Réflexion on the integration of statistical and supervisory data) </a:t>
            </a:r>
            <a:br>
              <a:rPr lang="en-US" altLang="en-US" smtClean="0"/>
            </a:br>
            <a:endParaRPr lang="en-GB" altLang="en-US" dirty="0" smtClean="0"/>
          </a:p>
        </p:txBody>
      </p:sp>
      <p:sp>
        <p:nvSpPr>
          <p:cNvPr id="2" name="Footer Placeholder 1"/>
          <p:cNvSpPr>
            <a:spLocks noGrp="1"/>
          </p:cNvSpPr>
          <p:nvPr>
            <p:ph type="ftr" sz="quarter" idx="10"/>
          </p:nvPr>
        </p:nvSpPr>
        <p:spPr/>
        <p:txBody>
          <a:bodyPr/>
          <a:lstStyle/>
          <a:p>
            <a:r>
              <a:rPr lang="en-US" smtClean="0"/>
              <a:t>Central banking statistics - New opportunities for innovation and cooperation</a:t>
            </a:r>
            <a:endParaRPr lang="en-GB"/>
          </a:p>
        </p:txBody>
      </p:sp>
      <p:sp>
        <p:nvSpPr>
          <p:cNvPr id="19" name="Text Placeholder 18"/>
          <p:cNvSpPr>
            <a:spLocks noGrp="1"/>
          </p:cNvSpPr>
          <p:nvPr>
            <p:ph type="body" sz="quarter" idx="12"/>
          </p:nvPr>
        </p:nvSpPr>
        <p:spPr/>
        <p:txBody>
          <a:bodyPr/>
          <a:lstStyle/>
          <a:p>
            <a:r>
              <a:rPr lang="en-GB" dirty="0" smtClean="0"/>
              <a:t>Innovation – how to innovate</a:t>
            </a:r>
            <a:endParaRPr lang="en-GB" dirty="0"/>
          </a:p>
        </p:txBody>
      </p:sp>
      <p:sp>
        <p:nvSpPr>
          <p:cNvPr id="8" name="Rectangle 7"/>
          <p:cNvSpPr/>
          <p:nvPr/>
        </p:nvSpPr>
        <p:spPr>
          <a:xfrm>
            <a:off x="471488" y="1909763"/>
            <a:ext cx="1508125" cy="400050"/>
          </a:xfrm>
          <a:prstGeom prst="rect">
            <a:avLst/>
          </a:prstGeom>
        </p:spPr>
        <p:txBody>
          <a:bodyPr wrap="none">
            <a:spAutoFit/>
          </a:bodyPr>
          <a:lstStyle/>
          <a:p>
            <a:pPr>
              <a:defRPr/>
            </a:pPr>
            <a:r>
              <a:rPr lang="en-US" sz="2000" b="1" kern="0" dirty="0">
                <a:solidFill>
                  <a:srgbClr val="003399"/>
                </a:solidFill>
                <a:cs typeface="Arial" charset="0"/>
              </a:rPr>
              <a:t>Integration</a:t>
            </a:r>
            <a:endParaRPr lang="en-GB" sz="2000" dirty="0"/>
          </a:p>
        </p:txBody>
      </p:sp>
      <p:sp>
        <p:nvSpPr>
          <p:cNvPr id="9" name="Rectangle 8"/>
          <p:cNvSpPr/>
          <p:nvPr/>
        </p:nvSpPr>
        <p:spPr>
          <a:xfrm>
            <a:off x="6099175" y="3579813"/>
            <a:ext cx="2022475" cy="708025"/>
          </a:xfrm>
          <a:prstGeom prst="rect">
            <a:avLst/>
          </a:prstGeom>
        </p:spPr>
        <p:txBody>
          <a:bodyPr wrap="none">
            <a:spAutoFit/>
          </a:bodyPr>
          <a:lstStyle/>
          <a:p>
            <a:pPr>
              <a:defRPr/>
            </a:pPr>
            <a:r>
              <a:rPr lang="en-US" sz="2000" b="1" kern="0" dirty="0">
                <a:solidFill>
                  <a:srgbClr val="003399"/>
                </a:solidFill>
                <a:cs typeface="Arial" charset="0"/>
              </a:rPr>
              <a:t>Long-term </a:t>
            </a:r>
          </a:p>
          <a:p>
            <a:pPr>
              <a:defRPr/>
            </a:pPr>
            <a:r>
              <a:rPr lang="en-US" sz="2000" b="1" kern="0" dirty="0" err="1">
                <a:solidFill>
                  <a:srgbClr val="003399"/>
                </a:solidFill>
                <a:cs typeface="Arial" charset="0"/>
              </a:rPr>
              <a:t>harmonisation</a:t>
            </a:r>
            <a:r>
              <a:rPr lang="en-US" sz="2000" b="1" kern="0" dirty="0">
                <a:solidFill>
                  <a:srgbClr val="003399"/>
                </a:solidFill>
                <a:cs typeface="Arial" charset="0"/>
              </a:rPr>
              <a:t> </a:t>
            </a:r>
            <a:endParaRPr lang="en-GB" sz="2000" dirty="0"/>
          </a:p>
        </p:txBody>
      </p:sp>
      <p:sp>
        <p:nvSpPr>
          <p:cNvPr id="12" name="Rectangle 11"/>
          <p:cNvSpPr/>
          <p:nvPr/>
        </p:nvSpPr>
        <p:spPr>
          <a:xfrm>
            <a:off x="250825" y="2351088"/>
            <a:ext cx="2801938" cy="1477962"/>
          </a:xfrm>
          <a:prstGeom prst="rect">
            <a:avLst/>
          </a:prstGeom>
        </p:spPr>
        <p:txBody>
          <a:bodyPr>
            <a:spAutoFit/>
          </a:bodyPr>
          <a:lstStyle/>
          <a:p>
            <a:pPr marL="180975">
              <a:buClr>
                <a:srgbClr val="003399"/>
              </a:buClr>
              <a:defRPr/>
            </a:pPr>
            <a:r>
              <a:rPr lang="en-US" dirty="0">
                <a:latin typeface="+mn-lt"/>
                <a:cs typeface="+mn-cs"/>
              </a:rPr>
              <a:t>managing different areas of statistical and supervision information as parts of a single system</a:t>
            </a:r>
          </a:p>
        </p:txBody>
      </p:sp>
      <p:sp>
        <p:nvSpPr>
          <p:cNvPr id="218119" name="Rectangle 12"/>
          <p:cNvSpPr>
            <a:spLocks noChangeArrowheads="1"/>
          </p:cNvSpPr>
          <p:nvPr/>
        </p:nvSpPr>
        <p:spPr bwMode="auto">
          <a:xfrm>
            <a:off x="6099175" y="4318000"/>
            <a:ext cx="3044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US" altLang="en-US" sz="1800"/>
              <a:t>…of practices, methodologies and processes currently followed for data production</a:t>
            </a:r>
            <a:endParaRPr lang="en-GB" altLang="en-US" sz="1800"/>
          </a:p>
        </p:txBody>
      </p:sp>
      <p:graphicFrame>
        <p:nvGraphicFramePr>
          <p:cNvPr id="3" name="Diagram 2"/>
          <p:cNvGraphicFramePr/>
          <p:nvPr/>
        </p:nvGraphicFramePr>
        <p:xfrm>
          <a:off x="2627784" y="2420938"/>
          <a:ext cx="2906602" cy="331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6514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Rectangle 17"/>
          <p:cNvSpPr>
            <a:spLocks noChangeArrowheads="1"/>
          </p:cNvSpPr>
          <p:nvPr/>
        </p:nvSpPr>
        <p:spPr bwMode="auto">
          <a:xfrm>
            <a:off x="611561" y="616467"/>
            <a:ext cx="7776864" cy="113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lnSpc>
                <a:spcPct val="105000"/>
              </a:lnSpc>
              <a:spcBef>
                <a:spcPts val="300"/>
              </a:spcBef>
              <a:spcAft>
                <a:spcPts val="300"/>
              </a:spcAft>
            </a:pPr>
            <a:r>
              <a:rPr lang="en-US" altLang="en-US" sz="2200" b="1" dirty="0" smtClean="0">
                <a:solidFill>
                  <a:srgbClr val="000099"/>
                </a:solidFill>
                <a:latin typeface="Gill Sans MT" pitchFamily="34" charset="0"/>
              </a:rPr>
              <a:t>Selected ECB DG-S innovations initiatives illustrated along three phases of a simplified statistical production chain</a:t>
            </a:r>
            <a:endParaRPr lang="en-GB" altLang="en-US" sz="2200" dirty="0">
              <a:solidFill>
                <a:srgbClr val="990033"/>
              </a:solidFill>
              <a:latin typeface="Gill Sans MT" pitchFamily="34" charset="0"/>
            </a:endParaRPr>
          </a:p>
        </p:txBody>
      </p:sp>
      <p:sp>
        <p:nvSpPr>
          <p:cNvPr id="213000" name="Rectangle 18"/>
          <p:cNvSpPr>
            <a:spLocks noChangeArrowheads="1"/>
          </p:cNvSpPr>
          <p:nvPr/>
        </p:nvSpPr>
        <p:spPr bwMode="auto">
          <a:xfrm>
            <a:off x="279400" y="0"/>
            <a:ext cx="4797425" cy="476250"/>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n-US">
              <a:ea typeface="ヒラギノ角ゴ Pro W3"/>
              <a:cs typeface="ヒラギノ角ゴ Pro W3"/>
            </a:endParaRPr>
          </a:p>
        </p:txBody>
      </p:sp>
      <p:graphicFrame>
        <p:nvGraphicFramePr>
          <p:cNvPr id="2" name="Diagram 1"/>
          <p:cNvGraphicFramePr/>
          <p:nvPr>
            <p:extLst>
              <p:ext uri="{D42A27DB-BD31-4B8C-83A1-F6EECF244321}">
                <p14:modId xmlns:p14="http://schemas.microsoft.com/office/powerpoint/2010/main" val="1265305173"/>
              </p:ext>
            </p:extLst>
          </p:nvPr>
        </p:nvGraphicFramePr>
        <p:xfrm>
          <a:off x="1498948"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2"/>
          </p:nvPr>
        </p:nvSpPr>
        <p:spPr/>
        <p:txBody>
          <a:bodyPr/>
          <a:lstStyle/>
          <a:p>
            <a:r>
              <a:rPr lang="en-GB" dirty="0" smtClean="0"/>
              <a:t>Innovation - structure</a:t>
            </a:r>
            <a:endParaRPr lang="en-GB" dirty="0"/>
          </a:p>
        </p:txBody>
      </p:sp>
    </p:spTree>
    <p:extLst>
      <p:ext uri="{BB962C8B-B14F-4D97-AF65-F5344CB8AC3E}">
        <p14:creationId xmlns:p14="http://schemas.microsoft.com/office/powerpoint/2010/main" val="3177489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4"/>
          <p:cNvSpPr>
            <a:spLocks noChangeArrowheads="1"/>
          </p:cNvSpPr>
          <p:nvPr/>
        </p:nvSpPr>
        <p:spPr bwMode="auto">
          <a:xfrm>
            <a:off x="4302125" y="1341438"/>
            <a:ext cx="142875" cy="4391025"/>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cxnSp>
        <p:nvCxnSpPr>
          <p:cNvPr id="121859" name="Straight Arrow Connector 25"/>
          <p:cNvCxnSpPr>
            <a:cxnSpLocks noChangeShapeType="1"/>
            <a:stCxn id="6" idx="3"/>
            <a:endCxn id="10" idx="1"/>
          </p:cNvCxnSpPr>
          <p:nvPr/>
        </p:nvCxnSpPr>
        <p:spPr bwMode="auto">
          <a:xfrm>
            <a:off x="1428750" y="3411538"/>
            <a:ext cx="6235700" cy="0"/>
          </a:xfrm>
          <a:prstGeom prst="straightConnector1">
            <a:avLst/>
          </a:prstGeom>
          <a:noFill/>
          <a:ln w="31750" algn="ctr">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5"/>
          <p:cNvSpPr/>
          <p:nvPr/>
        </p:nvSpPr>
        <p:spPr bwMode="auto">
          <a:xfrm>
            <a:off x="852017" y="2097143"/>
            <a:ext cx="576000" cy="2628000"/>
          </a:xfrm>
          <a:prstGeom prst="rect">
            <a:avLst/>
          </a:prstGeom>
          <a:solidFill>
            <a:schemeClr val="bg1">
              <a:lumMod val="75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Data</a:t>
            </a:r>
          </a:p>
          <a:p>
            <a:pPr algn="ctr" eaLnBrk="0" fontAlgn="auto" hangingPunct="0">
              <a:spcBef>
                <a:spcPct val="50000"/>
              </a:spcBef>
              <a:spcAft>
                <a:spcPts val="0"/>
              </a:spcAft>
              <a:defRPr/>
            </a:pPr>
            <a:r>
              <a:rPr lang="en-GB" sz="1400" b="1" dirty="0">
                <a:solidFill>
                  <a:srgbClr val="00005C"/>
                </a:solidFill>
                <a:ea typeface="ヒラギノ角ゴ Pro W3" pitchFamily="-64" charset="-128"/>
              </a:rPr>
              <a:t> (Operational System)</a:t>
            </a:r>
          </a:p>
        </p:txBody>
      </p:sp>
      <p:sp>
        <p:nvSpPr>
          <p:cNvPr id="7" name="Rectangle 6"/>
          <p:cNvSpPr/>
          <p:nvPr/>
        </p:nvSpPr>
        <p:spPr bwMode="auto">
          <a:xfrm>
            <a:off x="3059832" y="2097144"/>
            <a:ext cx="576000" cy="2628000"/>
          </a:xfrm>
          <a:prstGeom prst="rect">
            <a:avLst/>
          </a:prstGeom>
          <a:solidFill>
            <a:schemeClr val="accent2">
              <a:lumMod val="60000"/>
              <a:lumOff val="4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Reporting data warehouse</a:t>
            </a:r>
          </a:p>
        </p:txBody>
      </p:sp>
      <p:sp>
        <p:nvSpPr>
          <p:cNvPr id="8" name="Rectangle 7"/>
          <p:cNvSpPr/>
          <p:nvPr/>
        </p:nvSpPr>
        <p:spPr bwMode="auto">
          <a:xfrm>
            <a:off x="5364088" y="2097144"/>
            <a:ext cx="576000" cy="2628000"/>
          </a:xfrm>
          <a:prstGeom prst="rect">
            <a:avLst/>
          </a:prstGeom>
          <a:solidFill>
            <a:schemeClr val="accent4">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Reports (ERF)</a:t>
            </a:r>
          </a:p>
        </p:txBody>
      </p:sp>
      <p:sp>
        <p:nvSpPr>
          <p:cNvPr id="10" name="Rectangle 9"/>
          <p:cNvSpPr/>
          <p:nvPr/>
        </p:nvSpPr>
        <p:spPr bwMode="auto">
          <a:xfrm>
            <a:off x="7664574" y="2097144"/>
            <a:ext cx="576000" cy="2628000"/>
          </a:xfrm>
          <a:prstGeom prst="rect">
            <a:avLst/>
          </a:prstGeom>
          <a:solidFill>
            <a:schemeClr val="accent6">
              <a:lumMod val="10000"/>
              <a:lumOff val="9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Secondary Reports</a:t>
            </a:r>
          </a:p>
        </p:txBody>
      </p:sp>
      <p:sp>
        <p:nvSpPr>
          <p:cNvPr id="11" name="Rectangle 10"/>
          <p:cNvSpPr/>
          <p:nvPr/>
        </p:nvSpPr>
        <p:spPr bwMode="auto">
          <a:xfrm>
            <a:off x="539750" y="1473200"/>
            <a:ext cx="3311525"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Banks</a:t>
            </a:r>
          </a:p>
        </p:txBody>
      </p:sp>
      <p:sp>
        <p:nvSpPr>
          <p:cNvPr id="12" name="Rectangle 11"/>
          <p:cNvSpPr/>
          <p:nvPr/>
        </p:nvSpPr>
        <p:spPr bwMode="auto">
          <a:xfrm>
            <a:off x="4911725" y="1479550"/>
            <a:ext cx="1389063"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NCB/NSAs</a:t>
            </a:r>
          </a:p>
        </p:txBody>
      </p:sp>
      <p:sp>
        <p:nvSpPr>
          <p:cNvPr id="13" name="Rectangle 12"/>
          <p:cNvSpPr/>
          <p:nvPr/>
        </p:nvSpPr>
        <p:spPr bwMode="auto">
          <a:xfrm>
            <a:off x="7304088" y="1479550"/>
            <a:ext cx="1300162"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ECB</a:t>
            </a:r>
          </a:p>
        </p:txBody>
      </p:sp>
      <p:sp>
        <p:nvSpPr>
          <p:cNvPr id="121867" name="Curved Down Arrow 13"/>
          <p:cNvSpPr>
            <a:spLocks noChangeArrowheads="1"/>
          </p:cNvSpPr>
          <p:nvPr/>
        </p:nvSpPr>
        <p:spPr bwMode="auto">
          <a:xfrm>
            <a:off x="1647825"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8" name="Curved Down Arrow 16"/>
          <p:cNvSpPr>
            <a:spLocks noChangeArrowheads="1"/>
          </p:cNvSpPr>
          <p:nvPr/>
        </p:nvSpPr>
        <p:spPr bwMode="auto">
          <a:xfrm>
            <a:off x="6180138" y="2205038"/>
            <a:ext cx="1223962"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9" name="Curved Down Arrow 17"/>
          <p:cNvSpPr>
            <a:spLocks noChangeArrowheads="1"/>
          </p:cNvSpPr>
          <p:nvPr/>
        </p:nvSpPr>
        <p:spPr bwMode="auto">
          <a:xfrm>
            <a:off x="3822700"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70" name="TextBox 18"/>
          <p:cNvSpPr txBox="1">
            <a:spLocks noChangeArrowheads="1"/>
          </p:cNvSpPr>
          <p:nvPr/>
        </p:nvSpPr>
        <p:spPr bwMode="auto">
          <a:xfrm>
            <a:off x="1619250" y="27082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1" name="TextBox 19"/>
          <p:cNvSpPr txBox="1">
            <a:spLocks noChangeArrowheads="1"/>
          </p:cNvSpPr>
          <p:nvPr/>
        </p:nvSpPr>
        <p:spPr bwMode="auto">
          <a:xfrm>
            <a:off x="3811588" y="271145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2" name="TextBox 20"/>
          <p:cNvSpPr txBox="1">
            <a:spLocks noChangeArrowheads="1"/>
          </p:cNvSpPr>
          <p:nvPr/>
        </p:nvSpPr>
        <p:spPr bwMode="auto">
          <a:xfrm>
            <a:off x="6135688" y="278130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NCBs/ NSAs</a:t>
            </a:r>
          </a:p>
        </p:txBody>
      </p:sp>
      <p:sp>
        <p:nvSpPr>
          <p:cNvPr id="23" name="Right Arrow 22"/>
          <p:cNvSpPr/>
          <p:nvPr/>
        </p:nvSpPr>
        <p:spPr bwMode="auto">
          <a:xfrm>
            <a:off x="4067175" y="1511300"/>
            <a:ext cx="652463"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4" name="Right Arrow 23"/>
          <p:cNvSpPr/>
          <p:nvPr/>
        </p:nvSpPr>
        <p:spPr bwMode="auto">
          <a:xfrm>
            <a:off x="6494463" y="1511300"/>
            <a:ext cx="650875"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7" name="Rectangle 26"/>
          <p:cNvSpPr/>
          <p:nvPr/>
        </p:nvSpPr>
        <p:spPr bwMode="auto">
          <a:xfrm>
            <a:off x="3059832" y="4832349"/>
            <a:ext cx="2835225" cy="324843"/>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BIRD </a:t>
            </a:r>
            <a:endParaRPr lang="en-GB" sz="1400" b="1" dirty="0">
              <a:solidFill>
                <a:srgbClr val="00005C"/>
              </a:solidFill>
              <a:latin typeface="Calibri" pitchFamily="34" charset="0"/>
            </a:endParaRPr>
          </a:p>
        </p:txBody>
      </p:sp>
      <p:sp>
        <p:nvSpPr>
          <p:cNvPr id="30" name="Rectangle 29"/>
          <p:cNvSpPr/>
          <p:nvPr/>
        </p:nvSpPr>
        <p:spPr bwMode="auto">
          <a:xfrm>
            <a:off x="6732240" y="6045768"/>
            <a:ext cx="1998043" cy="285232"/>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rgbClr val="00005C"/>
                </a:solidFill>
                <a:latin typeface="Calibri" pitchFamily="34" charset="0"/>
              </a:rPr>
              <a:t>SDD</a:t>
            </a:r>
          </a:p>
        </p:txBody>
      </p:sp>
      <p:sp>
        <p:nvSpPr>
          <p:cNvPr id="121877" name="TextBox 45"/>
          <p:cNvSpPr txBox="1">
            <a:spLocks noChangeArrowheads="1"/>
          </p:cNvSpPr>
          <p:nvPr/>
        </p:nvSpPr>
        <p:spPr bwMode="auto">
          <a:xfrm>
            <a:off x="1574800" y="414972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a:t>
            </a:r>
            <a:endParaRPr lang="en-GB" altLang="en-US" sz="1200" u="sng">
              <a:solidFill>
                <a:srgbClr val="00005C"/>
              </a:solidFill>
            </a:endParaRPr>
          </a:p>
        </p:txBody>
      </p:sp>
      <p:sp>
        <p:nvSpPr>
          <p:cNvPr id="121878" name="TextBox 46"/>
          <p:cNvSpPr txBox="1">
            <a:spLocks noChangeArrowheads="1"/>
          </p:cNvSpPr>
          <p:nvPr/>
        </p:nvSpPr>
        <p:spPr bwMode="auto">
          <a:xfrm>
            <a:off x="3730625" y="3894138"/>
            <a:ext cx="1530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 and authorities in close collaboration</a:t>
            </a:r>
            <a:endParaRPr lang="en-GB" altLang="en-US" sz="1200" u="sng">
              <a:solidFill>
                <a:srgbClr val="00005C"/>
              </a:solidFill>
            </a:endParaRPr>
          </a:p>
        </p:txBody>
      </p:sp>
      <p:sp>
        <p:nvSpPr>
          <p:cNvPr id="121880" name="Rechteck 19"/>
          <p:cNvSpPr>
            <a:spLocks noChangeArrowheads="1"/>
          </p:cNvSpPr>
          <p:nvPr/>
        </p:nvSpPr>
        <p:spPr bwMode="auto">
          <a:xfrm>
            <a:off x="565150" y="692150"/>
            <a:ext cx="779621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2400">
                <a:solidFill>
                  <a:srgbClr val="003399"/>
                </a:solidFill>
                <a:latin typeface="Arial Black" pitchFamily="34" charset="0"/>
              </a:rPr>
              <a:t>The Role of BIRD, ERF and SDD</a:t>
            </a:r>
            <a:r>
              <a:rPr lang="en-GB" altLang="en-US" sz="2400" b="1">
                <a:solidFill>
                  <a:srgbClr val="003399"/>
                </a:solidFill>
                <a:latin typeface="GillAlternateOne"/>
              </a:rPr>
              <a:t> </a:t>
            </a:r>
          </a:p>
        </p:txBody>
      </p:sp>
      <p:sp>
        <p:nvSpPr>
          <p:cNvPr id="2" name="Footer Placeholder 1"/>
          <p:cNvSpPr>
            <a:spLocks noGrp="1"/>
          </p:cNvSpPr>
          <p:nvPr>
            <p:ph type="ftr" sz="quarter" idx="10"/>
          </p:nvPr>
        </p:nvSpPr>
        <p:spPr/>
        <p:txBody>
          <a:bodyPr/>
          <a:lstStyle/>
          <a:p>
            <a:r>
              <a:rPr lang="en-US" smtClean="0"/>
              <a:t>Central banking statistics - New opportunities for innovation and cooperation</a:t>
            </a:r>
            <a:endParaRPr lang="en-GB"/>
          </a:p>
        </p:txBody>
      </p:sp>
      <p:sp>
        <p:nvSpPr>
          <p:cNvPr id="21" name="Text Placeholder 20"/>
          <p:cNvSpPr>
            <a:spLocks noGrp="1"/>
          </p:cNvSpPr>
          <p:nvPr>
            <p:ph type="body" sz="quarter" idx="12"/>
          </p:nvPr>
        </p:nvSpPr>
        <p:spPr/>
        <p:txBody>
          <a:bodyPr/>
          <a:lstStyle/>
          <a:p>
            <a:r>
              <a:rPr lang="en-GB" dirty="0" smtClean="0"/>
              <a:t>Innovation on the inputs side</a:t>
            </a:r>
            <a:endParaRPr lang="en-GB" dirty="0"/>
          </a:p>
        </p:txBody>
      </p:sp>
      <p:sp>
        <p:nvSpPr>
          <p:cNvPr id="31" name="Rectangle 30"/>
          <p:cNvSpPr/>
          <p:nvPr/>
        </p:nvSpPr>
        <p:spPr bwMode="auto">
          <a:xfrm>
            <a:off x="4875974" y="5301208"/>
            <a:ext cx="1552228" cy="61287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European Reporting Framework (ESF)</a:t>
            </a:r>
            <a:endParaRPr lang="en-GB" sz="1400" b="1" dirty="0">
              <a:solidFill>
                <a:srgbClr val="00005C"/>
              </a:solidFill>
              <a:latin typeface="Calibri" pitchFamily="34" charset="0"/>
            </a:endParaRPr>
          </a:p>
        </p:txBody>
      </p:sp>
      <p:sp>
        <p:nvSpPr>
          <p:cNvPr id="32" name="Rectangle 31"/>
          <p:cNvSpPr/>
          <p:nvPr/>
        </p:nvSpPr>
        <p:spPr bwMode="auto">
          <a:xfrm>
            <a:off x="7176460" y="5301208"/>
            <a:ext cx="1552228" cy="61287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err="1" smtClean="0">
                <a:solidFill>
                  <a:srgbClr val="00005C"/>
                </a:solidFill>
                <a:latin typeface="Calibri" pitchFamily="34" charset="0"/>
              </a:rPr>
              <a:t>Anacredit</a:t>
            </a:r>
            <a:endParaRPr lang="en-GB" sz="1400" b="1" dirty="0">
              <a:solidFill>
                <a:srgbClr val="00005C"/>
              </a:solidFill>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4"/>
          <p:cNvSpPr>
            <a:spLocks noChangeArrowheads="1"/>
          </p:cNvSpPr>
          <p:nvPr/>
        </p:nvSpPr>
        <p:spPr bwMode="auto">
          <a:xfrm>
            <a:off x="4302125" y="1341438"/>
            <a:ext cx="142875" cy="4391025"/>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cxnSp>
        <p:nvCxnSpPr>
          <p:cNvPr id="121859" name="Straight Arrow Connector 25"/>
          <p:cNvCxnSpPr>
            <a:cxnSpLocks noChangeShapeType="1"/>
            <a:stCxn id="6" idx="3"/>
            <a:endCxn id="10" idx="1"/>
          </p:cNvCxnSpPr>
          <p:nvPr/>
        </p:nvCxnSpPr>
        <p:spPr bwMode="auto">
          <a:xfrm>
            <a:off x="1428750" y="3411538"/>
            <a:ext cx="6235700" cy="0"/>
          </a:xfrm>
          <a:prstGeom prst="straightConnector1">
            <a:avLst/>
          </a:prstGeom>
          <a:noFill/>
          <a:ln w="31750" algn="ctr">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5"/>
          <p:cNvSpPr/>
          <p:nvPr/>
        </p:nvSpPr>
        <p:spPr bwMode="auto">
          <a:xfrm>
            <a:off x="852017" y="2097143"/>
            <a:ext cx="576000" cy="2628000"/>
          </a:xfrm>
          <a:prstGeom prst="rect">
            <a:avLst/>
          </a:prstGeom>
          <a:solidFill>
            <a:schemeClr val="bg1">
              <a:lumMod val="75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Data</a:t>
            </a:r>
          </a:p>
          <a:p>
            <a:pPr algn="ctr" eaLnBrk="0" fontAlgn="auto" hangingPunct="0">
              <a:spcBef>
                <a:spcPct val="50000"/>
              </a:spcBef>
              <a:spcAft>
                <a:spcPts val="0"/>
              </a:spcAft>
              <a:defRPr/>
            </a:pPr>
            <a:r>
              <a:rPr lang="en-GB" sz="1400" b="1" dirty="0">
                <a:solidFill>
                  <a:srgbClr val="00005C"/>
                </a:solidFill>
                <a:ea typeface="ヒラギノ角ゴ Pro W3" pitchFamily="-64" charset="-128"/>
              </a:rPr>
              <a:t> (Operational System)</a:t>
            </a:r>
          </a:p>
        </p:txBody>
      </p:sp>
      <p:sp>
        <p:nvSpPr>
          <p:cNvPr id="7" name="Rectangle 6"/>
          <p:cNvSpPr/>
          <p:nvPr/>
        </p:nvSpPr>
        <p:spPr bwMode="auto">
          <a:xfrm>
            <a:off x="3059832" y="2097144"/>
            <a:ext cx="576000" cy="2628000"/>
          </a:xfrm>
          <a:prstGeom prst="rect">
            <a:avLst/>
          </a:prstGeom>
          <a:solidFill>
            <a:schemeClr val="accent2">
              <a:lumMod val="60000"/>
              <a:lumOff val="4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Reporting data warehouse</a:t>
            </a:r>
          </a:p>
        </p:txBody>
      </p:sp>
      <p:sp>
        <p:nvSpPr>
          <p:cNvPr id="8" name="Rectangle 7"/>
          <p:cNvSpPr/>
          <p:nvPr/>
        </p:nvSpPr>
        <p:spPr bwMode="auto">
          <a:xfrm>
            <a:off x="5364088" y="2097144"/>
            <a:ext cx="576000" cy="2628000"/>
          </a:xfrm>
          <a:prstGeom prst="rect">
            <a:avLst/>
          </a:prstGeom>
          <a:solidFill>
            <a:schemeClr val="accent4">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Reports (ERF)</a:t>
            </a:r>
          </a:p>
        </p:txBody>
      </p:sp>
      <p:sp>
        <p:nvSpPr>
          <p:cNvPr id="10" name="Rectangle 9"/>
          <p:cNvSpPr/>
          <p:nvPr/>
        </p:nvSpPr>
        <p:spPr bwMode="auto">
          <a:xfrm>
            <a:off x="7664574" y="2097144"/>
            <a:ext cx="576000" cy="2628000"/>
          </a:xfrm>
          <a:prstGeom prst="rect">
            <a:avLst/>
          </a:prstGeom>
          <a:solidFill>
            <a:schemeClr val="accent6">
              <a:lumMod val="10000"/>
              <a:lumOff val="9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Secondary Reports</a:t>
            </a:r>
          </a:p>
        </p:txBody>
      </p:sp>
      <p:sp>
        <p:nvSpPr>
          <p:cNvPr id="11" name="Rectangle 10"/>
          <p:cNvSpPr/>
          <p:nvPr/>
        </p:nvSpPr>
        <p:spPr bwMode="auto">
          <a:xfrm>
            <a:off x="539750" y="1473200"/>
            <a:ext cx="3311525"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Banks</a:t>
            </a:r>
          </a:p>
        </p:txBody>
      </p:sp>
      <p:sp>
        <p:nvSpPr>
          <p:cNvPr id="12" name="Rectangle 11"/>
          <p:cNvSpPr/>
          <p:nvPr/>
        </p:nvSpPr>
        <p:spPr bwMode="auto">
          <a:xfrm>
            <a:off x="4911725" y="1479550"/>
            <a:ext cx="1389063"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NCB/NSAs</a:t>
            </a:r>
          </a:p>
        </p:txBody>
      </p:sp>
      <p:sp>
        <p:nvSpPr>
          <p:cNvPr id="13" name="Rectangle 12"/>
          <p:cNvSpPr/>
          <p:nvPr/>
        </p:nvSpPr>
        <p:spPr bwMode="auto">
          <a:xfrm>
            <a:off x="7304088" y="1479550"/>
            <a:ext cx="1300162"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ECB</a:t>
            </a:r>
          </a:p>
        </p:txBody>
      </p:sp>
      <p:sp>
        <p:nvSpPr>
          <p:cNvPr id="121867" name="Curved Down Arrow 13"/>
          <p:cNvSpPr>
            <a:spLocks noChangeArrowheads="1"/>
          </p:cNvSpPr>
          <p:nvPr/>
        </p:nvSpPr>
        <p:spPr bwMode="auto">
          <a:xfrm>
            <a:off x="1647825"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8" name="Curved Down Arrow 16"/>
          <p:cNvSpPr>
            <a:spLocks noChangeArrowheads="1"/>
          </p:cNvSpPr>
          <p:nvPr/>
        </p:nvSpPr>
        <p:spPr bwMode="auto">
          <a:xfrm>
            <a:off x="6180138" y="2205038"/>
            <a:ext cx="1223962"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9" name="Curved Down Arrow 17"/>
          <p:cNvSpPr>
            <a:spLocks noChangeArrowheads="1"/>
          </p:cNvSpPr>
          <p:nvPr/>
        </p:nvSpPr>
        <p:spPr bwMode="auto">
          <a:xfrm>
            <a:off x="3822700"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70" name="TextBox 18"/>
          <p:cNvSpPr txBox="1">
            <a:spLocks noChangeArrowheads="1"/>
          </p:cNvSpPr>
          <p:nvPr/>
        </p:nvSpPr>
        <p:spPr bwMode="auto">
          <a:xfrm>
            <a:off x="1619250" y="27082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1" name="TextBox 19"/>
          <p:cNvSpPr txBox="1">
            <a:spLocks noChangeArrowheads="1"/>
          </p:cNvSpPr>
          <p:nvPr/>
        </p:nvSpPr>
        <p:spPr bwMode="auto">
          <a:xfrm>
            <a:off x="3811588" y="271145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2" name="TextBox 20"/>
          <p:cNvSpPr txBox="1">
            <a:spLocks noChangeArrowheads="1"/>
          </p:cNvSpPr>
          <p:nvPr/>
        </p:nvSpPr>
        <p:spPr bwMode="auto">
          <a:xfrm>
            <a:off x="6135688" y="278130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NCBs/ NSAs</a:t>
            </a:r>
          </a:p>
        </p:txBody>
      </p:sp>
      <p:sp>
        <p:nvSpPr>
          <p:cNvPr id="23" name="Right Arrow 22"/>
          <p:cNvSpPr/>
          <p:nvPr/>
        </p:nvSpPr>
        <p:spPr bwMode="auto">
          <a:xfrm>
            <a:off x="4067175" y="1511300"/>
            <a:ext cx="652463"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4" name="Right Arrow 23"/>
          <p:cNvSpPr/>
          <p:nvPr/>
        </p:nvSpPr>
        <p:spPr bwMode="auto">
          <a:xfrm>
            <a:off x="6494463" y="1511300"/>
            <a:ext cx="650875"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7" name="Rectangle 26"/>
          <p:cNvSpPr/>
          <p:nvPr/>
        </p:nvSpPr>
        <p:spPr bwMode="auto">
          <a:xfrm>
            <a:off x="3059832" y="4832349"/>
            <a:ext cx="2835225" cy="324843"/>
          </a:xfrm>
          <a:prstGeom prst="rect">
            <a:avLst/>
          </a:prstGeom>
          <a:solidFill>
            <a:srgbClr val="FFFF00"/>
          </a:solidFill>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BIRD </a:t>
            </a:r>
            <a:endParaRPr lang="en-GB" sz="1400" b="1" dirty="0">
              <a:solidFill>
                <a:srgbClr val="00005C"/>
              </a:solidFill>
              <a:latin typeface="Calibri" pitchFamily="34" charset="0"/>
            </a:endParaRPr>
          </a:p>
        </p:txBody>
      </p:sp>
      <p:sp>
        <p:nvSpPr>
          <p:cNvPr id="30" name="Rectangle 29"/>
          <p:cNvSpPr/>
          <p:nvPr/>
        </p:nvSpPr>
        <p:spPr bwMode="auto">
          <a:xfrm>
            <a:off x="6732240" y="6045768"/>
            <a:ext cx="1998043" cy="285232"/>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rgbClr val="00005C"/>
                </a:solidFill>
                <a:latin typeface="Calibri" pitchFamily="34" charset="0"/>
              </a:rPr>
              <a:t>SDD</a:t>
            </a:r>
          </a:p>
        </p:txBody>
      </p:sp>
      <p:sp>
        <p:nvSpPr>
          <p:cNvPr id="121877" name="TextBox 45"/>
          <p:cNvSpPr txBox="1">
            <a:spLocks noChangeArrowheads="1"/>
          </p:cNvSpPr>
          <p:nvPr/>
        </p:nvSpPr>
        <p:spPr bwMode="auto">
          <a:xfrm>
            <a:off x="1574800" y="414972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a:t>
            </a:r>
            <a:endParaRPr lang="en-GB" altLang="en-US" sz="1200" u="sng">
              <a:solidFill>
                <a:srgbClr val="00005C"/>
              </a:solidFill>
            </a:endParaRPr>
          </a:p>
        </p:txBody>
      </p:sp>
      <p:sp>
        <p:nvSpPr>
          <p:cNvPr id="121878" name="TextBox 46"/>
          <p:cNvSpPr txBox="1">
            <a:spLocks noChangeArrowheads="1"/>
          </p:cNvSpPr>
          <p:nvPr/>
        </p:nvSpPr>
        <p:spPr bwMode="auto">
          <a:xfrm>
            <a:off x="3730625" y="3894138"/>
            <a:ext cx="1530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 and authorities in close collaboration</a:t>
            </a:r>
            <a:endParaRPr lang="en-GB" altLang="en-US" sz="1200" u="sng">
              <a:solidFill>
                <a:srgbClr val="00005C"/>
              </a:solidFill>
            </a:endParaRPr>
          </a:p>
        </p:txBody>
      </p:sp>
      <p:sp>
        <p:nvSpPr>
          <p:cNvPr id="121880" name="Rechteck 19"/>
          <p:cNvSpPr>
            <a:spLocks noChangeArrowheads="1"/>
          </p:cNvSpPr>
          <p:nvPr/>
        </p:nvSpPr>
        <p:spPr bwMode="auto">
          <a:xfrm>
            <a:off x="565150" y="692150"/>
            <a:ext cx="779621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2400">
                <a:solidFill>
                  <a:srgbClr val="003399"/>
                </a:solidFill>
                <a:latin typeface="Arial Black" pitchFamily="34" charset="0"/>
              </a:rPr>
              <a:t>The Role of BIRD, ERF and SDD</a:t>
            </a:r>
            <a:r>
              <a:rPr lang="en-GB" altLang="en-US" sz="2400" b="1">
                <a:solidFill>
                  <a:srgbClr val="003399"/>
                </a:solidFill>
                <a:latin typeface="GillAlternateOne"/>
              </a:rPr>
              <a:t> </a:t>
            </a:r>
          </a:p>
        </p:txBody>
      </p:sp>
      <p:sp>
        <p:nvSpPr>
          <p:cNvPr id="28"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Innovation on the input side</a:t>
            </a:r>
            <a:endParaRPr lang="en-GB" sz="1800" kern="0" dirty="0"/>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
        <p:nvSpPr>
          <p:cNvPr id="31" name="Rectangle 30"/>
          <p:cNvSpPr/>
          <p:nvPr/>
        </p:nvSpPr>
        <p:spPr bwMode="auto">
          <a:xfrm>
            <a:off x="4875974" y="5301208"/>
            <a:ext cx="1552228" cy="61287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European Reporting Framework (ESF)</a:t>
            </a:r>
            <a:endParaRPr lang="en-GB" sz="1400" b="1" dirty="0">
              <a:solidFill>
                <a:srgbClr val="00005C"/>
              </a:solidFill>
              <a:latin typeface="Calibri" pitchFamily="34" charset="0"/>
            </a:endParaRPr>
          </a:p>
        </p:txBody>
      </p:sp>
      <p:sp>
        <p:nvSpPr>
          <p:cNvPr id="32" name="Rectangle 31"/>
          <p:cNvSpPr/>
          <p:nvPr/>
        </p:nvSpPr>
        <p:spPr bwMode="auto">
          <a:xfrm>
            <a:off x="7176460" y="5301208"/>
            <a:ext cx="1552228" cy="61287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err="1" smtClean="0">
                <a:solidFill>
                  <a:srgbClr val="00005C"/>
                </a:solidFill>
                <a:latin typeface="Calibri" pitchFamily="34" charset="0"/>
              </a:rPr>
              <a:t>Anacredit</a:t>
            </a:r>
            <a:endParaRPr lang="en-GB" sz="1400" b="1" dirty="0">
              <a:solidFill>
                <a:srgbClr val="00005C"/>
              </a:solidFill>
              <a:latin typeface="Calibri" pitchFamily="34" charset="0"/>
            </a:endParaRPr>
          </a:p>
        </p:txBody>
      </p:sp>
    </p:spTree>
    <p:extLst>
      <p:ext uri="{BB962C8B-B14F-4D97-AF65-F5344CB8AC3E}">
        <p14:creationId xmlns:p14="http://schemas.microsoft.com/office/powerpoint/2010/main" val="8552590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pPr eaLnBrk="1" hangingPunct="1"/>
            <a:r>
              <a:rPr lang="en-US" altLang="en-US" smtClean="0"/>
              <a:t>Banks’ Integrated Reporting Dictionary (BIRD)</a:t>
            </a:r>
            <a:endParaRPr lang="en-GB" altLang="en-US" smtClean="0"/>
          </a:p>
        </p:txBody>
      </p:sp>
      <p:sp>
        <p:nvSpPr>
          <p:cNvPr id="220163" name="Content Placeholder 2"/>
          <p:cNvSpPr>
            <a:spLocks noGrp="1"/>
          </p:cNvSpPr>
          <p:nvPr>
            <p:ph idx="1"/>
          </p:nvPr>
        </p:nvSpPr>
        <p:spPr>
          <a:xfrm>
            <a:off x="251966" y="1412776"/>
            <a:ext cx="8589963" cy="1439838"/>
          </a:xfrm>
          <a:solidFill>
            <a:srgbClr val="DBDBDB"/>
          </a:solidFill>
          <a:extLst>
            <a:ext uri="{91240B29-F687-4F45-9708-019B960494DF}">
              <a14:hiddenLine xmlns:a14="http://schemas.microsoft.com/office/drawing/2010/main" w="9525" cap="flat" algn="ctr">
                <a:solidFill>
                  <a:schemeClr val="tx1"/>
                </a:solidFill>
                <a:round/>
                <a:headEnd type="none" w="med" len="med"/>
                <a:tailEnd type="none" w="med" len="med"/>
              </a14:hiddenLine>
            </a:ext>
          </a:extLst>
        </p:spPr>
        <p:txBody>
          <a:bodyPr anchor="ctr"/>
          <a:lstStyle/>
          <a:p>
            <a:pPr>
              <a:spcBef>
                <a:spcPct val="50000"/>
              </a:spcBef>
            </a:pPr>
            <a:r>
              <a:rPr lang="en-GB" altLang="en-US" sz="1800" b="1" dirty="0" smtClean="0">
                <a:solidFill>
                  <a:srgbClr val="003399"/>
                </a:solidFill>
              </a:rPr>
              <a:t>The BIRD proposes a standardised model for organising the banks’ internal data warehouses in an integrated way</a:t>
            </a:r>
          </a:p>
          <a:p>
            <a:pPr>
              <a:spcBef>
                <a:spcPct val="50000"/>
              </a:spcBef>
            </a:pPr>
            <a:r>
              <a:rPr lang="en-GB" altLang="en-US" sz="1800" b="1" dirty="0" smtClean="0">
                <a:solidFill>
                  <a:srgbClr val="003399"/>
                </a:solidFill>
              </a:rPr>
              <a:t>It also covers transformations to obtain reports that banks need to transmit</a:t>
            </a:r>
          </a:p>
        </p:txBody>
      </p:sp>
      <p:sp>
        <p:nvSpPr>
          <p:cNvPr id="15" name="Rectangle 14"/>
          <p:cNvSpPr/>
          <p:nvPr/>
        </p:nvSpPr>
        <p:spPr bwMode="auto">
          <a:xfrm>
            <a:off x="806450" y="3392488"/>
            <a:ext cx="6423025" cy="647700"/>
          </a:xfrm>
          <a:prstGeom prst="rect">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eaLnBrk="0" fontAlgn="auto" hangingPunct="0">
              <a:spcBef>
                <a:spcPct val="50000"/>
              </a:spcBef>
              <a:spcAft>
                <a:spcPts val="0"/>
              </a:spcAft>
              <a:defRPr/>
            </a:pPr>
            <a:r>
              <a:rPr lang="en-US" kern="0" dirty="0">
                <a:solidFill>
                  <a:srgbClr val="003399"/>
                </a:solidFill>
                <a:latin typeface="Arial"/>
                <a:cs typeface="Arial"/>
              </a:rPr>
              <a:t>The BIRD consists of </a:t>
            </a:r>
            <a:r>
              <a:rPr lang="en-US" b="1" kern="0" dirty="0">
                <a:solidFill>
                  <a:srgbClr val="003399"/>
                </a:solidFill>
                <a:latin typeface="Arial"/>
                <a:cs typeface="Arial"/>
              </a:rPr>
              <a:t>documentation</a:t>
            </a:r>
            <a:r>
              <a:rPr lang="en-US" kern="0" dirty="0">
                <a:solidFill>
                  <a:srgbClr val="003399"/>
                </a:solidFill>
                <a:latin typeface="Arial"/>
                <a:cs typeface="Arial"/>
              </a:rPr>
              <a:t>, it is </a:t>
            </a:r>
            <a:r>
              <a:rPr lang="en-US" b="1" kern="0" dirty="0">
                <a:solidFill>
                  <a:srgbClr val="003399"/>
                </a:solidFill>
                <a:latin typeface="Arial"/>
                <a:cs typeface="Arial"/>
              </a:rPr>
              <a:t>not an IT tool</a:t>
            </a:r>
          </a:p>
        </p:txBody>
      </p:sp>
      <p:sp>
        <p:nvSpPr>
          <p:cNvPr id="16" name="Rectangle 6"/>
          <p:cNvSpPr>
            <a:spLocks noChangeArrowheads="1"/>
          </p:cNvSpPr>
          <p:nvPr/>
        </p:nvSpPr>
        <p:spPr bwMode="auto">
          <a:xfrm>
            <a:off x="303213" y="3392488"/>
            <a:ext cx="369887" cy="647700"/>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r" fontAlgn="auto">
              <a:spcBef>
                <a:spcPts val="0"/>
              </a:spcBef>
              <a:spcAft>
                <a:spcPts val="0"/>
              </a:spcAft>
              <a:buClr>
                <a:schemeClr val="bg1"/>
              </a:buClr>
              <a:buFont typeface="Wingdings" panose="05000000000000000000" pitchFamily="2" charset="2"/>
              <a:buChar char="ü"/>
              <a:defRPr/>
            </a:pPr>
            <a:r>
              <a:rPr lang="en-GB" altLang="en-US" sz="2000" b="1" kern="0" dirty="0">
                <a:solidFill>
                  <a:schemeClr val="bg1"/>
                </a:solidFill>
                <a:latin typeface="Calibri" pitchFamily="34" charset="0"/>
              </a:rPr>
              <a:t> </a:t>
            </a:r>
          </a:p>
        </p:txBody>
      </p:sp>
      <p:sp>
        <p:nvSpPr>
          <p:cNvPr id="17" name="Rectangle 16"/>
          <p:cNvSpPr/>
          <p:nvPr/>
        </p:nvSpPr>
        <p:spPr bwMode="auto">
          <a:xfrm>
            <a:off x="806450" y="4144963"/>
            <a:ext cx="6423025" cy="647700"/>
          </a:xfrm>
          <a:prstGeom prst="rect">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eaLnBrk="0" fontAlgn="auto" hangingPunct="0">
              <a:spcBef>
                <a:spcPct val="50000"/>
              </a:spcBef>
              <a:spcAft>
                <a:spcPts val="0"/>
              </a:spcAft>
              <a:defRPr/>
            </a:pPr>
            <a:r>
              <a:rPr lang="en-US" kern="0" dirty="0">
                <a:solidFill>
                  <a:srgbClr val="003399"/>
                </a:solidFill>
                <a:latin typeface="Arial"/>
                <a:cs typeface="Arial"/>
              </a:rPr>
              <a:t>The application of the BIRD by the banks is strictly </a:t>
            </a:r>
            <a:r>
              <a:rPr lang="en-US" b="1" kern="0" dirty="0">
                <a:solidFill>
                  <a:srgbClr val="003399"/>
                </a:solidFill>
                <a:latin typeface="Arial"/>
                <a:cs typeface="Arial"/>
              </a:rPr>
              <a:t>voluntary</a:t>
            </a:r>
          </a:p>
        </p:txBody>
      </p:sp>
      <p:sp>
        <p:nvSpPr>
          <p:cNvPr id="18" name="Rectangle 6"/>
          <p:cNvSpPr>
            <a:spLocks noChangeArrowheads="1"/>
          </p:cNvSpPr>
          <p:nvPr/>
        </p:nvSpPr>
        <p:spPr bwMode="auto">
          <a:xfrm>
            <a:off x="303213" y="4144963"/>
            <a:ext cx="369887" cy="647700"/>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r" fontAlgn="auto">
              <a:spcBef>
                <a:spcPts val="0"/>
              </a:spcBef>
              <a:spcAft>
                <a:spcPts val="0"/>
              </a:spcAft>
              <a:buClr>
                <a:schemeClr val="bg1"/>
              </a:buClr>
              <a:buFont typeface="Wingdings" panose="05000000000000000000" pitchFamily="2" charset="2"/>
              <a:buChar char="ü"/>
              <a:defRPr/>
            </a:pPr>
            <a:r>
              <a:rPr lang="en-GB" altLang="en-US" sz="2000" b="1" kern="0" dirty="0">
                <a:solidFill>
                  <a:schemeClr val="bg1"/>
                </a:solidFill>
                <a:latin typeface="Calibri" pitchFamily="34" charset="0"/>
              </a:rPr>
              <a:t> </a:t>
            </a:r>
          </a:p>
        </p:txBody>
      </p:sp>
      <p:sp>
        <p:nvSpPr>
          <p:cNvPr id="19" name="Rectangle 18"/>
          <p:cNvSpPr/>
          <p:nvPr/>
        </p:nvSpPr>
        <p:spPr bwMode="auto">
          <a:xfrm>
            <a:off x="812800" y="4941888"/>
            <a:ext cx="6423025" cy="647700"/>
          </a:xfrm>
          <a:prstGeom prst="rect">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eaLnBrk="0" fontAlgn="auto" hangingPunct="0">
              <a:spcBef>
                <a:spcPct val="50000"/>
              </a:spcBef>
              <a:spcAft>
                <a:spcPts val="0"/>
              </a:spcAft>
              <a:defRPr/>
            </a:pPr>
            <a:r>
              <a:rPr lang="en-US" b="1" kern="0" dirty="0">
                <a:solidFill>
                  <a:srgbClr val="003399"/>
                </a:solidFill>
                <a:latin typeface="Arial"/>
                <a:cs typeface="Arial"/>
              </a:rPr>
              <a:t>Responsibility</a:t>
            </a:r>
            <a:r>
              <a:rPr lang="en-US" kern="0" dirty="0">
                <a:solidFill>
                  <a:srgbClr val="003399"/>
                </a:solidFill>
                <a:latin typeface="Arial"/>
                <a:cs typeface="Arial"/>
              </a:rPr>
              <a:t> for the correctness of the data remains with the </a:t>
            </a:r>
            <a:r>
              <a:rPr lang="en-US" b="1" kern="0" dirty="0">
                <a:solidFill>
                  <a:srgbClr val="003399"/>
                </a:solidFill>
                <a:latin typeface="Arial"/>
                <a:cs typeface="Arial"/>
              </a:rPr>
              <a:t>banks</a:t>
            </a:r>
          </a:p>
        </p:txBody>
      </p:sp>
      <p:sp>
        <p:nvSpPr>
          <p:cNvPr id="20" name="Rectangle 6"/>
          <p:cNvSpPr>
            <a:spLocks noChangeArrowheads="1"/>
          </p:cNvSpPr>
          <p:nvPr/>
        </p:nvSpPr>
        <p:spPr bwMode="auto">
          <a:xfrm>
            <a:off x="309563" y="4941888"/>
            <a:ext cx="369887" cy="647700"/>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r" fontAlgn="auto">
              <a:spcBef>
                <a:spcPts val="0"/>
              </a:spcBef>
              <a:spcAft>
                <a:spcPts val="0"/>
              </a:spcAft>
              <a:buClr>
                <a:schemeClr val="bg1"/>
              </a:buClr>
              <a:buFont typeface="Wingdings" panose="05000000000000000000" pitchFamily="2" charset="2"/>
              <a:buChar char="ü"/>
              <a:defRPr/>
            </a:pPr>
            <a:r>
              <a:rPr lang="en-GB" altLang="en-US" sz="2000" b="1" kern="0" dirty="0">
                <a:solidFill>
                  <a:schemeClr val="bg1"/>
                </a:solidFill>
                <a:latin typeface="Calibri" pitchFamily="34" charset="0"/>
              </a:rPr>
              <a:t> </a:t>
            </a:r>
          </a:p>
        </p:txBody>
      </p:sp>
      <p:sp>
        <p:nvSpPr>
          <p:cNvPr id="21" name="Rectangle 20"/>
          <p:cNvSpPr/>
          <p:nvPr/>
        </p:nvSpPr>
        <p:spPr bwMode="auto">
          <a:xfrm>
            <a:off x="812800" y="5732463"/>
            <a:ext cx="6423025" cy="647700"/>
          </a:xfrm>
          <a:prstGeom prst="rect">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eaLnBrk="0" fontAlgn="auto" hangingPunct="0">
              <a:spcBef>
                <a:spcPct val="50000"/>
              </a:spcBef>
              <a:spcAft>
                <a:spcPts val="0"/>
              </a:spcAft>
              <a:defRPr/>
            </a:pPr>
            <a:r>
              <a:rPr lang="en-US" kern="0" dirty="0">
                <a:solidFill>
                  <a:srgbClr val="003399"/>
                </a:solidFill>
                <a:latin typeface="Arial"/>
                <a:cs typeface="Arial"/>
              </a:rPr>
              <a:t>The BIRD </a:t>
            </a:r>
            <a:r>
              <a:rPr lang="en-US" kern="0" dirty="0" smtClean="0">
                <a:solidFill>
                  <a:srgbClr val="003399"/>
                </a:solidFill>
                <a:latin typeface="Arial"/>
                <a:cs typeface="Arial"/>
              </a:rPr>
              <a:t>implies </a:t>
            </a:r>
            <a:r>
              <a:rPr lang="en-US" b="1" kern="0" dirty="0" smtClean="0">
                <a:solidFill>
                  <a:srgbClr val="003399"/>
                </a:solidFill>
                <a:latin typeface="Arial"/>
                <a:cs typeface="Arial"/>
              </a:rPr>
              <a:t>no additional reporting </a:t>
            </a:r>
            <a:r>
              <a:rPr lang="en-US" b="1" kern="0" dirty="0">
                <a:solidFill>
                  <a:srgbClr val="003399"/>
                </a:solidFill>
                <a:latin typeface="Arial"/>
                <a:cs typeface="Arial"/>
              </a:rPr>
              <a:t>requirements</a:t>
            </a:r>
          </a:p>
        </p:txBody>
      </p:sp>
      <p:sp>
        <p:nvSpPr>
          <p:cNvPr id="22" name="Rectangle 6"/>
          <p:cNvSpPr>
            <a:spLocks noChangeArrowheads="1"/>
          </p:cNvSpPr>
          <p:nvPr/>
        </p:nvSpPr>
        <p:spPr bwMode="auto">
          <a:xfrm>
            <a:off x="309563" y="5732463"/>
            <a:ext cx="369887" cy="647700"/>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r" fontAlgn="auto">
              <a:spcBef>
                <a:spcPts val="0"/>
              </a:spcBef>
              <a:spcAft>
                <a:spcPts val="0"/>
              </a:spcAft>
              <a:buClr>
                <a:schemeClr val="bg1"/>
              </a:buClr>
              <a:buFont typeface="Wingdings" panose="05000000000000000000" pitchFamily="2" charset="2"/>
              <a:buChar char="ü"/>
              <a:defRPr/>
            </a:pPr>
            <a:r>
              <a:rPr lang="en-GB" altLang="en-US" sz="2000" b="1" kern="0" dirty="0">
                <a:solidFill>
                  <a:schemeClr val="bg1"/>
                </a:solidFill>
                <a:latin typeface="Calibri" pitchFamily="34" charset="0"/>
              </a:rPr>
              <a:t> </a:t>
            </a:r>
          </a:p>
        </p:txBody>
      </p:sp>
      <p:sp>
        <p:nvSpPr>
          <p:cNvPr id="23" name="Rectangle 6"/>
          <p:cNvSpPr>
            <a:spLocks noChangeArrowheads="1"/>
          </p:cNvSpPr>
          <p:nvPr/>
        </p:nvSpPr>
        <p:spPr bwMode="auto">
          <a:xfrm>
            <a:off x="7429500" y="3392488"/>
            <a:ext cx="1368425" cy="2987675"/>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buClr>
                <a:schemeClr val="bg1"/>
              </a:buClr>
              <a:defRPr/>
            </a:pPr>
            <a:r>
              <a:rPr lang="en-GB" altLang="en-US" sz="2000" b="1" kern="0" dirty="0">
                <a:solidFill>
                  <a:schemeClr val="bg1"/>
                </a:solidFill>
                <a:latin typeface="Calibri" pitchFamily="34" charset="0"/>
              </a:rPr>
              <a:t> </a:t>
            </a:r>
            <a:r>
              <a:rPr lang="en-GB" altLang="en-US" sz="2000" b="1" kern="0" dirty="0" smtClean="0">
                <a:solidFill>
                  <a:schemeClr val="bg1"/>
                </a:solidFill>
                <a:latin typeface="Calibri" pitchFamily="34" charset="0"/>
              </a:rPr>
              <a:t>Top FAQs</a:t>
            </a:r>
            <a:endParaRPr lang="en-GB" altLang="en-US" sz="2000" b="1" kern="0" dirty="0">
              <a:solidFill>
                <a:schemeClr val="bg1"/>
              </a:solidFill>
              <a:latin typeface="Calibri" pitchFamily="34" charset="0"/>
            </a:endParaRPr>
          </a:p>
        </p:txBody>
      </p:sp>
      <p:sp>
        <p:nvSpPr>
          <p:cNvPr id="220174" name="Rectangle 4"/>
          <p:cNvSpPr>
            <a:spLocks noChangeArrowheads="1"/>
          </p:cNvSpPr>
          <p:nvPr/>
        </p:nvSpPr>
        <p:spPr bwMode="auto">
          <a:xfrm>
            <a:off x="179388" y="0"/>
            <a:ext cx="4897437" cy="333375"/>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n-US">
              <a:ea typeface="ヒラギノ角ゴ Pro W3"/>
              <a:cs typeface="ヒラギノ角ゴ Pro W3"/>
            </a:endParaRPr>
          </a:p>
        </p:txBody>
      </p:sp>
      <p:sp>
        <p:nvSpPr>
          <p:cNvPr id="24"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Innovation on the input side</a:t>
            </a:r>
            <a:endParaRPr lang="en-GB" sz="1800" kern="0" dirty="0"/>
          </a:p>
        </p:txBody>
      </p:sp>
      <p:sp>
        <p:nvSpPr>
          <p:cNvPr id="8" name="Footer Placeholder 7"/>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Tree>
    <p:extLst>
      <p:ext uri="{BB962C8B-B14F-4D97-AF65-F5344CB8AC3E}">
        <p14:creationId xmlns:p14="http://schemas.microsoft.com/office/powerpoint/2010/main" val="418822875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1186" name="Straight Connector 44"/>
          <p:cNvCxnSpPr>
            <a:cxnSpLocks noChangeShapeType="1"/>
            <a:stCxn id="221189" idx="1"/>
            <a:endCxn id="221192" idx="3"/>
          </p:cNvCxnSpPr>
          <p:nvPr/>
        </p:nvCxnSpPr>
        <p:spPr bwMode="auto">
          <a:xfrm flipV="1">
            <a:off x="641350" y="2139950"/>
            <a:ext cx="8178800" cy="28575"/>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1187" name="Title 1"/>
          <p:cNvSpPr>
            <a:spLocks noGrp="1"/>
          </p:cNvSpPr>
          <p:nvPr>
            <p:ph type="title"/>
          </p:nvPr>
        </p:nvSpPr>
        <p:spPr/>
        <p:txBody>
          <a:bodyPr/>
          <a:lstStyle/>
          <a:p>
            <a:pPr eaLnBrk="1" hangingPunct="1"/>
            <a:r>
              <a:rPr lang="en-GB" altLang="en-US" b="1" dirty="0" smtClean="0">
                <a:solidFill>
                  <a:srgbClr val="003399"/>
                </a:solidFill>
              </a:rPr>
              <a:t>Advantages of the BIRD</a:t>
            </a:r>
            <a:endParaRPr lang="en-GB" altLang="en-US" dirty="0" smtClean="0"/>
          </a:p>
        </p:txBody>
      </p:sp>
      <p:sp>
        <p:nvSpPr>
          <p:cNvPr id="221189" name="AutoShape 3"/>
          <p:cNvSpPr>
            <a:spLocks noChangeArrowheads="1"/>
          </p:cNvSpPr>
          <p:nvPr/>
        </p:nvSpPr>
        <p:spPr bwMode="auto">
          <a:xfrm>
            <a:off x="468313" y="1844675"/>
            <a:ext cx="1773237" cy="647700"/>
          </a:xfrm>
          <a:prstGeom prst="chevron">
            <a:avLst>
              <a:gd name="adj" fmla="val 26921"/>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endParaRPr lang="en-GB" altLang="en-US"/>
          </a:p>
        </p:txBody>
      </p:sp>
      <p:sp>
        <p:nvSpPr>
          <p:cNvPr id="221190" name="AutoShape 3"/>
          <p:cNvSpPr>
            <a:spLocks noChangeArrowheads="1"/>
          </p:cNvSpPr>
          <p:nvPr/>
        </p:nvSpPr>
        <p:spPr bwMode="auto">
          <a:xfrm>
            <a:off x="2627313" y="1844675"/>
            <a:ext cx="1774825" cy="647700"/>
          </a:xfrm>
          <a:prstGeom prst="chevron">
            <a:avLst>
              <a:gd name="adj" fmla="val 26945"/>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endParaRPr lang="en-GB" altLang="en-US"/>
          </a:p>
        </p:txBody>
      </p:sp>
      <p:sp>
        <p:nvSpPr>
          <p:cNvPr id="221191" name="AutoShape 3"/>
          <p:cNvSpPr>
            <a:spLocks noChangeArrowheads="1"/>
          </p:cNvSpPr>
          <p:nvPr/>
        </p:nvSpPr>
        <p:spPr bwMode="auto">
          <a:xfrm>
            <a:off x="4886325" y="1844675"/>
            <a:ext cx="1773238" cy="647700"/>
          </a:xfrm>
          <a:prstGeom prst="chevron">
            <a:avLst>
              <a:gd name="adj" fmla="val 26921"/>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endParaRPr lang="en-GB" altLang="en-US"/>
          </a:p>
        </p:txBody>
      </p:sp>
      <p:sp>
        <p:nvSpPr>
          <p:cNvPr id="221192" name="AutoShape 3"/>
          <p:cNvSpPr>
            <a:spLocks noChangeArrowheads="1"/>
          </p:cNvSpPr>
          <p:nvPr/>
        </p:nvSpPr>
        <p:spPr bwMode="auto">
          <a:xfrm>
            <a:off x="7045325" y="1816100"/>
            <a:ext cx="1774825" cy="647700"/>
          </a:xfrm>
          <a:prstGeom prst="chevron">
            <a:avLst>
              <a:gd name="adj" fmla="val 26945"/>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endParaRPr lang="en-GB" altLang="en-US"/>
          </a:p>
        </p:txBody>
      </p:sp>
      <p:sp>
        <p:nvSpPr>
          <p:cNvPr id="221193" name="Rectangle 2"/>
          <p:cNvSpPr>
            <a:spLocks noChangeArrowheads="1"/>
          </p:cNvSpPr>
          <p:nvPr/>
        </p:nvSpPr>
        <p:spPr bwMode="auto">
          <a:xfrm>
            <a:off x="266700" y="2863850"/>
            <a:ext cx="2012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better quality data at source </a:t>
            </a:r>
          </a:p>
        </p:txBody>
      </p:sp>
      <p:sp>
        <p:nvSpPr>
          <p:cNvPr id="221194" name="Rectangle 13"/>
          <p:cNvSpPr>
            <a:spLocks noChangeArrowheads="1"/>
          </p:cNvSpPr>
          <p:nvPr/>
        </p:nvSpPr>
        <p:spPr bwMode="auto">
          <a:xfrm>
            <a:off x="4813300" y="3860800"/>
            <a:ext cx="2135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1" eaLnBrk="1" hangingPunct="1"/>
            <a:r>
              <a:rPr lang="en-US" altLang="en-US"/>
              <a:t>more efficient, and, in the longer run, less costly report production </a:t>
            </a:r>
          </a:p>
        </p:txBody>
      </p:sp>
      <p:sp>
        <p:nvSpPr>
          <p:cNvPr id="221195" name="Rectangle 14"/>
          <p:cNvSpPr>
            <a:spLocks noChangeArrowheads="1"/>
          </p:cNvSpPr>
          <p:nvPr/>
        </p:nvSpPr>
        <p:spPr bwMode="auto">
          <a:xfrm>
            <a:off x="2411413" y="3357563"/>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1" eaLnBrk="1" hangingPunct="1"/>
            <a:r>
              <a:rPr lang="en-GB" altLang="en-US"/>
              <a:t>more consistent/ </a:t>
            </a:r>
          </a:p>
          <a:p>
            <a:pPr marL="0" lvl="1" eaLnBrk="1" hangingPunct="1"/>
            <a:r>
              <a:rPr lang="en-GB" altLang="en-US"/>
              <a:t>harmonised data</a:t>
            </a:r>
          </a:p>
        </p:txBody>
      </p:sp>
      <p:sp>
        <p:nvSpPr>
          <p:cNvPr id="221196" name="Rectangle 15"/>
          <p:cNvSpPr>
            <a:spLocks noChangeArrowheads="1"/>
          </p:cNvSpPr>
          <p:nvPr/>
        </p:nvSpPr>
        <p:spPr bwMode="auto">
          <a:xfrm>
            <a:off x="7045325" y="4941888"/>
            <a:ext cx="220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1" eaLnBrk="1" hangingPunct="1"/>
            <a:r>
              <a:rPr lang="en-US" altLang="en-US"/>
              <a:t>univocal interpretation </a:t>
            </a:r>
          </a:p>
          <a:p>
            <a:pPr marL="0" lvl="1" eaLnBrk="1" hangingPunct="1"/>
            <a:r>
              <a:rPr lang="en-US" altLang="en-US"/>
              <a:t>and clarity of regulations</a:t>
            </a:r>
          </a:p>
        </p:txBody>
      </p:sp>
      <p:cxnSp>
        <p:nvCxnSpPr>
          <p:cNvPr id="221197" name="Straight Connector 30"/>
          <p:cNvCxnSpPr>
            <a:cxnSpLocks noChangeShapeType="1"/>
            <a:endCxn id="221193" idx="0"/>
          </p:cNvCxnSpPr>
          <p:nvPr/>
        </p:nvCxnSpPr>
        <p:spPr bwMode="auto">
          <a:xfrm>
            <a:off x="1273175" y="2565400"/>
            <a:ext cx="0" cy="298450"/>
          </a:xfrm>
          <a:prstGeom prst="line">
            <a:avLst/>
          </a:prstGeom>
          <a:noFill/>
          <a:ln w="28575" algn="ctr">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1198" name="Straight Connector 31"/>
          <p:cNvCxnSpPr>
            <a:cxnSpLocks noChangeShapeType="1"/>
          </p:cNvCxnSpPr>
          <p:nvPr/>
        </p:nvCxnSpPr>
        <p:spPr bwMode="auto">
          <a:xfrm>
            <a:off x="3505200" y="2565400"/>
            <a:ext cx="9525" cy="620713"/>
          </a:xfrm>
          <a:prstGeom prst="line">
            <a:avLst/>
          </a:prstGeom>
          <a:noFill/>
          <a:ln w="28575" algn="ctr">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1199" name="Straight Connector 33"/>
          <p:cNvCxnSpPr>
            <a:cxnSpLocks noChangeShapeType="1"/>
          </p:cNvCxnSpPr>
          <p:nvPr/>
        </p:nvCxnSpPr>
        <p:spPr bwMode="auto">
          <a:xfrm>
            <a:off x="5745163" y="2565400"/>
            <a:ext cx="0" cy="1114425"/>
          </a:xfrm>
          <a:prstGeom prst="line">
            <a:avLst/>
          </a:prstGeom>
          <a:noFill/>
          <a:ln w="28575" algn="ctr">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1200" name="Straight Connector 36"/>
          <p:cNvCxnSpPr>
            <a:cxnSpLocks noChangeShapeType="1"/>
          </p:cNvCxnSpPr>
          <p:nvPr/>
        </p:nvCxnSpPr>
        <p:spPr bwMode="auto">
          <a:xfrm flipH="1">
            <a:off x="7932738" y="2565400"/>
            <a:ext cx="17462" cy="2232025"/>
          </a:xfrm>
          <a:prstGeom prst="line">
            <a:avLst/>
          </a:prstGeom>
          <a:noFill/>
          <a:ln w="28575" algn="ctr">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 name="Flowchart: Magnetic Disk 39"/>
          <p:cNvSpPr/>
          <p:nvPr/>
        </p:nvSpPr>
        <p:spPr bwMode="auto">
          <a:xfrm>
            <a:off x="1016000" y="4970463"/>
            <a:ext cx="1657350" cy="1184275"/>
          </a:xfrm>
          <a:prstGeom prst="flowChartMagneticDisk">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41" name="Flowchart: Magnetic Disk 40"/>
          <p:cNvSpPr/>
          <p:nvPr/>
        </p:nvSpPr>
        <p:spPr bwMode="auto">
          <a:xfrm rot="21085798">
            <a:off x="1250950" y="5480050"/>
            <a:ext cx="503238" cy="576263"/>
          </a:xfrm>
          <a:prstGeom prst="flowChartMagneticDisk">
            <a:avLst/>
          </a:prstGeom>
          <a:solidFill>
            <a:schemeClr val="bg2"/>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wrap="none"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42" name="Flowchart: Magnetic Disk 41"/>
          <p:cNvSpPr/>
          <p:nvPr/>
        </p:nvSpPr>
        <p:spPr bwMode="auto">
          <a:xfrm rot="625233">
            <a:off x="1998663" y="5461000"/>
            <a:ext cx="503237" cy="576263"/>
          </a:xfrm>
          <a:prstGeom prst="flowChartMagneticDisk">
            <a:avLst/>
          </a:prstGeom>
          <a:solidFill>
            <a:schemeClr val="bg2"/>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wrap="none" anchor="ctr">
            <a:spAutoFit/>
          </a:bodyPr>
          <a:lstStyle/>
          <a:p>
            <a:pPr eaLnBrk="0" hangingPunct="0">
              <a:spcBef>
                <a:spcPct val="50000"/>
              </a:spcBef>
              <a:defRPr/>
            </a:pPr>
            <a:endParaRPr lang="en-GB">
              <a:solidFill>
                <a:schemeClr val="tx1"/>
              </a:solidFill>
              <a:ea typeface="ヒラギノ角ゴ Pro W3" pitchFamily="-64" charset="-128"/>
            </a:endParaRPr>
          </a:p>
        </p:txBody>
      </p:sp>
      <p:sp>
        <p:nvSpPr>
          <p:cNvPr id="221204" name="Rectangle 45"/>
          <p:cNvSpPr>
            <a:spLocks noChangeArrowheads="1"/>
          </p:cNvSpPr>
          <p:nvPr/>
        </p:nvSpPr>
        <p:spPr bwMode="auto">
          <a:xfrm>
            <a:off x="279400" y="0"/>
            <a:ext cx="4451350" cy="404813"/>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n-US">
              <a:ea typeface="ヒラギノ角ゴ Pro W3"/>
              <a:cs typeface="ヒラギノ角ゴ Pro W3"/>
            </a:endParaRPr>
          </a:p>
        </p:txBody>
      </p:sp>
      <p:sp>
        <p:nvSpPr>
          <p:cNvPr id="22"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Innovation on the input side</a:t>
            </a:r>
            <a:endParaRPr lang="en-GB" sz="1800" kern="0" dirty="0"/>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Tree>
    <p:extLst>
      <p:ext uri="{BB962C8B-B14F-4D97-AF65-F5344CB8AC3E}">
        <p14:creationId xmlns:p14="http://schemas.microsoft.com/office/powerpoint/2010/main" val="9953766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p:txBody>
          <a:bodyPr/>
          <a:lstStyle/>
          <a:p>
            <a:r>
              <a:rPr lang="en-GB" altLang="en-US" noProof="0" smtClean="0"/>
              <a:t>Overview</a:t>
            </a:r>
            <a:endParaRPr lang="en-GB" altLang="en-US" noProof="0" dirty="0" smtClean="0"/>
          </a:p>
        </p:txBody>
      </p:sp>
      <p:sp>
        <p:nvSpPr>
          <p:cNvPr id="6" name="Text Placeholder 5"/>
          <p:cNvSpPr>
            <a:spLocks noGrp="1"/>
          </p:cNvSpPr>
          <p:nvPr>
            <p:ph type="body" sz="quarter" idx="12"/>
          </p:nvPr>
        </p:nvSpPr>
        <p:spPr/>
        <p:txBody>
          <a:bodyPr/>
          <a:lstStyle/>
          <a:p>
            <a:endParaRPr lang="en-GB"/>
          </a:p>
        </p:txBody>
      </p:sp>
      <p:sp>
        <p:nvSpPr>
          <p:cNvPr id="2" name="Footer Placeholder 1"/>
          <p:cNvSpPr>
            <a:spLocks noGrp="1"/>
          </p:cNvSpPr>
          <p:nvPr>
            <p:ph type="ftr" sz="quarter" idx="13"/>
          </p:nvPr>
        </p:nvSpPr>
        <p:spPr/>
        <p:txBody>
          <a:bodyPr/>
          <a:lstStyle/>
          <a:p>
            <a:r>
              <a:rPr lang="en-US" smtClean="0"/>
              <a:t>Central banking statistics - New opportunities for innovation and cooperation</a:t>
            </a:r>
            <a:endParaRPr lang="en-GB" dirty="0"/>
          </a:p>
        </p:txBody>
      </p:sp>
      <p:sp>
        <p:nvSpPr>
          <p:cNvPr id="111619" name="Rectangle 5"/>
          <p:cNvSpPr>
            <a:spLocks noChangeArrowheads="1"/>
          </p:cNvSpPr>
          <p:nvPr>
            <p:custDataLst>
              <p:tags r:id="rId1"/>
            </p:custDataLst>
          </p:nvPr>
        </p:nvSpPr>
        <p:spPr bwMode="auto">
          <a:xfrm>
            <a:off x="319088" y="2205038"/>
            <a:ext cx="381000" cy="381000"/>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rgbClr val="FFFFFF"/>
                </a:solidFill>
              </a:rPr>
              <a:t>1</a:t>
            </a:r>
          </a:p>
        </p:txBody>
      </p:sp>
      <p:sp>
        <p:nvSpPr>
          <p:cNvPr id="111620" name="Rectangle 6"/>
          <p:cNvSpPr>
            <a:spLocks noChangeArrowheads="1"/>
          </p:cNvSpPr>
          <p:nvPr>
            <p:custDataLst>
              <p:tags r:id="rId2"/>
            </p:custDataLst>
          </p:nvPr>
        </p:nvSpPr>
        <p:spPr bwMode="auto">
          <a:xfrm>
            <a:off x="319088" y="2662238"/>
            <a:ext cx="381000" cy="381000"/>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rgbClr val="FFFFFF"/>
                </a:solidFill>
              </a:rPr>
              <a:t>2</a:t>
            </a:r>
          </a:p>
        </p:txBody>
      </p:sp>
      <p:sp>
        <p:nvSpPr>
          <p:cNvPr id="111621" name="Rectangle 10">
            <a:hlinkClick r:id="rId7" action="ppaction://hlinksldjump"/>
          </p:cNvPr>
          <p:cNvSpPr>
            <a:spLocks noChangeArrowheads="1"/>
          </p:cNvSpPr>
          <p:nvPr>
            <p:custDataLst>
              <p:tags r:id="rId3"/>
            </p:custDataLst>
          </p:nvPr>
        </p:nvSpPr>
        <p:spPr bwMode="auto">
          <a:xfrm>
            <a:off x="822325" y="2205038"/>
            <a:ext cx="8023225" cy="381000"/>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None/>
            </a:pPr>
            <a:r>
              <a:rPr lang="en-US" altLang="en-US" sz="1800" dirty="0" smtClean="0"/>
              <a:t>Cooperation: 	Two systems producing European statistics: ESS, ESCB</a:t>
            </a:r>
            <a:endParaRPr lang="en-GB" altLang="en-US" sz="1800" dirty="0"/>
          </a:p>
        </p:txBody>
      </p:sp>
      <p:sp>
        <p:nvSpPr>
          <p:cNvPr id="111622" name="Rectangle 24">
            <a:hlinkClick r:id="rId8" action="ppaction://hlinksldjump"/>
          </p:cNvPr>
          <p:cNvSpPr>
            <a:spLocks noChangeArrowheads="1"/>
          </p:cNvSpPr>
          <p:nvPr>
            <p:custDataLst>
              <p:tags r:id="rId4"/>
            </p:custDataLst>
          </p:nvPr>
        </p:nvSpPr>
        <p:spPr bwMode="auto">
          <a:xfrm>
            <a:off x="806450" y="2662238"/>
            <a:ext cx="8023225" cy="381000"/>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US" altLang="en-US" sz="1800" dirty="0" smtClean="0"/>
              <a:t>Innovation: 	</a:t>
            </a:r>
            <a:r>
              <a:rPr lang="en-US" altLang="en-US" sz="1800" dirty="0"/>
              <a:t> Integration and innovation along the production chain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4"/>
          <p:cNvSpPr>
            <a:spLocks noChangeArrowheads="1"/>
          </p:cNvSpPr>
          <p:nvPr/>
        </p:nvSpPr>
        <p:spPr bwMode="auto">
          <a:xfrm>
            <a:off x="4302125" y="1341438"/>
            <a:ext cx="142875" cy="4391025"/>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cxnSp>
        <p:nvCxnSpPr>
          <p:cNvPr id="121859" name="Straight Arrow Connector 25"/>
          <p:cNvCxnSpPr>
            <a:cxnSpLocks noChangeShapeType="1"/>
            <a:stCxn id="6" idx="3"/>
            <a:endCxn id="10" idx="1"/>
          </p:cNvCxnSpPr>
          <p:nvPr/>
        </p:nvCxnSpPr>
        <p:spPr bwMode="auto">
          <a:xfrm>
            <a:off x="1428750" y="3411538"/>
            <a:ext cx="6235700" cy="0"/>
          </a:xfrm>
          <a:prstGeom prst="straightConnector1">
            <a:avLst/>
          </a:prstGeom>
          <a:noFill/>
          <a:ln w="31750" algn="ctr">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5"/>
          <p:cNvSpPr/>
          <p:nvPr/>
        </p:nvSpPr>
        <p:spPr bwMode="auto">
          <a:xfrm>
            <a:off x="852017" y="2097143"/>
            <a:ext cx="576000" cy="2628000"/>
          </a:xfrm>
          <a:prstGeom prst="rect">
            <a:avLst/>
          </a:prstGeom>
          <a:solidFill>
            <a:schemeClr val="bg1">
              <a:lumMod val="75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Data</a:t>
            </a:r>
          </a:p>
          <a:p>
            <a:pPr algn="ctr" eaLnBrk="0" fontAlgn="auto" hangingPunct="0">
              <a:spcBef>
                <a:spcPct val="50000"/>
              </a:spcBef>
              <a:spcAft>
                <a:spcPts val="0"/>
              </a:spcAft>
              <a:defRPr/>
            </a:pPr>
            <a:r>
              <a:rPr lang="en-GB" sz="1400" b="1" dirty="0">
                <a:solidFill>
                  <a:srgbClr val="00005C"/>
                </a:solidFill>
                <a:ea typeface="ヒラギノ角ゴ Pro W3" pitchFamily="-64" charset="-128"/>
              </a:rPr>
              <a:t> (Operational System)</a:t>
            </a:r>
          </a:p>
        </p:txBody>
      </p:sp>
      <p:sp>
        <p:nvSpPr>
          <p:cNvPr id="7" name="Rectangle 6"/>
          <p:cNvSpPr/>
          <p:nvPr/>
        </p:nvSpPr>
        <p:spPr bwMode="auto">
          <a:xfrm>
            <a:off x="3059832" y="2097144"/>
            <a:ext cx="576000" cy="2628000"/>
          </a:xfrm>
          <a:prstGeom prst="rect">
            <a:avLst/>
          </a:prstGeom>
          <a:solidFill>
            <a:schemeClr val="accent2">
              <a:lumMod val="60000"/>
              <a:lumOff val="4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Reporting data warehouse</a:t>
            </a:r>
          </a:p>
        </p:txBody>
      </p:sp>
      <p:sp>
        <p:nvSpPr>
          <p:cNvPr id="8" name="Rectangle 7"/>
          <p:cNvSpPr/>
          <p:nvPr/>
        </p:nvSpPr>
        <p:spPr bwMode="auto">
          <a:xfrm>
            <a:off x="5364088" y="2097144"/>
            <a:ext cx="576000" cy="2628000"/>
          </a:xfrm>
          <a:prstGeom prst="rect">
            <a:avLst/>
          </a:prstGeom>
          <a:solidFill>
            <a:schemeClr val="accent4">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Reports (ERF)</a:t>
            </a:r>
          </a:p>
        </p:txBody>
      </p:sp>
      <p:sp>
        <p:nvSpPr>
          <p:cNvPr id="10" name="Rectangle 9"/>
          <p:cNvSpPr/>
          <p:nvPr/>
        </p:nvSpPr>
        <p:spPr bwMode="auto">
          <a:xfrm>
            <a:off x="7664574" y="2097144"/>
            <a:ext cx="576000" cy="2628000"/>
          </a:xfrm>
          <a:prstGeom prst="rect">
            <a:avLst/>
          </a:prstGeom>
          <a:solidFill>
            <a:schemeClr val="accent6">
              <a:lumMod val="10000"/>
              <a:lumOff val="9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Secondary Reports</a:t>
            </a:r>
          </a:p>
        </p:txBody>
      </p:sp>
      <p:sp>
        <p:nvSpPr>
          <p:cNvPr id="11" name="Rectangle 10"/>
          <p:cNvSpPr/>
          <p:nvPr/>
        </p:nvSpPr>
        <p:spPr bwMode="auto">
          <a:xfrm>
            <a:off x="539750" y="1473200"/>
            <a:ext cx="3311525"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Banks</a:t>
            </a:r>
          </a:p>
        </p:txBody>
      </p:sp>
      <p:sp>
        <p:nvSpPr>
          <p:cNvPr id="12" name="Rectangle 11"/>
          <p:cNvSpPr/>
          <p:nvPr/>
        </p:nvSpPr>
        <p:spPr bwMode="auto">
          <a:xfrm>
            <a:off x="4911725" y="1479550"/>
            <a:ext cx="1389063"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NCB/NSAs</a:t>
            </a:r>
          </a:p>
        </p:txBody>
      </p:sp>
      <p:sp>
        <p:nvSpPr>
          <p:cNvPr id="13" name="Rectangle 12"/>
          <p:cNvSpPr/>
          <p:nvPr/>
        </p:nvSpPr>
        <p:spPr bwMode="auto">
          <a:xfrm>
            <a:off x="7304088" y="1479550"/>
            <a:ext cx="1300162"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ECB</a:t>
            </a:r>
          </a:p>
        </p:txBody>
      </p:sp>
      <p:sp>
        <p:nvSpPr>
          <p:cNvPr id="121867" name="Curved Down Arrow 13"/>
          <p:cNvSpPr>
            <a:spLocks noChangeArrowheads="1"/>
          </p:cNvSpPr>
          <p:nvPr/>
        </p:nvSpPr>
        <p:spPr bwMode="auto">
          <a:xfrm>
            <a:off x="1647825"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8" name="Curved Down Arrow 16"/>
          <p:cNvSpPr>
            <a:spLocks noChangeArrowheads="1"/>
          </p:cNvSpPr>
          <p:nvPr/>
        </p:nvSpPr>
        <p:spPr bwMode="auto">
          <a:xfrm>
            <a:off x="6180138" y="2205038"/>
            <a:ext cx="1223962"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9" name="Curved Down Arrow 17"/>
          <p:cNvSpPr>
            <a:spLocks noChangeArrowheads="1"/>
          </p:cNvSpPr>
          <p:nvPr/>
        </p:nvSpPr>
        <p:spPr bwMode="auto">
          <a:xfrm>
            <a:off x="3822700"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70" name="TextBox 18"/>
          <p:cNvSpPr txBox="1">
            <a:spLocks noChangeArrowheads="1"/>
          </p:cNvSpPr>
          <p:nvPr/>
        </p:nvSpPr>
        <p:spPr bwMode="auto">
          <a:xfrm>
            <a:off x="1619250" y="27082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1" name="TextBox 19"/>
          <p:cNvSpPr txBox="1">
            <a:spLocks noChangeArrowheads="1"/>
          </p:cNvSpPr>
          <p:nvPr/>
        </p:nvSpPr>
        <p:spPr bwMode="auto">
          <a:xfrm>
            <a:off x="3811588" y="271145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2" name="TextBox 20"/>
          <p:cNvSpPr txBox="1">
            <a:spLocks noChangeArrowheads="1"/>
          </p:cNvSpPr>
          <p:nvPr/>
        </p:nvSpPr>
        <p:spPr bwMode="auto">
          <a:xfrm>
            <a:off x="6135688" y="278130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NCBs/ NSAs</a:t>
            </a:r>
          </a:p>
        </p:txBody>
      </p:sp>
      <p:sp>
        <p:nvSpPr>
          <p:cNvPr id="23" name="Right Arrow 22"/>
          <p:cNvSpPr/>
          <p:nvPr/>
        </p:nvSpPr>
        <p:spPr bwMode="auto">
          <a:xfrm>
            <a:off x="4067175" y="1511300"/>
            <a:ext cx="652463"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4" name="Right Arrow 23"/>
          <p:cNvSpPr/>
          <p:nvPr/>
        </p:nvSpPr>
        <p:spPr bwMode="auto">
          <a:xfrm>
            <a:off x="6494463" y="1511300"/>
            <a:ext cx="650875"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7" name="Rectangle 26"/>
          <p:cNvSpPr/>
          <p:nvPr/>
        </p:nvSpPr>
        <p:spPr bwMode="auto">
          <a:xfrm>
            <a:off x="3059832" y="4832349"/>
            <a:ext cx="2835225" cy="324843"/>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BIRD </a:t>
            </a:r>
            <a:endParaRPr lang="en-GB" sz="1400" b="1" dirty="0">
              <a:solidFill>
                <a:srgbClr val="00005C"/>
              </a:solidFill>
              <a:latin typeface="Calibri" pitchFamily="34" charset="0"/>
            </a:endParaRPr>
          </a:p>
        </p:txBody>
      </p:sp>
      <p:sp>
        <p:nvSpPr>
          <p:cNvPr id="30" name="Rectangle 29"/>
          <p:cNvSpPr/>
          <p:nvPr/>
        </p:nvSpPr>
        <p:spPr bwMode="auto">
          <a:xfrm>
            <a:off x="6732240" y="6045768"/>
            <a:ext cx="1998043" cy="285232"/>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rgbClr val="00005C"/>
                </a:solidFill>
                <a:latin typeface="Calibri" pitchFamily="34" charset="0"/>
              </a:rPr>
              <a:t>SDD</a:t>
            </a:r>
          </a:p>
        </p:txBody>
      </p:sp>
      <p:sp>
        <p:nvSpPr>
          <p:cNvPr id="121877" name="TextBox 45"/>
          <p:cNvSpPr txBox="1">
            <a:spLocks noChangeArrowheads="1"/>
          </p:cNvSpPr>
          <p:nvPr/>
        </p:nvSpPr>
        <p:spPr bwMode="auto">
          <a:xfrm>
            <a:off x="1574800" y="414972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a:t>
            </a:r>
            <a:endParaRPr lang="en-GB" altLang="en-US" sz="1200" u="sng">
              <a:solidFill>
                <a:srgbClr val="00005C"/>
              </a:solidFill>
            </a:endParaRPr>
          </a:p>
        </p:txBody>
      </p:sp>
      <p:sp>
        <p:nvSpPr>
          <p:cNvPr id="121878" name="TextBox 46"/>
          <p:cNvSpPr txBox="1">
            <a:spLocks noChangeArrowheads="1"/>
          </p:cNvSpPr>
          <p:nvPr/>
        </p:nvSpPr>
        <p:spPr bwMode="auto">
          <a:xfrm>
            <a:off x="3730625" y="3894138"/>
            <a:ext cx="1530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 and authorities in close collaboration</a:t>
            </a:r>
            <a:endParaRPr lang="en-GB" altLang="en-US" sz="1200" u="sng">
              <a:solidFill>
                <a:srgbClr val="00005C"/>
              </a:solidFill>
            </a:endParaRPr>
          </a:p>
        </p:txBody>
      </p:sp>
      <p:sp>
        <p:nvSpPr>
          <p:cNvPr id="121880" name="Rechteck 19"/>
          <p:cNvSpPr>
            <a:spLocks noChangeArrowheads="1"/>
          </p:cNvSpPr>
          <p:nvPr/>
        </p:nvSpPr>
        <p:spPr bwMode="auto">
          <a:xfrm>
            <a:off x="565150" y="692150"/>
            <a:ext cx="779621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2400">
                <a:solidFill>
                  <a:srgbClr val="003399"/>
                </a:solidFill>
                <a:latin typeface="Arial Black" pitchFamily="34" charset="0"/>
              </a:rPr>
              <a:t>The Role of BIRD, ERF and SDD</a:t>
            </a:r>
            <a:r>
              <a:rPr lang="en-GB" altLang="en-US" sz="2400" b="1">
                <a:solidFill>
                  <a:srgbClr val="003399"/>
                </a:solidFill>
                <a:latin typeface="GillAlternateOne"/>
              </a:rPr>
              <a:t> </a:t>
            </a:r>
          </a:p>
        </p:txBody>
      </p:sp>
      <p:sp>
        <p:nvSpPr>
          <p:cNvPr id="28"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Innovation on the input side</a:t>
            </a:r>
            <a:endParaRPr lang="en-GB" sz="1800" kern="0" dirty="0"/>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
        <p:nvSpPr>
          <p:cNvPr id="31" name="Rectangle 30"/>
          <p:cNvSpPr/>
          <p:nvPr/>
        </p:nvSpPr>
        <p:spPr bwMode="auto">
          <a:xfrm>
            <a:off x="4875974" y="5301208"/>
            <a:ext cx="1552228" cy="612875"/>
          </a:xfrm>
          <a:prstGeom prst="rect">
            <a:avLst/>
          </a:prstGeom>
          <a:solidFill>
            <a:srgbClr val="FFFF00"/>
          </a:solidFill>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European Reporting Framework (ESF)</a:t>
            </a:r>
            <a:endParaRPr lang="en-GB" sz="1400" b="1" dirty="0">
              <a:solidFill>
                <a:srgbClr val="00005C"/>
              </a:solidFill>
              <a:latin typeface="Calibri" pitchFamily="34" charset="0"/>
            </a:endParaRPr>
          </a:p>
        </p:txBody>
      </p:sp>
      <p:sp>
        <p:nvSpPr>
          <p:cNvPr id="32" name="Rectangle 31"/>
          <p:cNvSpPr/>
          <p:nvPr/>
        </p:nvSpPr>
        <p:spPr bwMode="auto">
          <a:xfrm>
            <a:off x="7176460" y="5301208"/>
            <a:ext cx="1552228" cy="61287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err="1" smtClean="0">
                <a:solidFill>
                  <a:srgbClr val="00005C"/>
                </a:solidFill>
                <a:latin typeface="Calibri" pitchFamily="34" charset="0"/>
              </a:rPr>
              <a:t>Anacredit</a:t>
            </a:r>
            <a:endParaRPr lang="en-GB" sz="1400" b="1" dirty="0">
              <a:solidFill>
                <a:srgbClr val="00005C"/>
              </a:solidFill>
              <a:latin typeface="Calibri" pitchFamily="34" charset="0"/>
            </a:endParaRPr>
          </a:p>
        </p:txBody>
      </p:sp>
    </p:spTree>
    <p:extLst>
      <p:ext uri="{BB962C8B-B14F-4D97-AF65-F5344CB8AC3E}">
        <p14:creationId xmlns:p14="http://schemas.microsoft.com/office/powerpoint/2010/main" val="34379254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GB" altLang="en-US" smtClean="0"/>
              <a:t>European Reporting Framework (ERF)</a:t>
            </a:r>
          </a:p>
        </p:txBody>
      </p:sp>
      <p:sp>
        <p:nvSpPr>
          <p:cNvPr id="223235" name="Content Placeholder 2"/>
          <p:cNvSpPr>
            <a:spLocks noGrp="1"/>
          </p:cNvSpPr>
          <p:nvPr>
            <p:ph idx="1"/>
          </p:nvPr>
        </p:nvSpPr>
        <p:spPr/>
        <p:txBody>
          <a:bodyPr/>
          <a:lstStyle/>
          <a:p>
            <a:r>
              <a:rPr lang="en-GB" altLang="en-US" b="1" dirty="0" smtClean="0">
                <a:solidFill>
                  <a:schemeClr val="tx2"/>
                </a:solidFill>
              </a:rPr>
              <a:t>Integrated and harmonised cross-county reporting scheme to be applied by national authorities</a:t>
            </a:r>
            <a:r>
              <a:rPr lang="en-GB" altLang="en-US" dirty="0" smtClean="0"/>
              <a:t>, covering most reporting requirements of ECB and EBA </a:t>
            </a:r>
          </a:p>
          <a:p>
            <a:r>
              <a:rPr lang="en-GB" altLang="en-US" b="1" dirty="0" smtClean="0">
                <a:solidFill>
                  <a:schemeClr val="tx2"/>
                </a:solidFill>
              </a:rPr>
              <a:t>Best practice </a:t>
            </a:r>
            <a:r>
              <a:rPr lang="en-GB" altLang="en-US" dirty="0" smtClean="0"/>
              <a:t>for collecting banks’ data for different purposes, </a:t>
            </a:r>
            <a:r>
              <a:rPr lang="en-GB" altLang="en-US" b="1" dirty="0" smtClean="0">
                <a:solidFill>
                  <a:schemeClr val="tx2"/>
                </a:solidFill>
              </a:rPr>
              <a:t>avoiding duplication </a:t>
            </a:r>
            <a:r>
              <a:rPr lang="en-GB" altLang="en-US" dirty="0" smtClean="0"/>
              <a:t>across various reports</a:t>
            </a:r>
          </a:p>
          <a:p>
            <a:r>
              <a:rPr lang="en-GB" altLang="en-US" dirty="0" smtClean="0"/>
              <a:t>Basis for </a:t>
            </a:r>
            <a:r>
              <a:rPr lang="en-GB" altLang="en-US" b="1" dirty="0" smtClean="0">
                <a:solidFill>
                  <a:schemeClr val="tx2"/>
                </a:solidFill>
              </a:rPr>
              <a:t>harmonised production of secondary statistics </a:t>
            </a:r>
            <a:r>
              <a:rPr lang="en-GB" altLang="en-US" dirty="0" smtClean="0"/>
              <a:t>via unique transformation rules  </a:t>
            </a:r>
          </a:p>
          <a:p>
            <a:r>
              <a:rPr lang="en-GB" altLang="en-US" dirty="0" smtClean="0"/>
              <a:t>Project in its early stages: design, adoption and timeline of eventual implementation are “work in progress” </a:t>
            </a:r>
          </a:p>
          <a:p>
            <a:r>
              <a:rPr lang="en-GB" altLang="en-US" dirty="0" smtClean="0"/>
              <a:t>ERF key facts and information (June 2015) available at: </a:t>
            </a:r>
            <a:r>
              <a:rPr lang="en-GB" altLang="en-US" dirty="0" smtClean="0">
                <a:hlinkClick r:id="rId3"/>
              </a:rPr>
              <a:t>http://www.ecb.europa.eu/pub/pdf/other/europeanreportingframeworkkeyfactsandinformation062015.en.pdf</a:t>
            </a:r>
            <a:r>
              <a:rPr lang="en-GB" altLang="en-US" dirty="0" smtClean="0"/>
              <a:t> </a:t>
            </a:r>
          </a:p>
        </p:txBody>
      </p:sp>
      <p:sp>
        <p:nvSpPr>
          <p:cNvPr id="223240" name="Rectangle 3"/>
          <p:cNvSpPr>
            <a:spLocks noChangeArrowheads="1"/>
          </p:cNvSpPr>
          <p:nvPr/>
        </p:nvSpPr>
        <p:spPr bwMode="auto">
          <a:xfrm>
            <a:off x="39688" y="0"/>
            <a:ext cx="4508500" cy="409575"/>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n-US">
              <a:ea typeface="ヒラギノ角ゴ Pro W3"/>
              <a:cs typeface="ヒラギノ角ゴ Pro W3"/>
            </a:endParaRPr>
          </a:p>
        </p:txBody>
      </p:sp>
      <p:sp>
        <p:nvSpPr>
          <p:cNvPr id="223241" name="Text Placeholder 8"/>
          <p:cNvSpPr txBox="1">
            <a:spLocks/>
          </p:cNvSpPr>
          <p:nvPr/>
        </p:nvSpPr>
        <p:spPr bwMode="auto">
          <a:xfrm>
            <a:off x="323528" y="49213"/>
            <a:ext cx="85471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marL="0" indent="0">
              <a:buNone/>
            </a:pPr>
            <a:r>
              <a:rPr lang="en-US" altLang="en-US" sz="1800" kern="0" dirty="0" smtClean="0">
                <a:solidFill>
                  <a:schemeClr val="bg1"/>
                </a:solidFill>
              </a:rPr>
              <a:t>Innovation on the input side</a:t>
            </a:r>
            <a:endParaRPr lang="en-GB" sz="1800" kern="0" dirty="0"/>
          </a:p>
        </p:txBody>
      </p:sp>
      <p:sp>
        <p:nvSpPr>
          <p:cNvPr id="5" name="Footer Placeholder 4"/>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Tree>
    <p:extLst>
      <p:ext uri="{BB962C8B-B14F-4D97-AF65-F5344CB8AC3E}">
        <p14:creationId xmlns:p14="http://schemas.microsoft.com/office/powerpoint/2010/main" val="40635980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4"/>
          <p:cNvSpPr>
            <a:spLocks noChangeArrowheads="1"/>
          </p:cNvSpPr>
          <p:nvPr/>
        </p:nvSpPr>
        <p:spPr bwMode="auto">
          <a:xfrm>
            <a:off x="4302125" y="1341438"/>
            <a:ext cx="142875" cy="4391025"/>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cxnSp>
        <p:nvCxnSpPr>
          <p:cNvPr id="121859" name="Straight Arrow Connector 25"/>
          <p:cNvCxnSpPr>
            <a:cxnSpLocks noChangeShapeType="1"/>
            <a:stCxn id="6" idx="3"/>
            <a:endCxn id="10" idx="1"/>
          </p:cNvCxnSpPr>
          <p:nvPr/>
        </p:nvCxnSpPr>
        <p:spPr bwMode="auto">
          <a:xfrm>
            <a:off x="1428750" y="3411538"/>
            <a:ext cx="6235700" cy="0"/>
          </a:xfrm>
          <a:prstGeom prst="straightConnector1">
            <a:avLst/>
          </a:prstGeom>
          <a:noFill/>
          <a:ln w="31750" algn="ctr">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5"/>
          <p:cNvSpPr/>
          <p:nvPr/>
        </p:nvSpPr>
        <p:spPr bwMode="auto">
          <a:xfrm>
            <a:off x="852017" y="2097143"/>
            <a:ext cx="576000" cy="2628000"/>
          </a:xfrm>
          <a:prstGeom prst="rect">
            <a:avLst/>
          </a:prstGeom>
          <a:solidFill>
            <a:schemeClr val="bg1">
              <a:lumMod val="75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Data</a:t>
            </a:r>
          </a:p>
          <a:p>
            <a:pPr algn="ctr" eaLnBrk="0" fontAlgn="auto" hangingPunct="0">
              <a:spcBef>
                <a:spcPct val="50000"/>
              </a:spcBef>
              <a:spcAft>
                <a:spcPts val="0"/>
              </a:spcAft>
              <a:defRPr/>
            </a:pPr>
            <a:r>
              <a:rPr lang="en-GB" sz="1400" b="1" dirty="0">
                <a:solidFill>
                  <a:srgbClr val="00005C"/>
                </a:solidFill>
                <a:ea typeface="ヒラギノ角ゴ Pro W3" pitchFamily="-64" charset="-128"/>
              </a:rPr>
              <a:t> (Operational System)</a:t>
            </a:r>
          </a:p>
        </p:txBody>
      </p:sp>
      <p:sp>
        <p:nvSpPr>
          <p:cNvPr id="7" name="Rectangle 6"/>
          <p:cNvSpPr/>
          <p:nvPr/>
        </p:nvSpPr>
        <p:spPr bwMode="auto">
          <a:xfrm>
            <a:off x="3059832" y="2097144"/>
            <a:ext cx="576000" cy="2628000"/>
          </a:xfrm>
          <a:prstGeom prst="rect">
            <a:avLst/>
          </a:prstGeom>
          <a:solidFill>
            <a:schemeClr val="accent2">
              <a:lumMod val="60000"/>
              <a:lumOff val="4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Reporting data warehouse</a:t>
            </a:r>
          </a:p>
        </p:txBody>
      </p:sp>
      <p:sp>
        <p:nvSpPr>
          <p:cNvPr id="8" name="Rectangle 7"/>
          <p:cNvSpPr/>
          <p:nvPr/>
        </p:nvSpPr>
        <p:spPr bwMode="auto">
          <a:xfrm>
            <a:off x="5364088" y="2097144"/>
            <a:ext cx="576000" cy="2628000"/>
          </a:xfrm>
          <a:prstGeom prst="rect">
            <a:avLst/>
          </a:prstGeom>
          <a:solidFill>
            <a:schemeClr val="accent4">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Reports (ERF)</a:t>
            </a:r>
          </a:p>
        </p:txBody>
      </p:sp>
      <p:sp>
        <p:nvSpPr>
          <p:cNvPr id="10" name="Rectangle 9"/>
          <p:cNvSpPr/>
          <p:nvPr/>
        </p:nvSpPr>
        <p:spPr bwMode="auto">
          <a:xfrm>
            <a:off x="7664574" y="2097144"/>
            <a:ext cx="576000" cy="2628000"/>
          </a:xfrm>
          <a:prstGeom prst="rect">
            <a:avLst/>
          </a:prstGeom>
          <a:solidFill>
            <a:schemeClr val="accent6">
              <a:lumMod val="10000"/>
              <a:lumOff val="9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Secondary Reports</a:t>
            </a:r>
          </a:p>
        </p:txBody>
      </p:sp>
      <p:sp>
        <p:nvSpPr>
          <p:cNvPr id="11" name="Rectangle 10"/>
          <p:cNvSpPr/>
          <p:nvPr/>
        </p:nvSpPr>
        <p:spPr bwMode="auto">
          <a:xfrm>
            <a:off x="539750" y="1473200"/>
            <a:ext cx="3311525"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Banks</a:t>
            </a:r>
          </a:p>
        </p:txBody>
      </p:sp>
      <p:sp>
        <p:nvSpPr>
          <p:cNvPr id="12" name="Rectangle 11"/>
          <p:cNvSpPr/>
          <p:nvPr/>
        </p:nvSpPr>
        <p:spPr bwMode="auto">
          <a:xfrm>
            <a:off x="4911725" y="1479550"/>
            <a:ext cx="1389063"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NCB/NSAs</a:t>
            </a:r>
          </a:p>
        </p:txBody>
      </p:sp>
      <p:sp>
        <p:nvSpPr>
          <p:cNvPr id="13" name="Rectangle 12"/>
          <p:cNvSpPr/>
          <p:nvPr/>
        </p:nvSpPr>
        <p:spPr bwMode="auto">
          <a:xfrm>
            <a:off x="7304088" y="1479550"/>
            <a:ext cx="1300162"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ECB</a:t>
            </a:r>
          </a:p>
        </p:txBody>
      </p:sp>
      <p:sp>
        <p:nvSpPr>
          <p:cNvPr id="121867" name="Curved Down Arrow 13"/>
          <p:cNvSpPr>
            <a:spLocks noChangeArrowheads="1"/>
          </p:cNvSpPr>
          <p:nvPr/>
        </p:nvSpPr>
        <p:spPr bwMode="auto">
          <a:xfrm>
            <a:off x="1647825"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8" name="Curved Down Arrow 16"/>
          <p:cNvSpPr>
            <a:spLocks noChangeArrowheads="1"/>
          </p:cNvSpPr>
          <p:nvPr/>
        </p:nvSpPr>
        <p:spPr bwMode="auto">
          <a:xfrm>
            <a:off x="6180138" y="2205038"/>
            <a:ext cx="1223962"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9" name="Curved Down Arrow 17"/>
          <p:cNvSpPr>
            <a:spLocks noChangeArrowheads="1"/>
          </p:cNvSpPr>
          <p:nvPr/>
        </p:nvSpPr>
        <p:spPr bwMode="auto">
          <a:xfrm>
            <a:off x="3822700"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70" name="TextBox 18"/>
          <p:cNvSpPr txBox="1">
            <a:spLocks noChangeArrowheads="1"/>
          </p:cNvSpPr>
          <p:nvPr/>
        </p:nvSpPr>
        <p:spPr bwMode="auto">
          <a:xfrm>
            <a:off x="1619250" y="27082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1" name="TextBox 19"/>
          <p:cNvSpPr txBox="1">
            <a:spLocks noChangeArrowheads="1"/>
          </p:cNvSpPr>
          <p:nvPr/>
        </p:nvSpPr>
        <p:spPr bwMode="auto">
          <a:xfrm>
            <a:off x="3811588" y="271145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2" name="TextBox 20"/>
          <p:cNvSpPr txBox="1">
            <a:spLocks noChangeArrowheads="1"/>
          </p:cNvSpPr>
          <p:nvPr/>
        </p:nvSpPr>
        <p:spPr bwMode="auto">
          <a:xfrm>
            <a:off x="6135688" y="278130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NCBs/ NSAs</a:t>
            </a:r>
          </a:p>
        </p:txBody>
      </p:sp>
      <p:sp>
        <p:nvSpPr>
          <p:cNvPr id="23" name="Right Arrow 22"/>
          <p:cNvSpPr/>
          <p:nvPr/>
        </p:nvSpPr>
        <p:spPr bwMode="auto">
          <a:xfrm>
            <a:off x="4067175" y="1511300"/>
            <a:ext cx="652463"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4" name="Right Arrow 23"/>
          <p:cNvSpPr/>
          <p:nvPr/>
        </p:nvSpPr>
        <p:spPr bwMode="auto">
          <a:xfrm>
            <a:off x="6494463" y="1511300"/>
            <a:ext cx="650875"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7" name="Rectangle 26"/>
          <p:cNvSpPr/>
          <p:nvPr/>
        </p:nvSpPr>
        <p:spPr bwMode="auto">
          <a:xfrm>
            <a:off x="3059832" y="4832349"/>
            <a:ext cx="2835225" cy="324843"/>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BIRD </a:t>
            </a:r>
            <a:endParaRPr lang="en-GB" sz="1400" b="1" dirty="0">
              <a:solidFill>
                <a:srgbClr val="00005C"/>
              </a:solidFill>
              <a:latin typeface="Calibri" pitchFamily="34" charset="0"/>
            </a:endParaRPr>
          </a:p>
        </p:txBody>
      </p:sp>
      <p:sp>
        <p:nvSpPr>
          <p:cNvPr id="30" name="Rectangle 29"/>
          <p:cNvSpPr/>
          <p:nvPr/>
        </p:nvSpPr>
        <p:spPr bwMode="auto">
          <a:xfrm>
            <a:off x="6732240" y="6045768"/>
            <a:ext cx="1998043" cy="285232"/>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rgbClr val="00005C"/>
                </a:solidFill>
                <a:latin typeface="Calibri" pitchFamily="34" charset="0"/>
              </a:rPr>
              <a:t>SDD</a:t>
            </a:r>
          </a:p>
        </p:txBody>
      </p:sp>
      <p:sp>
        <p:nvSpPr>
          <p:cNvPr id="121877" name="TextBox 45"/>
          <p:cNvSpPr txBox="1">
            <a:spLocks noChangeArrowheads="1"/>
          </p:cNvSpPr>
          <p:nvPr/>
        </p:nvSpPr>
        <p:spPr bwMode="auto">
          <a:xfrm>
            <a:off x="1574800" y="414972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a:t>
            </a:r>
            <a:endParaRPr lang="en-GB" altLang="en-US" sz="1200" u="sng">
              <a:solidFill>
                <a:srgbClr val="00005C"/>
              </a:solidFill>
            </a:endParaRPr>
          </a:p>
        </p:txBody>
      </p:sp>
      <p:sp>
        <p:nvSpPr>
          <p:cNvPr id="121878" name="TextBox 46"/>
          <p:cNvSpPr txBox="1">
            <a:spLocks noChangeArrowheads="1"/>
          </p:cNvSpPr>
          <p:nvPr/>
        </p:nvSpPr>
        <p:spPr bwMode="auto">
          <a:xfrm>
            <a:off x="3730625" y="3894138"/>
            <a:ext cx="1530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 and authorities in close collaboration</a:t>
            </a:r>
            <a:endParaRPr lang="en-GB" altLang="en-US" sz="1200" u="sng">
              <a:solidFill>
                <a:srgbClr val="00005C"/>
              </a:solidFill>
            </a:endParaRPr>
          </a:p>
        </p:txBody>
      </p:sp>
      <p:sp>
        <p:nvSpPr>
          <p:cNvPr id="121880" name="Rechteck 19"/>
          <p:cNvSpPr>
            <a:spLocks noChangeArrowheads="1"/>
          </p:cNvSpPr>
          <p:nvPr/>
        </p:nvSpPr>
        <p:spPr bwMode="auto">
          <a:xfrm>
            <a:off x="565150" y="692150"/>
            <a:ext cx="779621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2400">
                <a:solidFill>
                  <a:srgbClr val="003399"/>
                </a:solidFill>
                <a:latin typeface="Arial Black" pitchFamily="34" charset="0"/>
              </a:rPr>
              <a:t>The Role of BIRD, ERF and SDD</a:t>
            </a:r>
            <a:r>
              <a:rPr lang="en-GB" altLang="en-US" sz="2400" b="1">
                <a:solidFill>
                  <a:srgbClr val="003399"/>
                </a:solidFill>
                <a:latin typeface="GillAlternateOne"/>
              </a:rPr>
              <a:t> </a:t>
            </a:r>
          </a:p>
        </p:txBody>
      </p:sp>
      <p:sp>
        <p:nvSpPr>
          <p:cNvPr id="28"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Innovation on the input side</a:t>
            </a:r>
            <a:endParaRPr lang="en-GB" sz="1800" kern="0" dirty="0"/>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
        <p:nvSpPr>
          <p:cNvPr id="31" name="Rectangle 30"/>
          <p:cNvSpPr/>
          <p:nvPr/>
        </p:nvSpPr>
        <p:spPr bwMode="auto">
          <a:xfrm>
            <a:off x="4875974" y="5301208"/>
            <a:ext cx="1552228" cy="61287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European Reporting Framework (ESF)</a:t>
            </a:r>
            <a:endParaRPr lang="en-GB" sz="1400" b="1" dirty="0">
              <a:solidFill>
                <a:srgbClr val="00005C"/>
              </a:solidFill>
              <a:latin typeface="Calibri" pitchFamily="34" charset="0"/>
            </a:endParaRPr>
          </a:p>
        </p:txBody>
      </p:sp>
      <p:sp>
        <p:nvSpPr>
          <p:cNvPr id="32" name="Rectangle 31"/>
          <p:cNvSpPr/>
          <p:nvPr/>
        </p:nvSpPr>
        <p:spPr bwMode="auto">
          <a:xfrm>
            <a:off x="7176460" y="5301208"/>
            <a:ext cx="1552228" cy="612875"/>
          </a:xfrm>
          <a:prstGeom prst="rect">
            <a:avLst/>
          </a:prstGeom>
          <a:solidFill>
            <a:srgbClr val="FFFF00"/>
          </a:solidFill>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err="1" smtClean="0">
                <a:solidFill>
                  <a:srgbClr val="00005C"/>
                </a:solidFill>
                <a:latin typeface="Calibri" pitchFamily="34" charset="0"/>
              </a:rPr>
              <a:t>Anacredit</a:t>
            </a:r>
            <a:endParaRPr lang="en-GB" sz="1400" b="1" dirty="0">
              <a:solidFill>
                <a:srgbClr val="00005C"/>
              </a:solidFill>
              <a:latin typeface="Calibri" pitchFamily="34" charset="0"/>
            </a:endParaRPr>
          </a:p>
        </p:txBody>
      </p:sp>
    </p:spTree>
    <p:extLst>
      <p:ext uri="{BB962C8B-B14F-4D97-AF65-F5344CB8AC3E}">
        <p14:creationId xmlns:p14="http://schemas.microsoft.com/office/powerpoint/2010/main" val="2723813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GB" altLang="en-US" noProof="0" smtClean="0"/>
              <a:t>Analytical credit datasets (AnaCredit) as an important building block of an integrated approach</a:t>
            </a:r>
            <a:endParaRPr lang="en-GB" altLang="en-US" noProof="0" dirty="0" smtClean="0"/>
          </a:p>
        </p:txBody>
      </p:sp>
      <p:sp>
        <p:nvSpPr>
          <p:cNvPr id="122883" name="Content Placeholder 2"/>
          <p:cNvSpPr>
            <a:spLocks noGrp="1"/>
          </p:cNvSpPr>
          <p:nvPr>
            <p:ph idx="1"/>
          </p:nvPr>
        </p:nvSpPr>
        <p:spPr>
          <a:xfrm>
            <a:off x="269875" y="1624483"/>
            <a:ext cx="8594725" cy="4468813"/>
          </a:xfrm>
        </p:spPr>
        <p:txBody>
          <a:bodyPr/>
          <a:lstStyle/>
          <a:p>
            <a:r>
              <a:rPr lang="en-GB" altLang="en-US" noProof="0" dirty="0" err="1" smtClean="0"/>
              <a:t>AnaCredit</a:t>
            </a:r>
            <a:r>
              <a:rPr lang="en-GB" altLang="en-US" noProof="0" dirty="0" smtClean="0"/>
              <a:t> will cover the need for </a:t>
            </a:r>
            <a:r>
              <a:rPr lang="en-GB" altLang="en-US" b="1" noProof="0" dirty="0" smtClean="0"/>
              <a:t>granular data on credit and credit </a:t>
            </a:r>
            <a:r>
              <a:rPr lang="en-GB" altLang="en-US" noProof="0" dirty="0" smtClean="0"/>
              <a:t>risk (mainly loans), whose current availability, e.g. from Central Credit Registers, is rather incomplete and heterogeneous across EU countries</a:t>
            </a:r>
          </a:p>
          <a:p>
            <a:r>
              <a:rPr lang="en-GB" altLang="en-US" noProof="0" dirty="0" smtClean="0"/>
              <a:t>It will bring increased coverage, and especially </a:t>
            </a:r>
            <a:r>
              <a:rPr lang="en-GB" altLang="en-US" b="1" noProof="0" dirty="0" smtClean="0"/>
              <a:t>harmonisation in underlying concepts and definitions </a:t>
            </a:r>
            <a:r>
              <a:rPr lang="en-GB" altLang="en-US" b="1" noProof="0" dirty="0" smtClean="0">
                <a:sym typeface="Symbol" pitchFamily="18" charset="2"/>
              </a:rPr>
              <a:t> standardisation</a:t>
            </a:r>
            <a:endParaRPr lang="en-GB" altLang="en-US" b="1" noProof="0" dirty="0" smtClean="0"/>
          </a:p>
          <a:p>
            <a:r>
              <a:rPr lang="en-GB" altLang="en-US" noProof="0" dirty="0" smtClean="0"/>
              <a:t>M</a:t>
            </a:r>
            <a:r>
              <a:rPr lang="en-GB" altLang="en-US" b="1" noProof="0" dirty="0" smtClean="0"/>
              <a:t>ultipurpose</a:t>
            </a:r>
            <a:r>
              <a:rPr lang="en-GB" altLang="en-US" noProof="0" dirty="0" smtClean="0"/>
              <a:t>; should support a wide range of users</a:t>
            </a:r>
          </a:p>
          <a:p>
            <a:pPr lvl="1"/>
            <a:r>
              <a:rPr lang="en-GB" altLang="en-US" noProof="0" dirty="0" smtClean="0"/>
              <a:t>Monetary policy analysis and operations</a:t>
            </a:r>
          </a:p>
          <a:p>
            <a:pPr lvl="1"/>
            <a:r>
              <a:rPr lang="en-GB" altLang="en-US" noProof="0" dirty="0" smtClean="0"/>
              <a:t>Risk control and collateral management</a:t>
            </a:r>
          </a:p>
          <a:p>
            <a:pPr lvl="1"/>
            <a:r>
              <a:rPr lang="en-GB" altLang="en-US" noProof="0" dirty="0" smtClean="0"/>
              <a:t>Financial stability</a:t>
            </a:r>
          </a:p>
          <a:p>
            <a:pPr lvl="1"/>
            <a:r>
              <a:rPr lang="en-GB" altLang="en-US" noProof="0" dirty="0" smtClean="0"/>
              <a:t>Micro/macro supervision</a:t>
            </a:r>
          </a:p>
          <a:p>
            <a:pPr lvl="1"/>
            <a:r>
              <a:rPr lang="en-GB" altLang="en-US" noProof="0" dirty="0" smtClean="0"/>
              <a:t>Economic analysis and research</a:t>
            </a:r>
          </a:p>
          <a:p>
            <a:pPr lvl="1"/>
            <a:r>
              <a:rPr lang="en-GB" altLang="en-US" noProof="0" dirty="0" smtClean="0"/>
              <a:t>Statistical production</a:t>
            </a:r>
          </a:p>
        </p:txBody>
      </p:sp>
      <p:sp>
        <p:nvSpPr>
          <p:cNvPr id="5"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Innovation on the input side</a:t>
            </a:r>
            <a:endParaRPr lang="en-GB" sz="1800" kern="0" dirty="0"/>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Tree>
    <p:extLst>
      <p:ext uri="{BB962C8B-B14F-4D97-AF65-F5344CB8AC3E}">
        <p14:creationId xmlns:p14="http://schemas.microsoft.com/office/powerpoint/2010/main" val="32589884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GB" altLang="en-US" noProof="0" smtClean="0"/>
              <a:t>Analytical credit datasets (AnaCredit) as an important building block of an integrated approach</a:t>
            </a:r>
            <a:endParaRPr lang="en-GB" altLang="en-US" noProof="0" dirty="0" smtClean="0"/>
          </a:p>
        </p:txBody>
      </p:sp>
      <p:sp>
        <p:nvSpPr>
          <p:cNvPr id="123907" name="Content Placeholder 2"/>
          <p:cNvSpPr>
            <a:spLocks noGrp="1"/>
          </p:cNvSpPr>
          <p:nvPr>
            <p:ph idx="1"/>
          </p:nvPr>
        </p:nvSpPr>
        <p:spPr>
          <a:xfrm>
            <a:off x="269875" y="1428750"/>
            <a:ext cx="8594725" cy="4880570"/>
          </a:xfrm>
        </p:spPr>
        <p:txBody>
          <a:bodyPr/>
          <a:lstStyle/>
          <a:p>
            <a:endParaRPr lang="en-GB" altLang="en-US" noProof="0" dirty="0" smtClean="0"/>
          </a:p>
          <a:p>
            <a:r>
              <a:rPr lang="en-GB" altLang="en-US" noProof="0" dirty="0" err="1" smtClean="0">
                <a:solidFill>
                  <a:schemeClr val="tx2"/>
                </a:solidFill>
              </a:rPr>
              <a:t>AnaCredit</a:t>
            </a:r>
            <a:r>
              <a:rPr lang="en-GB" altLang="en-US" noProof="0" dirty="0" smtClean="0">
                <a:solidFill>
                  <a:schemeClr val="tx2"/>
                </a:solidFill>
              </a:rPr>
              <a:t> integrates different data concepts</a:t>
            </a:r>
          </a:p>
          <a:p>
            <a:pPr lvl="1"/>
            <a:r>
              <a:rPr lang="en-GB" altLang="en-US" noProof="0" dirty="0" smtClean="0"/>
              <a:t>MFI balance sheet and interest rate statistics</a:t>
            </a:r>
          </a:p>
          <a:p>
            <a:pPr lvl="1"/>
            <a:r>
              <a:rPr lang="en-GB" altLang="en-US" noProof="0" dirty="0" smtClean="0"/>
              <a:t>Securities Holdings Statistics / Centralised Securities Data </a:t>
            </a:r>
          </a:p>
          <a:p>
            <a:pPr lvl="1"/>
            <a:r>
              <a:rPr lang="en-GB" altLang="en-US" noProof="0" dirty="0" smtClean="0"/>
              <a:t>supervisory information contained in FINREP solo and COREP solo</a:t>
            </a:r>
          </a:p>
          <a:p>
            <a:endParaRPr lang="en-GB" altLang="en-US" noProof="0" dirty="0" smtClean="0"/>
          </a:p>
          <a:p>
            <a:r>
              <a:rPr lang="en-GB" altLang="en-US" noProof="0" dirty="0" smtClean="0">
                <a:solidFill>
                  <a:schemeClr val="tx2"/>
                </a:solidFill>
              </a:rPr>
              <a:t>Successful integration requires</a:t>
            </a:r>
          </a:p>
          <a:p>
            <a:pPr lvl="1"/>
            <a:r>
              <a:rPr lang="en-GB" altLang="en-US" noProof="0" dirty="0" smtClean="0"/>
              <a:t>a common/shared reference dataset for the unique identification of all counterparties (both reporting agents and borrowers)</a:t>
            </a:r>
          </a:p>
          <a:p>
            <a:pPr lvl="2"/>
            <a:r>
              <a:rPr lang="en-GB" altLang="en-US" noProof="0" dirty="0" smtClean="0"/>
              <a:t>the Register of Institutions and Affiliates Database (RIAD) could serve this purpose (current data on financial institutions would need to be expanded to cover all legal entities – 15 million firms estimated in </a:t>
            </a:r>
            <a:r>
              <a:rPr lang="en-GB" altLang="en-US" noProof="0" dirty="0" err="1" smtClean="0"/>
              <a:t>AnaCredit</a:t>
            </a:r>
            <a:r>
              <a:rPr lang="en-GB" altLang="en-US" noProof="0" dirty="0" smtClean="0"/>
              <a:t>)</a:t>
            </a:r>
          </a:p>
          <a:p>
            <a:pPr lvl="1"/>
            <a:endParaRPr lang="en-GB" altLang="en-US" noProof="0" dirty="0" smtClean="0"/>
          </a:p>
          <a:p>
            <a:pPr lvl="1"/>
            <a:r>
              <a:rPr lang="en-GB" altLang="en-US" noProof="0" dirty="0" smtClean="0"/>
              <a:t>the forthcoming Single Data Dictionary (SDD)</a:t>
            </a:r>
          </a:p>
        </p:txBody>
      </p:sp>
      <p:sp>
        <p:nvSpPr>
          <p:cNvPr id="7"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Innovation on the input side</a:t>
            </a:r>
            <a:endParaRPr lang="en-GB" sz="1800" kern="0" dirty="0"/>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Tree>
    <p:extLst>
      <p:ext uri="{BB962C8B-B14F-4D97-AF65-F5344CB8AC3E}">
        <p14:creationId xmlns:p14="http://schemas.microsoft.com/office/powerpoint/2010/main" val="54502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Rectangle 17"/>
          <p:cNvSpPr>
            <a:spLocks noChangeArrowheads="1"/>
          </p:cNvSpPr>
          <p:nvPr/>
        </p:nvSpPr>
        <p:spPr bwMode="auto">
          <a:xfrm>
            <a:off x="611561" y="616467"/>
            <a:ext cx="7776864" cy="113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lnSpc>
                <a:spcPct val="105000"/>
              </a:lnSpc>
              <a:spcBef>
                <a:spcPts val="300"/>
              </a:spcBef>
              <a:spcAft>
                <a:spcPts val="300"/>
              </a:spcAft>
            </a:pPr>
            <a:r>
              <a:rPr lang="en-US" altLang="en-US" sz="2200" b="1" dirty="0" smtClean="0">
                <a:solidFill>
                  <a:srgbClr val="000099"/>
                </a:solidFill>
                <a:latin typeface="Gill Sans MT" pitchFamily="34" charset="0"/>
              </a:rPr>
              <a:t>Selected ECB DG-S innovations initiatives illustrated along three phases of a simplified statistical production chain</a:t>
            </a:r>
            <a:endParaRPr lang="en-GB" altLang="en-US" sz="2200" dirty="0">
              <a:solidFill>
                <a:srgbClr val="990033"/>
              </a:solidFill>
              <a:latin typeface="Gill Sans MT" pitchFamily="34" charset="0"/>
            </a:endParaRPr>
          </a:p>
        </p:txBody>
      </p:sp>
      <p:sp>
        <p:nvSpPr>
          <p:cNvPr id="213000" name="Rectangle 18"/>
          <p:cNvSpPr>
            <a:spLocks noChangeArrowheads="1"/>
          </p:cNvSpPr>
          <p:nvPr/>
        </p:nvSpPr>
        <p:spPr bwMode="auto">
          <a:xfrm>
            <a:off x="279400" y="53459"/>
            <a:ext cx="248786" cy="369332"/>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altLang="en-US" dirty="0" smtClean="0">
                <a:ea typeface="ヒラギノ角ゴ Pro W3"/>
                <a:cs typeface="ヒラギノ角ゴ Pro W3"/>
              </a:rPr>
              <a:t> </a:t>
            </a:r>
            <a:endParaRPr lang="en-GB" altLang="en-US" dirty="0">
              <a:ea typeface="ヒラギノ角ゴ Pro W3"/>
              <a:cs typeface="ヒラギノ角ゴ Pro W3"/>
            </a:endParaRPr>
          </a:p>
        </p:txBody>
      </p:sp>
      <p:graphicFrame>
        <p:nvGraphicFramePr>
          <p:cNvPr id="2" name="Diagram 1"/>
          <p:cNvGraphicFramePr/>
          <p:nvPr>
            <p:extLst>
              <p:ext uri="{D42A27DB-BD31-4B8C-83A1-F6EECF244321}">
                <p14:modId xmlns:p14="http://schemas.microsoft.com/office/powerpoint/2010/main" val="3135823595"/>
              </p:ext>
            </p:extLst>
          </p:nvPr>
        </p:nvGraphicFramePr>
        <p:xfrm>
          <a:off x="1498948"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2"/>
          </p:nvPr>
        </p:nvSpPr>
        <p:spPr/>
        <p:txBody>
          <a:bodyPr/>
          <a:lstStyle/>
          <a:p>
            <a:r>
              <a:rPr lang="en-GB" dirty="0" smtClean="0"/>
              <a:t>Innovation - structure</a:t>
            </a:r>
            <a:endParaRPr lang="en-GB" dirty="0"/>
          </a:p>
        </p:txBody>
      </p:sp>
    </p:spTree>
    <p:extLst>
      <p:ext uri="{BB962C8B-B14F-4D97-AF65-F5344CB8AC3E}">
        <p14:creationId xmlns:p14="http://schemas.microsoft.com/office/powerpoint/2010/main" val="2238763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9875" y="764704"/>
            <a:ext cx="8594725" cy="5184576"/>
          </a:xfrm>
        </p:spPr>
        <p:txBody>
          <a:bodyPr/>
          <a:lstStyle/>
          <a:p>
            <a:pPr marL="0" indent="0">
              <a:buNone/>
            </a:pPr>
            <a:r>
              <a:rPr lang="en-GB" sz="2400" dirty="0" smtClean="0">
                <a:solidFill>
                  <a:schemeClr val="tx2"/>
                </a:solidFill>
                <a:latin typeface="+mj-lt"/>
                <a:ea typeface="+mj-ea"/>
                <a:cs typeface="+mj-cs"/>
              </a:rPr>
              <a:t>Legal Entity Identifier (LEI)</a:t>
            </a:r>
          </a:p>
          <a:p>
            <a:r>
              <a:rPr lang="en-US" dirty="0" smtClean="0"/>
              <a:t>Unambiguous </a:t>
            </a:r>
            <a:r>
              <a:rPr lang="en-US" dirty="0" smtClean="0">
                <a:solidFill>
                  <a:schemeClr val="tx2"/>
                </a:solidFill>
              </a:rPr>
              <a:t>identification of counterparties </a:t>
            </a:r>
            <a:r>
              <a:rPr lang="en-US" dirty="0" smtClean="0"/>
              <a:t>engaging in financial transactions with a 20-character alphanumeric code</a:t>
            </a:r>
            <a:endParaRPr lang="en-GB" dirty="0" smtClean="0"/>
          </a:p>
          <a:p>
            <a:pPr lvl="1"/>
            <a:r>
              <a:rPr lang="en-GB" dirty="0" smtClean="0"/>
              <a:t>Relationships level (planned)</a:t>
            </a:r>
          </a:p>
          <a:p>
            <a:pPr lvl="1"/>
            <a:r>
              <a:rPr lang="en-GB" dirty="0" smtClean="0"/>
              <a:t>Identifier level (already operational)</a:t>
            </a:r>
          </a:p>
          <a:p>
            <a:pPr lvl="1"/>
            <a:r>
              <a:rPr lang="en-GB" dirty="0" smtClean="0"/>
              <a:t>Specific views on relationship networks (planned)</a:t>
            </a:r>
          </a:p>
          <a:p>
            <a:r>
              <a:rPr lang="en-GB" dirty="0" smtClean="0"/>
              <a:t>Part of the G20 DGI</a:t>
            </a:r>
          </a:p>
          <a:p>
            <a:pPr marL="0" indent="0">
              <a:buNone/>
            </a:pPr>
            <a:endParaRPr lang="en-GB" sz="2400" dirty="0" smtClean="0">
              <a:solidFill>
                <a:schemeClr val="tx2"/>
              </a:solidFill>
              <a:latin typeface="+mj-lt"/>
              <a:ea typeface="+mj-ea"/>
              <a:cs typeface="+mj-cs"/>
            </a:endParaRPr>
          </a:p>
          <a:p>
            <a:pPr marL="0" indent="0">
              <a:buNone/>
            </a:pPr>
            <a:r>
              <a:rPr lang="en-GB" sz="2400" dirty="0" smtClean="0">
                <a:solidFill>
                  <a:schemeClr val="tx2"/>
                </a:solidFill>
                <a:latin typeface="+mj-lt"/>
                <a:ea typeface="+mj-ea"/>
                <a:cs typeface="+mj-cs"/>
              </a:rPr>
              <a:t>Unique Trade and Product Identifier (UTI, UTP)</a:t>
            </a:r>
            <a:r>
              <a:rPr lang="en-US" sz="2400" dirty="0" smtClean="0">
                <a:solidFill>
                  <a:schemeClr val="tx2"/>
                </a:solidFill>
              </a:rPr>
              <a:t> </a:t>
            </a:r>
          </a:p>
          <a:p>
            <a:r>
              <a:rPr lang="en-US" dirty="0" smtClean="0"/>
              <a:t>Going beyond counterparties, cataloguing</a:t>
            </a:r>
            <a:r>
              <a:rPr lang="en-US" dirty="0" smtClean="0">
                <a:solidFill>
                  <a:schemeClr val="tx2"/>
                </a:solidFill>
              </a:rPr>
              <a:t> financial transactions and products </a:t>
            </a:r>
            <a:r>
              <a:rPr lang="en-US" dirty="0" smtClean="0"/>
              <a:t>themselves</a:t>
            </a:r>
          </a:p>
          <a:p>
            <a:r>
              <a:rPr lang="en-US" dirty="0" smtClean="0"/>
              <a:t>Partly based on the LEI</a:t>
            </a:r>
            <a:endParaRPr lang="en-GB" dirty="0"/>
          </a:p>
        </p:txBody>
      </p:sp>
      <p:sp>
        <p:nvSpPr>
          <p:cNvPr id="3" name="Footer Placeholder 2"/>
          <p:cNvSpPr>
            <a:spLocks noGrp="1"/>
          </p:cNvSpPr>
          <p:nvPr>
            <p:ph type="ftr" sz="quarter" idx="10"/>
          </p:nvPr>
        </p:nvSpPr>
        <p:spPr/>
        <p:txBody>
          <a:bodyPr/>
          <a:lstStyle/>
          <a:p>
            <a:r>
              <a:rPr lang="en-US" smtClean="0"/>
              <a:t>Central banking statistics - New opportunities for innovation and cooperation</a:t>
            </a:r>
            <a:endParaRPr lang="en-GB"/>
          </a:p>
        </p:txBody>
      </p:sp>
      <p:sp>
        <p:nvSpPr>
          <p:cNvPr id="6" name="Classification"/>
          <p:cNvSpPr txBox="1"/>
          <p:nvPr/>
        </p:nvSpPr>
        <p:spPr>
          <a:xfrm>
            <a:off x="7019925" y="127000"/>
            <a:ext cx="1908175" cy="200055"/>
          </a:xfrm>
          <a:prstGeom prst="rect">
            <a:avLst/>
          </a:prstGeom>
          <a:noFill/>
        </p:spPr>
        <p:txBody>
          <a:bodyPr vert="horz" rtlCol="0">
            <a:spAutoFit/>
          </a:bodyPr>
          <a:lstStyle/>
          <a:p>
            <a:pPr algn="r"/>
            <a:r>
              <a:rPr lang="en-GB" sz="700" b="1" smtClean="0">
                <a:solidFill>
                  <a:srgbClr val="FFFFFF"/>
                </a:solidFill>
                <a:latin typeface="Arial"/>
              </a:rPr>
              <a:t>ECB-UNRESTRICTED</a:t>
            </a:r>
            <a:endParaRPr lang="en-GB" sz="700" b="1">
              <a:solidFill>
                <a:srgbClr val="FFFFFF"/>
              </a:solidFill>
              <a:latin typeface="Arial"/>
            </a:endParaRPr>
          </a:p>
        </p:txBody>
      </p:sp>
      <p:sp>
        <p:nvSpPr>
          <p:cNvPr id="17" name="Text Placeholder 16"/>
          <p:cNvSpPr>
            <a:spLocks noGrp="1"/>
          </p:cNvSpPr>
          <p:nvPr>
            <p:ph type="body" sz="quarter" idx="12"/>
          </p:nvPr>
        </p:nvSpPr>
        <p:spPr/>
        <p:txBody>
          <a:bodyPr/>
          <a:lstStyle/>
          <a:p>
            <a:r>
              <a:rPr lang="en-GB" dirty="0" smtClean="0"/>
              <a:t>Innovation - production</a:t>
            </a:r>
            <a:endParaRPr lang="en-GB" dirty="0"/>
          </a:p>
        </p:txBody>
      </p:sp>
    </p:spTree>
    <p:extLst>
      <p:ext uri="{BB962C8B-B14F-4D97-AF65-F5344CB8AC3E}">
        <p14:creationId xmlns:p14="http://schemas.microsoft.com/office/powerpoint/2010/main" val="3439030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Centralised</a:t>
            </a:r>
            <a:r>
              <a:rPr lang="en-US" dirty="0" smtClean="0"/>
              <a:t> Securities Database (CSDB)</a:t>
            </a:r>
            <a:endParaRPr lang="en-GB" dirty="0"/>
          </a:p>
        </p:txBody>
      </p:sp>
      <p:sp>
        <p:nvSpPr>
          <p:cNvPr id="5" name="Content Placeholder 4"/>
          <p:cNvSpPr>
            <a:spLocks noGrp="1"/>
          </p:cNvSpPr>
          <p:nvPr>
            <p:ph idx="1"/>
          </p:nvPr>
        </p:nvSpPr>
        <p:spPr>
          <a:xfrm>
            <a:off x="269875" y="1428750"/>
            <a:ext cx="8594725" cy="4664546"/>
          </a:xfrm>
        </p:spPr>
        <p:txBody>
          <a:bodyPr/>
          <a:lstStyle/>
          <a:p>
            <a:pPr marL="0" indent="0">
              <a:buNone/>
            </a:pPr>
            <a:r>
              <a:rPr lang="en-US" dirty="0" smtClean="0">
                <a:solidFill>
                  <a:schemeClr val="tx2"/>
                </a:solidFill>
              </a:rPr>
              <a:t>Reference information </a:t>
            </a:r>
            <a:r>
              <a:rPr lang="en-US" dirty="0">
                <a:solidFill>
                  <a:schemeClr val="tx2"/>
                </a:solidFill>
              </a:rPr>
              <a:t>on </a:t>
            </a:r>
            <a:r>
              <a:rPr lang="en-US" dirty="0" smtClean="0">
                <a:solidFill>
                  <a:schemeClr val="tx2"/>
                </a:solidFill>
              </a:rPr>
              <a:t>individual </a:t>
            </a:r>
            <a:r>
              <a:rPr lang="en-US" dirty="0">
                <a:solidFill>
                  <a:schemeClr val="tx2"/>
                </a:solidFill>
              </a:rPr>
              <a:t>securities </a:t>
            </a:r>
            <a:r>
              <a:rPr lang="en-US" dirty="0"/>
              <a:t>relevant for </a:t>
            </a:r>
            <a:r>
              <a:rPr lang="en-US" dirty="0" smtClean="0"/>
              <a:t>ESCB purposes</a:t>
            </a:r>
          </a:p>
          <a:p>
            <a:r>
              <a:rPr lang="en-US" dirty="0" smtClean="0"/>
              <a:t>Up-to-date, complete</a:t>
            </a:r>
            <a:r>
              <a:rPr lang="en-US" dirty="0"/>
              <a:t>, accurate, consistent </a:t>
            </a:r>
            <a:r>
              <a:rPr lang="en-US" dirty="0" smtClean="0">
                <a:solidFill>
                  <a:schemeClr val="tx2"/>
                </a:solidFill>
              </a:rPr>
              <a:t>security-by-security</a:t>
            </a:r>
            <a:r>
              <a:rPr lang="en-US" dirty="0" smtClean="0"/>
              <a:t> information</a:t>
            </a:r>
          </a:p>
          <a:p>
            <a:r>
              <a:rPr lang="en-US" dirty="0" smtClean="0"/>
              <a:t>Allows </a:t>
            </a:r>
            <a:r>
              <a:rPr lang="en-US" dirty="0"/>
              <a:t>compilers </a:t>
            </a:r>
            <a:r>
              <a:rPr lang="en-US" dirty="0" smtClean="0"/>
              <a:t>to </a:t>
            </a:r>
            <a:r>
              <a:rPr lang="en-US" dirty="0"/>
              <a:t>base their </a:t>
            </a:r>
            <a:r>
              <a:rPr lang="en-US" dirty="0">
                <a:solidFill>
                  <a:schemeClr val="tx2"/>
                </a:solidFill>
              </a:rPr>
              <a:t>interactions with reporting agents on the most granular </a:t>
            </a:r>
            <a:r>
              <a:rPr lang="en-US" dirty="0" smtClean="0">
                <a:solidFill>
                  <a:schemeClr val="tx2"/>
                </a:solidFill>
              </a:rPr>
              <a:t>level</a:t>
            </a:r>
            <a:r>
              <a:rPr lang="en-US" dirty="0"/>
              <a:t> in the field of securities statistics </a:t>
            </a:r>
          </a:p>
          <a:p>
            <a:r>
              <a:rPr lang="en-US" dirty="0">
                <a:solidFill>
                  <a:schemeClr val="tx2"/>
                </a:solidFill>
              </a:rPr>
              <a:t>Multi-purpose</a:t>
            </a:r>
            <a:r>
              <a:rPr lang="en-US" dirty="0"/>
              <a:t> system </a:t>
            </a:r>
            <a:r>
              <a:rPr lang="en-US" dirty="0" smtClean="0"/>
              <a:t>supporting the production of various central banking </a:t>
            </a:r>
            <a:r>
              <a:rPr lang="en-US" dirty="0"/>
              <a:t>statistics (insurance companies, investment </a:t>
            </a:r>
            <a:r>
              <a:rPr lang="en-US" dirty="0" smtClean="0"/>
              <a:t>funds, financial </a:t>
            </a:r>
            <a:r>
              <a:rPr lang="en-US" dirty="0"/>
              <a:t>vehicle </a:t>
            </a:r>
            <a:r>
              <a:rPr lang="en-US" dirty="0" smtClean="0"/>
              <a:t>corporations, securities issuance)</a:t>
            </a:r>
            <a:endParaRPr lang="en-US" dirty="0"/>
          </a:p>
          <a:p>
            <a:endParaRPr lang="en-US" dirty="0" smtClean="0"/>
          </a:p>
          <a:p>
            <a:pPr marL="0" indent="0">
              <a:buNone/>
            </a:pPr>
            <a:r>
              <a:rPr lang="en-US" dirty="0" smtClean="0"/>
              <a:t>The ECB is preparing the CSDB to handle the </a:t>
            </a:r>
            <a:r>
              <a:rPr lang="en-US" dirty="0" smtClean="0">
                <a:solidFill>
                  <a:schemeClr val="tx2"/>
                </a:solidFill>
              </a:rPr>
              <a:t>Legal Entity Identifier</a:t>
            </a:r>
            <a:r>
              <a:rPr lang="en-US" dirty="0" smtClean="0"/>
              <a:t> (LEI).</a:t>
            </a:r>
            <a:endParaRPr lang="en-US" dirty="0"/>
          </a:p>
        </p:txBody>
      </p:sp>
      <p:sp>
        <p:nvSpPr>
          <p:cNvPr id="3" name="Footer Placeholder 2"/>
          <p:cNvSpPr>
            <a:spLocks noGrp="1"/>
          </p:cNvSpPr>
          <p:nvPr>
            <p:ph type="ftr" sz="quarter" idx="10"/>
          </p:nvPr>
        </p:nvSpPr>
        <p:spPr/>
        <p:txBody>
          <a:bodyPr/>
          <a:lstStyle/>
          <a:p>
            <a:r>
              <a:rPr lang="en-US" smtClean="0"/>
              <a:t>Central banking statistics - New opportunities for innovation and cooperation</a:t>
            </a:r>
            <a:endParaRPr lang="en-GB"/>
          </a:p>
        </p:txBody>
      </p:sp>
      <p:sp>
        <p:nvSpPr>
          <p:cNvPr id="6" name="Classification"/>
          <p:cNvSpPr txBox="1"/>
          <p:nvPr/>
        </p:nvSpPr>
        <p:spPr>
          <a:xfrm>
            <a:off x="7019925" y="127000"/>
            <a:ext cx="1908175" cy="200055"/>
          </a:xfrm>
          <a:prstGeom prst="rect">
            <a:avLst/>
          </a:prstGeom>
          <a:noFill/>
        </p:spPr>
        <p:txBody>
          <a:bodyPr vert="horz" rtlCol="0">
            <a:spAutoFit/>
          </a:bodyPr>
          <a:lstStyle/>
          <a:p>
            <a:pPr algn="r"/>
            <a:r>
              <a:rPr lang="en-GB" sz="700" b="1" smtClean="0">
                <a:solidFill>
                  <a:srgbClr val="FFFFFF"/>
                </a:solidFill>
                <a:latin typeface="Arial"/>
              </a:rPr>
              <a:t>ECB-UNRESTRICTED</a:t>
            </a:r>
            <a:endParaRPr lang="en-GB" sz="700" b="1">
              <a:solidFill>
                <a:srgbClr val="FFFFFF"/>
              </a:solidFill>
              <a:latin typeface="Arial"/>
            </a:endParaRPr>
          </a:p>
        </p:txBody>
      </p:sp>
      <p:sp>
        <p:nvSpPr>
          <p:cNvPr id="7" name="Text Placeholder 6"/>
          <p:cNvSpPr>
            <a:spLocks noGrp="1"/>
          </p:cNvSpPr>
          <p:nvPr>
            <p:ph type="body" sz="quarter" idx="12"/>
          </p:nvPr>
        </p:nvSpPr>
        <p:spPr/>
        <p:txBody>
          <a:bodyPr/>
          <a:lstStyle/>
          <a:p>
            <a:r>
              <a:rPr lang="en-GB" dirty="0" smtClean="0"/>
              <a:t>Innovation - production</a:t>
            </a:r>
            <a:endParaRPr lang="en-GB" dirty="0"/>
          </a:p>
        </p:txBody>
      </p:sp>
    </p:spTree>
    <p:extLst>
      <p:ext uri="{BB962C8B-B14F-4D97-AF65-F5344CB8AC3E}">
        <p14:creationId xmlns:p14="http://schemas.microsoft.com/office/powerpoint/2010/main" val="316849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t>
            </a:r>
            <a:r>
              <a:rPr lang="en-US" dirty="0"/>
              <a:t>of Institutions and </a:t>
            </a:r>
            <a:r>
              <a:rPr lang="en-US" dirty="0" smtClean="0"/>
              <a:t>Affiliates Database </a:t>
            </a:r>
            <a:endParaRPr lang="en-GB" dirty="0"/>
          </a:p>
        </p:txBody>
      </p:sp>
      <p:sp>
        <p:nvSpPr>
          <p:cNvPr id="5" name="Content Placeholder 4"/>
          <p:cNvSpPr>
            <a:spLocks noGrp="1"/>
          </p:cNvSpPr>
          <p:nvPr>
            <p:ph idx="1"/>
          </p:nvPr>
        </p:nvSpPr>
        <p:spPr>
          <a:xfrm>
            <a:off x="269875" y="1428750"/>
            <a:ext cx="8594725" cy="3872458"/>
          </a:xfrm>
        </p:spPr>
        <p:txBody>
          <a:bodyPr/>
          <a:lstStyle/>
          <a:p>
            <a:pPr marL="0" indent="0">
              <a:buNone/>
            </a:pPr>
            <a:r>
              <a:rPr lang="en-US" dirty="0" smtClean="0">
                <a:solidFill>
                  <a:schemeClr val="tx2"/>
                </a:solidFill>
              </a:rPr>
              <a:t>Business </a:t>
            </a:r>
            <a:r>
              <a:rPr lang="en-US" dirty="0">
                <a:solidFill>
                  <a:schemeClr val="tx2"/>
                </a:solidFill>
              </a:rPr>
              <a:t>information </a:t>
            </a:r>
            <a:r>
              <a:rPr lang="en-US" dirty="0"/>
              <a:t>on </a:t>
            </a:r>
            <a:r>
              <a:rPr lang="en-US" dirty="0" smtClean="0"/>
              <a:t>ESCB’s statistical </a:t>
            </a:r>
            <a:r>
              <a:rPr lang="en-US" dirty="0"/>
              <a:t>reporting population </a:t>
            </a:r>
            <a:endParaRPr lang="en-GB" dirty="0" smtClean="0"/>
          </a:p>
          <a:p>
            <a:r>
              <a:rPr lang="en-US" dirty="0"/>
              <a:t>Identification – identifiers, addressed, etc.</a:t>
            </a:r>
          </a:p>
          <a:p>
            <a:r>
              <a:rPr lang="en-US" dirty="0" smtClean="0"/>
              <a:t>Stratification </a:t>
            </a:r>
            <a:r>
              <a:rPr lang="en-US" dirty="0"/>
              <a:t>– industrial activity, geographical allocation, etc.</a:t>
            </a:r>
          </a:p>
          <a:p>
            <a:r>
              <a:rPr lang="en-US" dirty="0" smtClean="0"/>
              <a:t>Demographic </a:t>
            </a:r>
            <a:r>
              <a:rPr lang="en-US" dirty="0"/>
              <a:t>developments – date of establishment and closure, split, merger, etc</a:t>
            </a:r>
            <a:r>
              <a:rPr lang="en-US" dirty="0" smtClean="0"/>
              <a:t>.</a:t>
            </a:r>
          </a:p>
          <a:p>
            <a:r>
              <a:rPr lang="en-GB" dirty="0"/>
              <a:t>Relationships between units </a:t>
            </a:r>
            <a:endParaRPr lang="en-US" dirty="0" smtClean="0"/>
          </a:p>
          <a:p>
            <a:endParaRPr lang="en-US" dirty="0"/>
          </a:p>
          <a:p>
            <a:pPr marL="0" indent="0">
              <a:buNone/>
            </a:pPr>
            <a:r>
              <a:rPr lang="en-US" dirty="0" smtClean="0"/>
              <a:t>The </a:t>
            </a:r>
            <a:r>
              <a:rPr lang="en-US" dirty="0" smtClean="0">
                <a:solidFill>
                  <a:schemeClr val="tx2"/>
                </a:solidFill>
              </a:rPr>
              <a:t>LEI code</a:t>
            </a:r>
            <a:r>
              <a:rPr lang="en-US" dirty="0" smtClean="0"/>
              <a:t>, when available, is stored in RIAD, along with other identifiers.</a:t>
            </a:r>
            <a:endParaRPr lang="en-US" dirty="0"/>
          </a:p>
        </p:txBody>
      </p:sp>
      <p:sp>
        <p:nvSpPr>
          <p:cNvPr id="3" name="Footer Placeholder 2"/>
          <p:cNvSpPr>
            <a:spLocks noGrp="1"/>
          </p:cNvSpPr>
          <p:nvPr>
            <p:ph type="ftr" sz="quarter" idx="10"/>
          </p:nvPr>
        </p:nvSpPr>
        <p:spPr/>
        <p:txBody>
          <a:bodyPr/>
          <a:lstStyle/>
          <a:p>
            <a:r>
              <a:rPr lang="en-US" smtClean="0"/>
              <a:t>Central banking statistics - New opportunities for innovation and cooperation</a:t>
            </a:r>
            <a:endParaRPr lang="en-GB"/>
          </a:p>
        </p:txBody>
      </p:sp>
      <p:sp>
        <p:nvSpPr>
          <p:cNvPr id="6" name="Classification"/>
          <p:cNvSpPr txBox="1"/>
          <p:nvPr/>
        </p:nvSpPr>
        <p:spPr>
          <a:xfrm>
            <a:off x="7019925" y="127000"/>
            <a:ext cx="1908175" cy="200055"/>
          </a:xfrm>
          <a:prstGeom prst="rect">
            <a:avLst/>
          </a:prstGeom>
          <a:noFill/>
        </p:spPr>
        <p:txBody>
          <a:bodyPr vert="horz" rtlCol="0">
            <a:spAutoFit/>
          </a:bodyPr>
          <a:lstStyle/>
          <a:p>
            <a:pPr algn="r"/>
            <a:r>
              <a:rPr lang="en-GB" sz="700" b="1" smtClean="0">
                <a:solidFill>
                  <a:srgbClr val="FFFFFF"/>
                </a:solidFill>
                <a:latin typeface="Arial"/>
              </a:rPr>
              <a:t>ECB-UNRESTRICTED</a:t>
            </a:r>
            <a:endParaRPr lang="en-GB" sz="700" b="1">
              <a:solidFill>
                <a:srgbClr val="FFFFFF"/>
              </a:solidFill>
              <a:latin typeface="Arial"/>
            </a:endParaRPr>
          </a:p>
        </p:txBody>
      </p:sp>
      <p:sp>
        <p:nvSpPr>
          <p:cNvPr id="7" name="Text Placeholder 6"/>
          <p:cNvSpPr>
            <a:spLocks noGrp="1"/>
          </p:cNvSpPr>
          <p:nvPr>
            <p:ph type="body" sz="quarter" idx="12"/>
          </p:nvPr>
        </p:nvSpPr>
        <p:spPr/>
        <p:txBody>
          <a:bodyPr/>
          <a:lstStyle/>
          <a:p>
            <a:r>
              <a:rPr lang="en-GB" dirty="0" smtClean="0"/>
              <a:t>Innovation - production</a:t>
            </a:r>
            <a:endParaRPr lang="en-GB" dirty="0"/>
          </a:p>
        </p:txBody>
      </p:sp>
    </p:spTree>
    <p:extLst>
      <p:ext uri="{BB962C8B-B14F-4D97-AF65-F5344CB8AC3E}">
        <p14:creationId xmlns:p14="http://schemas.microsoft.com/office/powerpoint/2010/main" val="1191537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4"/>
          <p:cNvSpPr>
            <a:spLocks noChangeArrowheads="1"/>
          </p:cNvSpPr>
          <p:nvPr/>
        </p:nvSpPr>
        <p:spPr bwMode="auto">
          <a:xfrm>
            <a:off x="4302125" y="1341438"/>
            <a:ext cx="142875" cy="4391025"/>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cxnSp>
        <p:nvCxnSpPr>
          <p:cNvPr id="121859" name="Straight Arrow Connector 25"/>
          <p:cNvCxnSpPr>
            <a:cxnSpLocks noChangeShapeType="1"/>
            <a:stCxn id="6" idx="3"/>
            <a:endCxn id="10" idx="1"/>
          </p:cNvCxnSpPr>
          <p:nvPr/>
        </p:nvCxnSpPr>
        <p:spPr bwMode="auto">
          <a:xfrm>
            <a:off x="1428750" y="3411538"/>
            <a:ext cx="6235700" cy="0"/>
          </a:xfrm>
          <a:prstGeom prst="straightConnector1">
            <a:avLst/>
          </a:prstGeom>
          <a:noFill/>
          <a:ln w="31750" algn="ctr">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5"/>
          <p:cNvSpPr/>
          <p:nvPr/>
        </p:nvSpPr>
        <p:spPr bwMode="auto">
          <a:xfrm>
            <a:off x="852017" y="2097143"/>
            <a:ext cx="576000" cy="2628000"/>
          </a:xfrm>
          <a:prstGeom prst="rect">
            <a:avLst/>
          </a:prstGeom>
          <a:solidFill>
            <a:schemeClr val="bg1">
              <a:lumMod val="75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Data</a:t>
            </a:r>
          </a:p>
          <a:p>
            <a:pPr algn="ctr" eaLnBrk="0" fontAlgn="auto" hangingPunct="0">
              <a:spcBef>
                <a:spcPct val="50000"/>
              </a:spcBef>
              <a:spcAft>
                <a:spcPts val="0"/>
              </a:spcAft>
              <a:defRPr/>
            </a:pPr>
            <a:r>
              <a:rPr lang="en-GB" sz="1400" b="1" dirty="0">
                <a:solidFill>
                  <a:srgbClr val="00005C"/>
                </a:solidFill>
                <a:ea typeface="ヒラギノ角ゴ Pro W3" pitchFamily="-64" charset="-128"/>
              </a:rPr>
              <a:t> (Operational System)</a:t>
            </a:r>
          </a:p>
        </p:txBody>
      </p:sp>
      <p:sp>
        <p:nvSpPr>
          <p:cNvPr id="7" name="Rectangle 6"/>
          <p:cNvSpPr/>
          <p:nvPr/>
        </p:nvSpPr>
        <p:spPr bwMode="auto">
          <a:xfrm>
            <a:off x="3059832" y="2097144"/>
            <a:ext cx="576000" cy="2628000"/>
          </a:xfrm>
          <a:prstGeom prst="rect">
            <a:avLst/>
          </a:prstGeom>
          <a:solidFill>
            <a:schemeClr val="accent2">
              <a:lumMod val="60000"/>
              <a:lumOff val="4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Reporting data warehouse</a:t>
            </a:r>
          </a:p>
        </p:txBody>
      </p:sp>
      <p:sp>
        <p:nvSpPr>
          <p:cNvPr id="8" name="Rectangle 7"/>
          <p:cNvSpPr/>
          <p:nvPr/>
        </p:nvSpPr>
        <p:spPr bwMode="auto">
          <a:xfrm>
            <a:off x="5364088" y="2097144"/>
            <a:ext cx="576000" cy="2628000"/>
          </a:xfrm>
          <a:prstGeom prst="rect">
            <a:avLst/>
          </a:prstGeom>
          <a:solidFill>
            <a:schemeClr val="accent4">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Primary Reports (ERF)</a:t>
            </a:r>
          </a:p>
        </p:txBody>
      </p:sp>
      <p:sp>
        <p:nvSpPr>
          <p:cNvPr id="10" name="Rectangle 9"/>
          <p:cNvSpPr/>
          <p:nvPr/>
        </p:nvSpPr>
        <p:spPr bwMode="auto">
          <a:xfrm>
            <a:off x="7664574" y="2097144"/>
            <a:ext cx="576000" cy="2628000"/>
          </a:xfrm>
          <a:prstGeom prst="rect">
            <a:avLst/>
          </a:prstGeom>
          <a:solidFill>
            <a:schemeClr val="accent6">
              <a:lumMod val="10000"/>
              <a:lumOff val="9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none" anchor="ctr"/>
          <a:lstStyle/>
          <a:p>
            <a:pPr algn="ctr" eaLnBrk="0" fontAlgn="auto" hangingPunct="0">
              <a:spcBef>
                <a:spcPct val="50000"/>
              </a:spcBef>
              <a:spcAft>
                <a:spcPts val="0"/>
              </a:spcAft>
              <a:defRPr/>
            </a:pPr>
            <a:r>
              <a:rPr lang="en-GB" sz="1400" b="1" dirty="0">
                <a:solidFill>
                  <a:srgbClr val="00005C"/>
                </a:solidFill>
                <a:ea typeface="ヒラギノ角ゴ Pro W3" pitchFamily="-64" charset="-128"/>
              </a:rPr>
              <a:t>Secondary Reports</a:t>
            </a:r>
          </a:p>
        </p:txBody>
      </p:sp>
      <p:sp>
        <p:nvSpPr>
          <p:cNvPr id="11" name="Rectangle 10"/>
          <p:cNvSpPr/>
          <p:nvPr/>
        </p:nvSpPr>
        <p:spPr bwMode="auto">
          <a:xfrm>
            <a:off x="539750" y="1473200"/>
            <a:ext cx="3311525"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Banks</a:t>
            </a:r>
          </a:p>
        </p:txBody>
      </p:sp>
      <p:sp>
        <p:nvSpPr>
          <p:cNvPr id="12" name="Rectangle 11"/>
          <p:cNvSpPr/>
          <p:nvPr/>
        </p:nvSpPr>
        <p:spPr bwMode="auto">
          <a:xfrm>
            <a:off x="4911725" y="1479550"/>
            <a:ext cx="1389063"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NCB/NSAs</a:t>
            </a:r>
          </a:p>
        </p:txBody>
      </p:sp>
      <p:sp>
        <p:nvSpPr>
          <p:cNvPr id="13" name="Rectangle 12"/>
          <p:cNvSpPr/>
          <p:nvPr/>
        </p:nvSpPr>
        <p:spPr bwMode="auto">
          <a:xfrm>
            <a:off x="7304088" y="1479550"/>
            <a:ext cx="1300162" cy="400050"/>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2000" b="1" dirty="0">
                <a:solidFill>
                  <a:srgbClr val="00005C"/>
                </a:solidFill>
                <a:latin typeface="Calibri" pitchFamily="34" charset="0"/>
              </a:rPr>
              <a:t>ECB</a:t>
            </a:r>
          </a:p>
        </p:txBody>
      </p:sp>
      <p:sp>
        <p:nvSpPr>
          <p:cNvPr id="121867" name="Curved Down Arrow 13"/>
          <p:cNvSpPr>
            <a:spLocks noChangeArrowheads="1"/>
          </p:cNvSpPr>
          <p:nvPr/>
        </p:nvSpPr>
        <p:spPr bwMode="auto">
          <a:xfrm>
            <a:off x="1647825"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8" name="Curved Down Arrow 16"/>
          <p:cNvSpPr>
            <a:spLocks noChangeArrowheads="1"/>
          </p:cNvSpPr>
          <p:nvPr/>
        </p:nvSpPr>
        <p:spPr bwMode="auto">
          <a:xfrm>
            <a:off x="6180138" y="2205038"/>
            <a:ext cx="1223962"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69" name="Curved Down Arrow 17"/>
          <p:cNvSpPr>
            <a:spLocks noChangeArrowheads="1"/>
          </p:cNvSpPr>
          <p:nvPr/>
        </p:nvSpPr>
        <p:spPr bwMode="auto">
          <a:xfrm>
            <a:off x="3822700" y="2133600"/>
            <a:ext cx="1223963" cy="358775"/>
          </a:xfrm>
          <a:prstGeom prst="curvedDownArrow">
            <a:avLst>
              <a:gd name="adj1" fmla="val 25081"/>
              <a:gd name="adj2" fmla="val 50162"/>
              <a:gd name="adj3" fmla="val 25000"/>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pPr>
            <a:endParaRPr lang="en-GB" altLang="en-US" sz="1800">
              <a:solidFill>
                <a:srgbClr val="585858"/>
              </a:solidFill>
              <a:ea typeface="ヒラギノ角ゴ Pro W3"/>
              <a:cs typeface="ヒラギノ角ゴ Pro W3"/>
            </a:endParaRPr>
          </a:p>
        </p:txBody>
      </p:sp>
      <p:sp>
        <p:nvSpPr>
          <p:cNvPr id="121870" name="TextBox 18"/>
          <p:cNvSpPr txBox="1">
            <a:spLocks noChangeArrowheads="1"/>
          </p:cNvSpPr>
          <p:nvPr/>
        </p:nvSpPr>
        <p:spPr bwMode="auto">
          <a:xfrm>
            <a:off x="1619250" y="27082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1" name="TextBox 19"/>
          <p:cNvSpPr txBox="1">
            <a:spLocks noChangeArrowheads="1"/>
          </p:cNvSpPr>
          <p:nvPr/>
        </p:nvSpPr>
        <p:spPr bwMode="auto">
          <a:xfrm>
            <a:off x="3811588" y="271145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banks</a:t>
            </a:r>
          </a:p>
        </p:txBody>
      </p:sp>
      <p:sp>
        <p:nvSpPr>
          <p:cNvPr id="121872" name="TextBox 20"/>
          <p:cNvSpPr txBox="1">
            <a:spLocks noChangeArrowheads="1"/>
          </p:cNvSpPr>
          <p:nvPr/>
        </p:nvSpPr>
        <p:spPr bwMode="auto">
          <a:xfrm>
            <a:off x="6135688" y="278130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by </a:t>
            </a:r>
            <a:r>
              <a:rPr lang="en-GB" altLang="en-US" sz="1200" u="sng">
                <a:solidFill>
                  <a:srgbClr val="00005C"/>
                </a:solidFill>
              </a:rPr>
              <a:t>NCBs/ NSAs</a:t>
            </a:r>
          </a:p>
        </p:txBody>
      </p:sp>
      <p:sp>
        <p:nvSpPr>
          <p:cNvPr id="23" name="Right Arrow 22"/>
          <p:cNvSpPr/>
          <p:nvPr/>
        </p:nvSpPr>
        <p:spPr bwMode="auto">
          <a:xfrm>
            <a:off x="4067175" y="1511300"/>
            <a:ext cx="652463"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4" name="Right Arrow 23"/>
          <p:cNvSpPr/>
          <p:nvPr/>
        </p:nvSpPr>
        <p:spPr bwMode="auto">
          <a:xfrm>
            <a:off x="6494463" y="1511300"/>
            <a:ext cx="650875" cy="322263"/>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spAutoFit/>
          </a:bodyPr>
          <a:lstStyle/>
          <a:p>
            <a:pPr eaLnBrk="0" fontAlgn="auto" hangingPunct="0">
              <a:spcBef>
                <a:spcPct val="50000"/>
              </a:spcBef>
              <a:spcAft>
                <a:spcPts val="0"/>
              </a:spcAft>
              <a:defRPr/>
            </a:pPr>
            <a:endParaRPr lang="en-GB">
              <a:solidFill>
                <a:srgbClr val="585858"/>
              </a:solidFill>
              <a:ea typeface="ヒラギノ角ゴ Pro W3" pitchFamily="-64" charset="-128"/>
            </a:endParaRPr>
          </a:p>
        </p:txBody>
      </p:sp>
      <p:sp>
        <p:nvSpPr>
          <p:cNvPr id="27" name="Rectangle 26"/>
          <p:cNvSpPr/>
          <p:nvPr/>
        </p:nvSpPr>
        <p:spPr bwMode="auto">
          <a:xfrm>
            <a:off x="3059832" y="4832349"/>
            <a:ext cx="2835225" cy="324843"/>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BIRD </a:t>
            </a:r>
            <a:endParaRPr lang="en-GB" sz="1400" b="1" dirty="0">
              <a:solidFill>
                <a:srgbClr val="00005C"/>
              </a:solidFill>
              <a:latin typeface="Calibri" pitchFamily="34" charset="0"/>
            </a:endParaRPr>
          </a:p>
        </p:txBody>
      </p:sp>
      <p:sp>
        <p:nvSpPr>
          <p:cNvPr id="30" name="Rectangle 29"/>
          <p:cNvSpPr/>
          <p:nvPr/>
        </p:nvSpPr>
        <p:spPr bwMode="auto">
          <a:xfrm>
            <a:off x="6732240" y="6045768"/>
            <a:ext cx="1998043" cy="285232"/>
          </a:xfrm>
          <a:prstGeom prst="rect">
            <a:avLst/>
          </a:prstGeom>
          <a:solidFill>
            <a:srgbClr val="FFFF00"/>
          </a:solidFill>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rgbClr val="00005C"/>
                </a:solidFill>
                <a:latin typeface="Calibri" pitchFamily="34" charset="0"/>
              </a:rPr>
              <a:t>SDD</a:t>
            </a:r>
          </a:p>
        </p:txBody>
      </p:sp>
      <p:sp>
        <p:nvSpPr>
          <p:cNvPr id="121877" name="TextBox 45"/>
          <p:cNvSpPr txBox="1">
            <a:spLocks noChangeArrowheads="1"/>
          </p:cNvSpPr>
          <p:nvPr/>
        </p:nvSpPr>
        <p:spPr bwMode="auto">
          <a:xfrm>
            <a:off x="1574800" y="414972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a:t>
            </a:r>
            <a:endParaRPr lang="en-GB" altLang="en-US" sz="1200" u="sng">
              <a:solidFill>
                <a:srgbClr val="00005C"/>
              </a:solidFill>
            </a:endParaRPr>
          </a:p>
        </p:txBody>
      </p:sp>
      <p:sp>
        <p:nvSpPr>
          <p:cNvPr id="121878" name="TextBox 46"/>
          <p:cNvSpPr txBox="1">
            <a:spLocks noChangeArrowheads="1"/>
          </p:cNvSpPr>
          <p:nvPr/>
        </p:nvSpPr>
        <p:spPr bwMode="auto">
          <a:xfrm>
            <a:off x="3730625" y="3894138"/>
            <a:ext cx="1530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200">
                <a:solidFill>
                  <a:srgbClr val="00005C"/>
                </a:solidFill>
              </a:rPr>
              <a:t>Transformations defined by banks and authorities in close collaboration</a:t>
            </a:r>
            <a:endParaRPr lang="en-GB" altLang="en-US" sz="1200" u="sng">
              <a:solidFill>
                <a:srgbClr val="00005C"/>
              </a:solidFill>
            </a:endParaRPr>
          </a:p>
        </p:txBody>
      </p:sp>
      <p:sp>
        <p:nvSpPr>
          <p:cNvPr id="121880" name="Rechteck 19"/>
          <p:cNvSpPr>
            <a:spLocks noChangeArrowheads="1"/>
          </p:cNvSpPr>
          <p:nvPr/>
        </p:nvSpPr>
        <p:spPr bwMode="auto">
          <a:xfrm>
            <a:off x="565150" y="692150"/>
            <a:ext cx="779621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2400">
                <a:solidFill>
                  <a:srgbClr val="003399"/>
                </a:solidFill>
                <a:latin typeface="Arial Black" pitchFamily="34" charset="0"/>
              </a:rPr>
              <a:t>The Role of BIRD, ERF and SDD</a:t>
            </a:r>
            <a:r>
              <a:rPr lang="en-GB" altLang="en-US" sz="2400" b="1">
                <a:solidFill>
                  <a:srgbClr val="003399"/>
                </a:solidFill>
                <a:latin typeface="GillAlternateOne"/>
              </a:rPr>
              <a:t> </a:t>
            </a:r>
          </a:p>
        </p:txBody>
      </p:sp>
      <p:sp>
        <p:nvSpPr>
          <p:cNvPr id="28"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ECB initiatives in the area of integration</a:t>
            </a:r>
            <a:endParaRPr lang="en-GB" sz="1800" kern="0" dirty="0"/>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
        <p:nvSpPr>
          <p:cNvPr id="31" name="Rectangle 30"/>
          <p:cNvSpPr/>
          <p:nvPr/>
        </p:nvSpPr>
        <p:spPr bwMode="auto">
          <a:xfrm>
            <a:off x="4875974" y="5301208"/>
            <a:ext cx="1552228" cy="61287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smtClean="0">
                <a:solidFill>
                  <a:srgbClr val="00005C"/>
                </a:solidFill>
                <a:latin typeface="Calibri" pitchFamily="34" charset="0"/>
              </a:rPr>
              <a:t>European Reporting Framework (ESF)</a:t>
            </a:r>
            <a:endParaRPr lang="en-GB" sz="1400" b="1" dirty="0">
              <a:solidFill>
                <a:srgbClr val="00005C"/>
              </a:solidFill>
              <a:latin typeface="Calibri" pitchFamily="34" charset="0"/>
            </a:endParaRPr>
          </a:p>
        </p:txBody>
      </p:sp>
      <p:sp>
        <p:nvSpPr>
          <p:cNvPr id="32" name="Rectangle 31"/>
          <p:cNvSpPr/>
          <p:nvPr/>
        </p:nvSpPr>
        <p:spPr bwMode="auto">
          <a:xfrm>
            <a:off x="7176460" y="5301208"/>
            <a:ext cx="1552228" cy="61287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err="1" smtClean="0">
                <a:solidFill>
                  <a:srgbClr val="00005C"/>
                </a:solidFill>
                <a:latin typeface="Calibri" pitchFamily="34" charset="0"/>
              </a:rPr>
              <a:t>Anacredit</a:t>
            </a:r>
            <a:endParaRPr lang="en-GB" sz="1400" b="1" dirty="0">
              <a:solidFill>
                <a:srgbClr val="00005C"/>
              </a:solidFill>
              <a:latin typeface="Calibri" pitchFamily="34" charset="0"/>
            </a:endParaRPr>
          </a:p>
        </p:txBody>
      </p:sp>
    </p:spTree>
    <p:extLst>
      <p:ext uri="{BB962C8B-B14F-4D97-AF65-F5344CB8AC3E}">
        <p14:creationId xmlns:p14="http://schemas.microsoft.com/office/powerpoint/2010/main" val="33515300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p:txBody>
          <a:bodyPr/>
          <a:lstStyle/>
          <a:p>
            <a:r>
              <a:rPr lang="en-GB" altLang="en-US" noProof="0" dirty="0" smtClean="0"/>
              <a:t>Overview</a:t>
            </a:r>
          </a:p>
        </p:txBody>
      </p:sp>
      <p:sp>
        <p:nvSpPr>
          <p:cNvPr id="2" name="Footer Placeholder 1"/>
          <p:cNvSpPr>
            <a:spLocks noGrp="1"/>
          </p:cNvSpPr>
          <p:nvPr>
            <p:ph type="ftr" sz="quarter" idx="13"/>
          </p:nvPr>
        </p:nvSpPr>
        <p:spPr/>
        <p:txBody>
          <a:bodyPr/>
          <a:lstStyle/>
          <a:p>
            <a:r>
              <a:rPr lang="en-US" smtClean="0"/>
              <a:t>Central banking statistics - New opportunities for innovation and cooperation</a:t>
            </a:r>
            <a:endParaRPr lang="en-GB"/>
          </a:p>
        </p:txBody>
      </p:sp>
      <p:sp>
        <p:nvSpPr>
          <p:cNvPr id="111619" name="Rectangle 5"/>
          <p:cNvSpPr>
            <a:spLocks noChangeArrowheads="1"/>
          </p:cNvSpPr>
          <p:nvPr>
            <p:custDataLst>
              <p:tags r:id="rId1"/>
            </p:custDataLst>
          </p:nvPr>
        </p:nvSpPr>
        <p:spPr bwMode="auto">
          <a:xfrm>
            <a:off x="319088" y="2205038"/>
            <a:ext cx="381000" cy="381000"/>
          </a:xfrm>
          <a:prstGeom prst="rect">
            <a:avLst/>
          </a:prstGeom>
          <a:solidFill>
            <a:schemeClr val="tx2"/>
          </a:solidFill>
          <a:ln>
            <a:noFill/>
          </a:ln>
          <a:effec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chemeClr val="bg1"/>
                </a:solidFill>
              </a:rPr>
              <a:t>1</a:t>
            </a:r>
          </a:p>
        </p:txBody>
      </p:sp>
      <p:sp>
        <p:nvSpPr>
          <p:cNvPr id="111620" name="Rectangle 6"/>
          <p:cNvSpPr>
            <a:spLocks noChangeArrowheads="1"/>
          </p:cNvSpPr>
          <p:nvPr>
            <p:custDataLst>
              <p:tags r:id="rId2"/>
            </p:custDataLst>
          </p:nvPr>
        </p:nvSpPr>
        <p:spPr bwMode="auto">
          <a:xfrm>
            <a:off x="319088" y="2662238"/>
            <a:ext cx="381000" cy="381000"/>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rgbClr val="FFFFFF"/>
                </a:solidFill>
              </a:rPr>
              <a:t>2</a:t>
            </a:r>
          </a:p>
        </p:txBody>
      </p:sp>
      <p:sp>
        <p:nvSpPr>
          <p:cNvPr id="111621" name="Rectangle 10">
            <a:hlinkClick r:id="rId7" action="ppaction://hlinksldjump"/>
          </p:cNvPr>
          <p:cNvSpPr>
            <a:spLocks noChangeArrowheads="1"/>
          </p:cNvSpPr>
          <p:nvPr>
            <p:custDataLst>
              <p:tags r:id="rId3"/>
            </p:custDataLst>
          </p:nvPr>
        </p:nvSpPr>
        <p:spPr bwMode="auto">
          <a:xfrm>
            <a:off x="822325" y="2205038"/>
            <a:ext cx="8023225" cy="381000"/>
          </a:xfrm>
          <a:prstGeom prst="rect">
            <a:avLst/>
          </a:prstGeom>
          <a:solidFill>
            <a:schemeClr val="tx2"/>
          </a:solidFill>
          <a:ln>
            <a:noFill/>
          </a:ln>
          <a:effec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None/>
            </a:pPr>
            <a:r>
              <a:rPr lang="en-US" altLang="en-US" sz="1800" dirty="0" smtClean="0">
                <a:solidFill>
                  <a:schemeClr val="bg1"/>
                </a:solidFill>
              </a:rPr>
              <a:t>Cooperation: 	Two systems producing European statistics: ESS, ESCB</a:t>
            </a:r>
            <a:endParaRPr lang="en-GB" altLang="en-US" sz="1800" dirty="0">
              <a:solidFill>
                <a:schemeClr val="bg1"/>
              </a:solidFill>
            </a:endParaRPr>
          </a:p>
        </p:txBody>
      </p:sp>
      <p:sp>
        <p:nvSpPr>
          <p:cNvPr id="111622" name="Rectangle 24">
            <a:hlinkClick r:id="rId8" action="ppaction://hlinksldjump"/>
          </p:cNvPr>
          <p:cNvSpPr>
            <a:spLocks noChangeArrowheads="1"/>
          </p:cNvSpPr>
          <p:nvPr>
            <p:custDataLst>
              <p:tags r:id="rId4"/>
            </p:custDataLst>
          </p:nvPr>
        </p:nvSpPr>
        <p:spPr bwMode="auto">
          <a:xfrm>
            <a:off x="806450" y="2662238"/>
            <a:ext cx="8023225" cy="381000"/>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US" altLang="en-US" sz="1800" dirty="0" smtClean="0"/>
              <a:t>Innovation: 	Integration and innovation along the production chain</a:t>
            </a:r>
            <a:endParaRPr lang="en-US" altLang="en-US" sz="1800" dirty="0"/>
          </a:p>
        </p:txBody>
      </p:sp>
    </p:spTree>
    <p:extLst>
      <p:ext uri="{BB962C8B-B14F-4D97-AF65-F5344CB8AC3E}">
        <p14:creationId xmlns:p14="http://schemas.microsoft.com/office/powerpoint/2010/main" val="2836360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79388" y="692150"/>
            <a:ext cx="8408987" cy="708025"/>
          </a:xfrm>
          <a:prstGeom prst="rect">
            <a:avLst/>
          </a:prstGeom>
        </p:spPr>
        <p:txBody>
          <a:bodyPr>
            <a:spAutoFit/>
          </a:bodyPr>
          <a:lstStyle/>
          <a:p>
            <a:pPr>
              <a:spcAft>
                <a:spcPts val="1200"/>
              </a:spcAft>
              <a:defRPr/>
            </a:pPr>
            <a:r>
              <a:rPr lang="en-GB" sz="2000" b="1" kern="0" dirty="0">
                <a:solidFill>
                  <a:srgbClr val="003399"/>
                </a:solidFill>
                <a:latin typeface="Arial"/>
                <a:cs typeface="Arial"/>
              </a:rPr>
              <a:t>The SDD is a single data dictionary, being developed by the ECB/DG-S </a:t>
            </a:r>
          </a:p>
        </p:txBody>
      </p:sp>
      <p:sp>
        <p:nvSpPr>
          <p:cNvPr id="13" name="Rectangle 12"/>
          <p:cNvSpPr/>
          <p:nvPr/>
        </p:nvSpPr>
        <p:spPr bwMode="auto">
          <a:xfrm>
            <a:off x="1754188" y="1555750"/>
            <a:ext cx="7045325" cy="936625"/>
          </a:xfrm>
          <a:prstGeom prst="rect">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marL="285750" indent="-285750" eaLnBrk="0" fontAlgn="auto" hangingPunct="0">
              <a:spcBef>
                <a:spcPct val="50000"/>
              </a:spcBef>
              <a:spcAft>
                <a:spcPts val="0"/>
              </a:spcAft>
              <a:buFont typeface="Arial" panose="020B0604020202020204" pitchFamily="34" charset="0"/>
              <a:buChar char="•"/>
              <a:defRPr/>
            </a:pPr>
            <a:r>
              <a:rPr lang="en-US" b="1" kern="0" dirty="0">
                <a:solidFill>
                  <a:srgbClr val="003399"/>
                </a:solidFill>
                <a:latin typeface="Arial"/>
                <a:cs typeface="Arial"/>
              </a:rPr>
              <a:t>methodological and semantic integration </a:t>
            </a:r>
            <a:r>
              <a:rPr lang="en-US" kern="0" dirty="0">
                <a:solidFill>
                  <a:srgbClr val="003399"/>
                </a:solidFill>
                <a:latin typeface="Arial"/>
                <a:cs typeface="Arial"/>
              </a:rPr>
              <a:t>of existing European reporting frameworks</a:t>
            </a:r>
          </a:p>
        </p:txBody>
      </p:sp>
      <p:sp>
        <p:nvSpPr>
          <p:cNvPr id="14" name="Rectangle 6"/>
          <p:cNvSpPr>
            <a:spLocks noChangeArrowheads="1"/>
          </p:cNvSpPr>
          <p:nvPr/>
        </p:nvSpPr>
        <p:spPr bwMode="auto">
          <a:xfrm>
            <a:off x="325438" y="1557338"/>
            <a:ext cx="1222375" cy="935037"/>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Clr>
                <a:schemeClr val="bg1"/>
              </a:buClr>
              <a:defRPr/>
            </a:pPr>
            <a:r>
              <a:rPr lang="en-GB" altLang="en-US" b="1" kern="0" dirty="0">
                <a:solidFill>
                  <a:schemeClr val="bg1"/>
                </a:solidFill>
                <a:latin typeface="Calibri" pitchFamily="34" charset="0"/>
              </a:rPr>
              <a:t>Goal </a:t>
            </a:r>
          </a:p>
        </p:txBody>
      </p:sp>
      <p:sp>
        <p:nvSpPr>
          <p:cNvPr id="15" name="Rectangle 14"/>
          <p:cNvSpPr/>
          <p:nvPr/>
        </p:nvSpPr>
        <p:spPr bwMode="auto">
          <a:xfrm>
            <a:off x="1763713" y="2708920"/>
            <a:ext cx="7045325" cy="1872605"/>
          </a:xfrm>
          <a:prstGeom prst="rect">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marL="285750" indent="-285750" eaLnBrk="0" fontAlgn="auto" hangingPunct="0">
              <a:spcBef>
                <a:spcPct val="50000"/>
              </a:spcBef>
              <a:spcAft>
                <a:spcPts val="0"/>
              </a:spcAft>
              <a:buFont typeface="Arial" panose="020B0604020202020204" pitchFamily="34" charset="0"/>
              <a:buChar char="•"/>
              <a:defRPr/>
            </a:pPr>
            <a:r>
              <a:rPr lang="en-US" kern="0" dirty="0" smtClean="0">
                <a:solidFill>
                  <a:srgbClr val="003399"/>
                </a:solidFill>
                <a:latin typeface="Arial"/>
                <a:cs typeface="Arial"/>
              </a:rPr>
              <a:t>a </a:t>
            </a:r>
            <a:r>
              <a:rPr lang="en-US" b="1" kern="0" dirty="0">
                <a:solidFill>
                  <a:srgbClr val="003399"/>
                </a:solidFill>
                <a:latin typeface="Arial"/>
                <a:cs typeface="Arial"/>
              </a:rPr>
              <a:t>common information model and methodology </a:t>
            </a:r>
            <a:r>
              <a:rPr lang="en-US" kern="0" dirty="0">
                <a:solidFill>
                  <a:srgbClr val="003399"/>
                </a:solidFill>
                <a:latin typeface="Arial"/>
                <a:cs typeface="Arial"/>
              </a:rPr>
              <a:t>(</a:t>
            </a:r>
            <a:r>
              <a:rPr lang="en-US" kern="0" dirty="0" err="1">
                <a:solidFill>
                  <a:srgbClr val="003399"/>
                </a:solidFill>
                <a:latin typeface="Arial"/>
                <a:cs typeface="Arial"/>
              </a:rPr>
              <a:t>SMCube</a:t>
            </a:r>
            <a:r>
              <a:rPr lang="en-US" kern="0" dirty="0">
                <a:solidFill>
                  <a:srgbClr val="003399"/>
                </a:solidFill>
                <a:latin typeface="Arial"/>
                <a:cs typeface="Arial"/>
              </a:rPr>
              <a:t>), able to </a:t>
            </a:r>
            <a:r>
              <a:rPr lang="en-US" kern="0" dirty="0" smtClean="0">
                <a:solidFill>
                  <a:srgbClr val="003399"/>
                </a:solidFill>
                <a:latin typeface="Arial"/>
                <a:cs typeface="Arial"/>
              </a:rPr>
              <a:t>process </a:t>
            </a:r>
            <a:r>
              <a:rPr lang="en-US" kern="0" dirty="0">
                <a:solidFill>
                  <a:srgbClr val="003399"/>
                </a:solidFill>
                <a:latin typeface="Arial"/>
                <a:cs typeface="Arial"/>
              </a:rPr>
              <a:t>all relevant </a:t>
            </a:r>
            <a:r>
              <a:rPr lang="en-US" kern="0" dirty="0" smtClean="0">
                <a:solidFill>
                  <a:srgbClr val="003399"/>
                </a:solidFill>
                <a:latin typeface="Arial"/>
                <a:cs typeface="Arial"/>
              </a:rPr>
              <a:t>data exchange formats</a:t>
            </a:r>
            <a:endParaRPr lang="en-US" kern="0" dirty="0">
              <a:solidFill>
                <a:srgbClr val="003399"/>
              </a:solidFill>
              <a:latin typeface="Arial"/>
              <a:cs typeface="Arial"/>
            </a:endParaRPr>
          </a:p>
          <a:p>
            <a:pPr marL="285750" indent="-285750" eaLnBrk="0" fontAlgn="auto" hangingPunct="0">
              <a:spcBef>
                <a:spcPct val="50000"/>
              </a:spcBef>
              <a:spcAft>
                <a:spcPts val="0"/>
              </a:spcAft>
              <a:buFont typeface="Arial" panose="020B0604020202020204" pitchFamily="34" charset="0"/>
              <a:buChar char="•"/>
              <a:defRPr/>
            </a:pPr>
            <a:r>
              <a:rPr lang="en-US" b="1" kern="0" dirty="0" smtClean="0">
                <a:solidFill>
                  <a:srgbClr val="003399"/>
                </a:solidFill>
                <a:latin typeface="Arial"/>
                <a:cs typeface="Arial"/>
              </a:rPr>
              <a:t>clear</a:t>
            </a:r>
            <a:r>
              <a:rPr lang="en-US" b="1" kern="0" dirty="0">
                <a:solidFill>
                  <a:srgbClr val="003399"/>
                </a:solidFill>
                <a:latin typeface="Arial"/>
                <a:cs typeface="Arial"/>
              </a:rPr>
              <a:t>, non-overlapping </a:t>
            </a:r>
            <a:r>
              <a:rPr lang="en-US" b="1" kern="0" dirty="0" smtClean="0">
                <a:solidFill>
                  <a:srgbClr val="003399"/>
                </a:solidFill>
                <a:latin typeface="Arial"/>
                <a:cs typeface="Arial"/>
              </a:rPr>
              <a:t>data definitions</a:t>
            </a:r>
            <a:r>
              <a:rPr lang="en-US" kern="0" dirty="0" smtClean="0">
                <a:solidFill>
                  <a:srgbClr val="003399"/>
                </a:solidFill>
                <a:latin typeface="Arial"/>
                <a:cs typeface="Arial"/>
              </a:rPr>
              <a:t> (</a:t>
            </a:r>
            <a:r>
              <a:rPr lang="en-US" kern="0" dirty="0">
                <a:solidFill>
                  <a:srgbClr val="003399"/>
                </a:solidFill>
                <a:latin typeface="Arial"/>
                <a:cs typeface="Arial"/>
              </a:rPr>
              <a:t>SDD) - the </a:t>
            </a:r>
            <a:r>
              <a:rPr lang="en-US" kern="0" dirty="0" smtClean="0">
                <a:solidFill>
                  <a:srgbClr val="003399"/>
                </a:solidFill>
                <a:latin typeface="Arial"/>
                <a:cs typeface="Arial"/>
              </a:rPr>
              <a:t>exact meaning </a:t>
            </a:r>
            <a:r>
              <a:rPr lang="en-US" kern="0" dirty="0">
                <a:solidFill>
                  <a:srgbClr val="003399"/>
                </a:solidFill>
                <a:latin typeface="Arial"/>
                <a:cs typeface="Arial"/>
              </a:rPr>
              <a:t>of </a:t>
            </a:r>
            <a:r>
              <a:rPr lang="en-US" kern="0" dirty="0" smtClean="0">
                <a:solidFill>
                  <a:srgbClr val="003399"/>
                </a:solidFill>
                <a:latin typeface="Arial"/>
                <a:cs typeface="Arial"/>
              </a:rPr>
              <a:t>terms will </a:t>
            </a:r>
            <a:r>
              <a:rPr lang="en-US" kern="0" dirty="0">
                <a:solidFill>
                  <a:srgbClr val="003399"/>
                </a:solidFill>
                <a:latin typeface="Arial"/>
                <a:cs typeface="Arial"/>
              </a:rPr>
              <a:t>be reconciled across several </a:t>
            </a:r>
            <a:r>
              <a:rPr lang="en-US" kern="0" dirty="0" smtClean="0">
                <a:solidFill>
                  <a:srgbClr val="003399"/>
                </a:solidFill>
                <a:latin typeface="Arial"/>
                <a:cs typeface="Arial"/>
              </a:rPr>
              <a:t>frameworks</a:t>
            </a:r>
            <a:endParaRPr lang="en-US" kern="0" dirty="0">
              <a:solidFill>
                <a:srgbClr val="003399"/>
              </a:solidFill>
              <a:latin typeface="Arial"/>
              <a:cs typeface="Arial"/>
            </a:endParaRPr>
          </a:p>
        </p:txBody>
      </p:sp>
      <p:sp>
        <p:nvSpPr>
          <p:cNvPr id="16" name="Rectangle 6"/>
          <p:cNvSpPr>
            <a:spLocks noChangeArrowheads="1"/>
          </p:cNvSpPr>
          <p:nvPr/>
        </p:nvSpPr>
        <p:spPr bwMode="auto">
          <a:xfrm>
            <a:off x="325437" y="2708920"/>
            <a:ext cx="1222375" cy="1872605"/>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Clr>
                <a:schemeClr val="bg1"/>
              </a:buClr>
              <a:defRPr/>
            </a:pPr>
            <a:r>
              <a:rPr lang="en-GB" altLang="en-US" b="1" kern="0" dirty="0">
                <a:solidFill>
                  <a:schemeClr val="bg1"/>
                </a:solidFill>
                <a:latin typeface="Calibri" pitchFamily="34" charset="0"/>
              </a:rPr>
              <a:t>How</a:t>
            </a:r>
          </a:p>
        </p:txBody>
      </p:sp>
      <p:sp>
        <p:nvSpPr>
          <p:cNvPr id="17" name="Rectangle 16"/>
          <p:cNvSpPr/>
          <p:nvPr/>
        </p:nvSpPr>
        <p:spPr bwMode="auto">
          <a:xfrm>
            <a:off x="1774825" y="4868863"/>
            <a:ext cx="7045325" cy="1655762"/>
          </a:xfrm>
          <a:prstGeom prst="rect">
            <a:avLst/>
          </a:prstGeom>
          <a:solidFill>
            <a:srgbClr val="4A4A4A">
              <a:lumMod val="20000"/>
              <a:lumOff val="80000"/>
            </a:srgbClr>
          </a:solidFill>
          <a:ln w="9525" cap="flat" cmpd="sng" algn="ctr">
            <a:noFill/>
            <a:prstDash val="solid"/>
            <a:round/>
            <a:headEnd type="none" w="med" len="med"/>
            <a:tailEnd type="none" w="med" len="med"/>
          </a:ln>
          <a:effectLst/>
          <a:extLst/>
        </p:spPr>
        <p:txBody>
          <a:bodyPr anchor="ctr"/>
          <a:lstStyle/>
          <a:p>
            <a:pPr marL="285750" indent="-285750" eaLnBrk="0" fontAlgn="auto" hangingPunct="0">
              <a:spcBef>
                <a:spcPct val="50000"/>
              </a:spcBef>
              <a:spcAft>
                <a:spcPts val="0"/>
              </a:spcAft>
              <a:buFont typeface="Arial" panose="020B0604020202020204" pitchFamily="34" charset="0"/>
              <a:buChar char="•"/>
              <a:defRPr/>
            </a:pPr>
            <a:r>
              <a:rPr lang="en-US" kern="0" dirty="0" smtClean="0">
                <a:solidFill>
                  <a:srgbClr val="003399"/>
                </a:solidFill>
                <a:latin typeface="Arial"/>
                <a:cs typeface="Arial"/>
              </a:rPr>
              <a:t>supports the </a:t>
            </a:r>
            <a:r>
              <a:rPr lang="en-US" b="1" kern="0" dirty="0" smtClean="0">
                <a:solidFill>
                  <a:srgbClr val="003399"/>
                </a:solidFill>
                <a:latin typeface="Arial"/>
                <a:cs typeface="Arial"/>
              </a:rPr>
              <a:t>establishment of </a:t>
            </a:r>
            <a:r>
              <a:rPr lang="en-US" b="1" kern="0" dirty="0">
                <a:solidFill>
                  <a:srgbClr val="003399"/>
                </a:solidFill>
                <a:latin typeface="Arial"/>
                <a:cs typeface="Arial"/>
              </a:rPr>
              <a:t>an integrated statistical and analytical </a:t>
            </a:r>
            <a:r>
              <a:rPr lang="en-US" b="1" kern="0" dirty="0" smtClean="0">
                <a:solidFill>
                  <a:srgbClr val="003399"/>
                </a:solidFill>
                <a:latin typeface="Arial"/>
                <a:cs typeface="Arial"/>
              </a:rPr>
              <a:t>system</a:t>
            </a:r>
            <a:r>
              <a:rPr lang="en-US" kern="0" dirty="0" smtClean="0">
                <a:solidFill>
                  <a:srgbClr val="003399"/>
                </a:solidFill>
                <a:latin typeface="Arial"/>
                <a:cs typeface="Arial"/>
              </a:rPr>
              <a:t> </a:t>
            </a:r>
            <a:endParaRPr lang="en-US" kern="0" dirty="0">
              <a:solidFill>
                <a:srgbClr val="003399"/>
              </a:solidFill>
              <a:latin typeface="Arial"/>
              <a:cs typeface="Arial"/>
            </a:endParaRPr>
          </a:p>
          <a:p>
            <a:pPr marL="285750" indent="-285750" eaLnBrk="0" fontAlgn="auto" hangingPunct="0">
              <a:spcBef>
                <a:spcPct val="50000"/>
              </a:spcBef>
              <a:spcAft>
                <a:spcPts val="0"/>
              </a:spcAft>
              <a:buFont typeface="Arial" panose="020B0604020202020204" pitchFamily="34" charset="0"/>
              <a:buChar char="•"/>
              <a:defRPr/>
            </a:pPr>
            <a:r>
              <a:rPr lang="en-US" kern="0" dirty="0">
                <a:solidFill>
                  <a:srgbClr val="003399"/>
                </a:solidFill>
                <a:latin typeface="Arial"/>
                <a:cs typeface="Arial"/>
              </a:rPr>
              <a:t>unified data definition, collection, processing, </a:t>
            </a:r>
            <a:r>
              <a:rPr lang="en-US" kern="0" dirty="0" smtClean="0">
                <a:solidFill>
                  <a:srgbClr val="003399"/>
                </a:solidFill>
                <a:latin typeface="Arial"/>
                <a:cs typeface="Arial"/>
              </a:rPr>
              <a:t>dissemination supporting the end-users final use</a:t>
            </a:r>
          </a:p>
          <a:p>
            <a:pPr marL="285750" indent="-285750" eaLnBrk="0" fontAlgn="auto" hangingPunct="0">
              <a:spcBef>
                <a:spcPct val="50000"/>
              </a:spcBef>
              <a:spcAft>
                <a:spcPts val="0"/>
              </a:spcAft>
              <a:buFont typeface="Arial" panose="020B0604020202020204" pitchFamily="34" charset="0"/>
              <a:buChar char="•"/>
              <a:defRPr/>
            </a:pPr>
            <a:r>
              <a:rPr lang="en-US" b="1" kern="0" dirty="0">
                <a:solidFill>
                  <a:srgbClr val="003399"/>
                </a:solidFill>
                <a:latin typeface="Arial"/>
                <a:cs typeface="Arial"/>
              </a:rPr>
              <a:t>reconciliation</a:t>
            </a:r>
            <a:r>
              <a:rPr lang="en-US" kern="0" dirty="0">
                <a:solidFill>
                  <a:srgbClr val="003399"/>
                </a:solidFill>
                <a:latin typeface="Arial"/>
                <a:cs typeface="Arial"/>
              </a:rPr>
              <a:t> available for all </a:t>
            </a:r>
            <a:r>
              <a:rPr lang="en-US" kern="0" dirty="0" smtClean="0">
                <a:solidFill>
                  <a:srgbClr val="003399"/>
                </a:solidFill>
                <a:latin typeface="Arial"/>
                <a:cs typeface="Arial"/>
              </a:rPr>
              <a:t>users</a:t>
            </a:r>
            <a:endParaRPr lang="en-US" kern="0" dirty="0">
              <a:solidFill>
                <a:srgbClr val="003399"/>
              </a:solidFill>
              <a:latin typeface="Arial"/>
              <a:cs typeface="Arial"/>
            </a:endParaRPr>
          </a:p>
        </p:txBody>
      </p:sp>
      <p:sp>
        <p:nvSpPr>
          <p:cNvPr id="18" name="Rectangle 6"/>
          <p:cNvSpPr>
            <a:spLocks noChangeArrowheads="1"/>
          </p:cNvSpPr>
          <p:nvPr/>
        </p:nvSpPr>
        <p:spPr bwMode="auto">
          <a:xfrm>
            <a:off x="336550" y="4868863"/>
            <a:ext cx="1222375" cy="165576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Clr>
                <a:schemeClr val="bg1"/>
              </a:buClr>
              <a:defRPr/>
            </a:pPr>
            <a:r>
              <a:rPr lang="en-GB" altLang="en-US" b="1" kern="0" dirty="0">
                <a:solidFill>
                  <a:schemeClr val="bg1"/>
                </a:solidFill>
                <a:latin typeface="Calibri" pitchFamily="34" charset="0"/>
              </a:rPr>
              <a:t>Benefits</a:t>
            </a:r>
          </a:p>
        </p:txBody>
      </p:sp>
      <p:sp>
        <p:nvSpPr>
          <p:cNvPr id="20" name="Text Placeholder 16"/>
          <p:cNvSpPr txBox="1">
            <a:spLocks/>
          </p:cNvSpPr>
          <p:nvPr/>
        </p:nvSpPr>
        <p:spPr>
          <a:xfrm>
            <a:off x="273424" y="116632"/>
            <a:ext cx="8547048" cy="360040"/>
          </a:xfrm>
          <a:prstGeom prst="rect">
            <a:avLst/>
          </a:prstGeom>
        </p:spPr>
        <p:txBody>
          <a:bodyPr/>
          <a:lst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r>
              <a:rPr lang="en-US" altLang="en-US" sz="1800" kern="0" dirty="0" smtClean="0">
                <a:solidFill>
                  <a:schemeClr val="bg1"/>
                </a:solidFill>
              </a:rPr>
              <a:t>Innovation - production</a:t>
            </a:r>
            <a:endParaRPr lang="en-GB" sz="1800" kern="0" dirty="0"/>
          </a:p>
        </p:txBody>
      </p:sp>
      <p:sp>
        <p:nvSpPr>
          <p:cNvPr id="9" name="Footer Placeholder 8"/>
          <p:cNvSpPr>
            <a:spLocks noGrp="1"/>
          </p:cNvSpPr>
          <p:nvPr>
            <p:ph type="ftr" sz="quarter" idx="13"/>
          </p:nvPr>
        </p:nvSpPr>
        <p:spPr>
          <a:xfrm>
            <a:off x="269875" y="6560103"/>
            <a:ext cx="4114006" cy="192360"/>
          </a:xfrm>
        </p:spPr>
        <p:txBody>
          <a:bodyPr/>
          <a:lstStyle/>
          <a:p>
            <a:pPr>
              <a:defRPr/>
            </a:pPr>
            <a:r>
              <a:rPr lang="en-US" dirty="0" smtClean="0">
                <a:solidFill>
                  <a:schemeClr val="tx2"/>
                </a:solidFill>
              </a:rPr>
              <a:t>Central banking statistics - New opportunities for innovation and cooperation</a:t>
            </a:r>
            <a:endParaRPr lang="en-GB" dirty="0">
              <a:solidFill>
                <a:schemeClr val="tx2"/>
              </a:solidFill>
            </a:endParaRPr>
          </a:p>
        </p:txBody>
      </p:sp>
    </p:spTree>
    <p:extLst>
      <p:ext uri="{BB962C8B-B14F-4D97-AF65-F5344CB8AC3E}">
        <p14:creationId xmlns:p14="http://schemas.microsoft.com/office/powerpoint/2010/main" val="3678621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Rectangle 17"/>
          <p:cNvSpPr>
            <a:spLocks noChangeArrowheads="1"/>
          </p:cNvSpPr>
          <p:nvPr/>
        </p:nvSpPr>
        <p:spPr bwMode="auto">
          <a:xfrm>
            <a:off x="611561" y="616467"/>
            <a:ext cx="7776864" cy="113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lnSpc>
                <a:spcPct val="105000"/>
              </a:lnSpc>
              <a:spcBef>
                <a:spcPts val="300"/>
              </a:spcBef>
              <a:spcAft>
                <a:spcPts val="300"/>
              </a:spcAft>
            </a:pPr>
            <a:r>
              <a:rPr lang="en-US" altLang="en-US" sz="2200" b="1" dirty="0" smtClean="0">
                <a:solidFill>
                  <a:srgbClr val="000099"/>
                </a:solidFill>
                <a:latin typeface="Gill Sans MT" pitchFamily="34" charset="0"/>
              </a:rPr>
              <a:t>Selected ECB DG-S innovations initiatives illustrated along three phases of a simplified statistical production chain</a:t>
            </a:r>
            <a:endParaRPr lang="en-GB" altLang="en-US" sz="2200" dirty="0">
              <a:solidFill>
                <a:srgbClr val="990033"/>
              </a:solidFill>
              <a:latin typeface="Gill Sans MT" pitchFamily="34" charset="0"/>
            </a:endParaRPr>
          </a:p>
        </p:txBody>
      </p:sp>
      <p:sp>
        <p:nvSpPr>
          <p:cNvPr id="213000" name="Rectangle 18"/>
          <p:cNvSpPr>
            <a:spLocks noChangeArrowheads="1"/>
          </p:cNvSpPr>
          <p:nvPr/>
        </p:nvSpPr>
        <p:spPr bwMode="auto">
          <a:xfrm>
            <a:off x="279400" y="0"/>
            <a:ext cx="4797425" cy="476250"/>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en-US">
              <a:ea typeface="ヒラギノ角ゴ Pro W3"/>
              <a:cs typeface="ヒラギノ角ゴ Pro W3"/>
            </a:endParaRPr>
          </a:p>
        </p:txBody>
      </p:sp>
      <p:graphicFrame>
        <p:nvGraphicFramePr>
          <p:cNvPr id="2" name="Diagram 1"/>
          <p:cNvGraphicFramePr/>
          <p:nvPr>
            <p:extLst>
              <p:ext uri="{D42A27DB-BD31-4B8C-83A1-F6EECF244321}">
                <p14:modId xmlns:p14="http://schemas.microsoft.com/office/powerpoint/2010/main" val="999800846"/>
              </p:ext>
            </p:extLst>
          </p:nvPr>
        </p:nvGraphicFramePr>
        <p:xfrm>
          <a:off x="1498948"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2"/>
          </p:nvPr>
        </p:nvSpPr>
        <p:spPr/>
        <p:txBody>
          <a:bodyPr/>
          <a:lstStyle/>
          <a:p>
            <a:r>
              <a:rPr lang="en-GB" dirty="0" smtClean="0"/>
              <a:t>Innovation - structure</a:t>
            </a:r>
            <a:endParaRPr lang="en-GB" dirty="0"/>
          </a:p>
        </p:txBody>
      </p:sp>
    </p:spTree>
    <p:extLst>
      <p:ext uri="{BB962C8B-B14F-4D97-AF65-F5344CB8AC3E}">
        <p14:creationId xmlns:p14="http://schemas.microsoft.com/office/powerpoint/2010/main" val="2874918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Dissemination and communication of ECB statistics</a:t>
            </a:r>
            <a:endParaRPr lang="en-GB" dirty="0"/>
          </a:p>
        </p:txBody>
      </p:sp>
      <p:sp>
        <p:nvSpPr>
          <p:cNvPr id="3" name="Content Placeholder 2"/>
          <p:cNvSpPr>
            <a:spLocks noGrp="1"/>
          </p:cNvSpPr>
          <p:nvPr>
            <p:ph idx="1"/>
          </p:nvPr>
        </p:nvSpPr>
        <p:spPr/>
        <p:txBody>
          <a:bodyPr/>
          <a:lstStyle/>
          <a:p>
            <a:r>
              <a:rPr lang="en-US" dirty="0" smtClean="0"/>
              <a:t>New </a:t>
            </a:r>
            <a:r>
              <a:rPr lang="en-US" dirty="0">
                <a:solidFill>
                  <a:schemeClr val="tx2"/>
                </a:solidFill>
              </a:rPr>
              <a:t>ECB website</a:t>
            </a:r>
            <a:r>
              <a:rPr lang="en-US" dirty="0"/>
              <a:t>, with a streamlined statistical </a:t>
            </a:r>
            <a:r>
              <a:rPr lang="en-US" dirty="0" smtClean="0"/>
              <a:t>section (</a:t>
            </a:r>
            <a:r>
              <a:rPr lang="en-US" dirty="0" smtClean="0">
                <a:hlinkClick r:id="rId3"/>
              </a:rPr>
              <a:t>http://www.ecb.europa.eu/stats/html/index.en.html</a:t>
            </a:r>
            <a:r>
              <a:rPr lang="en-US" dirty="0" smtClean="0"/>
              <a:t>)</a:t>
            </a:r>
          </a:p>
          <a:p>
            <a:r>
              <a:rPr lang="en-US" dirty="0" smtClean="0"/>
              <a:t>Launch </a:t>
            </a:r>
            <a:r>
              <a:rPr lang="en-US" dirty="0"/>
              <a:t>of the </a:t>
            </a:r>
            <a:r>
              <a:rPr lang="en-US" dirty="0">
                <a:solidFill>
                  <a:schemeClr val="tx2"/>
                </a:solidFill>
              </a:rPr>
              <a:t>„Our statistics” website</a:t>
            </a:r>
            <a:r>
              <a:rPr lang="en-US" dirty="0"/>
              <a:t> </a:t>
            </a:r>
            <a:r>
              <a:rPr lang="en-US" dirty="0" smtClean="0"/>
              <a:t>(</a:t>
            </a:r>
            <a:r>
              <a:rPr lang="en-US" dirty="0" smtClean="0">
                <a:hlinkClick r:id="rId4"/>
              </a:rPr>
              <a:t>https://www.euro-area-statistics.org/</a:t>
            </a:r>
            <a:r>
              <a:rPr lang="en-US" dirty="0" smtClean="0"/>
              <a:t>) </a:t>
            </a:r>
          </a:p>
          <a:p>
            <a:r>
              <a:rPr lang="en-US" dirty="0">
                <a:solidFill>
                  <a:schemeClr val="tx2"/>
                </a:solidFill>
              </a:rPr>
              <a:t>Insights to Euro area </a:t>
            </a:r>
            <a:r>
              <a:rPr lang="en-US" dirty="0" smtClean="0">
                <a:solidFill>
                  <a:schemeClr val="tx2"/>
                </a:solidFill>
              </a:rPr>
              <a:t>Statistics </a:t>
            </a:r>
            <a:r>
              <a:rPr lang="en-US" dirty="0" smtClean="0"/>
              <a:t>(first release on 20 October 2015)</a:t>
            </a:r>
            <a:endParaRPr lang="de-DE" dirty="0" smtClean="0"/>
          </a:p>
          <a:p>
            <a:r>
              <a:rPr lang="de-DE" dirty="0" err="1" smtClean="0">
                <a:solidFill>
                  <a:schemeClr val="tx2"/>
                </a:solidFill>
              </a:rPr>
              <a:t>ECBStatsApp</a:t>
            </a:r>
            <a:r>
              <a:rPr lang="de-DE" dirty="0" smtClean="0"/>
              <a:t> </a:t>
            </a:r>
            <a:r>
              <a:rPr lang="de-DE" dirty="0" smtClean="0"/>
              <a:t>(</a:t>
            </a:r>
            <a:r>
              <a:rPr lang="de-DE" dirty="0" smtClean="0">
                <a:hlinkClick r:id="rId5"/>
              </a:rPr>
              <a:t>Android</a:t>
            </a:r>
            <a:r>
              <a:rPr lang="de-DE" dirty="0" smtClean="0"/>
              <a:t>, </a:t>
            </a:r>
            <a:r>
              <a:rPr lang="de-DE" dirty="0" smtClean="0">
                <a:hlinkClick r:id="rId6"/>
              </a:rPr>
              <a:t>IOS</a:t>
            </a:r>
            <a:r>
              <a:rPr lang="de-DE" dirty="0" smtClean="0"/>
              <a:t>, </a:t>
            </a:r>
            <a:r>
              <a:rPr lang="de-DE" dirty="0" smtClean="0">
                <a:hlinkClick r:id="rId7"/>
              </a:rPr>
              <a:t>Windows Phone</a:t>
            </a:r>
            <a:r>
              <a:rPr lang="de-DE" dirty="0" smtClean="0"/>
              <a:t>)</a:t>
            </a:r>
          </a:p>
          <a:p>
            <a:r>
              <a:rPr lang="de-DE" dirty="0">
                <a:solidFill>
                  <a:schemeClr val="tx2"/>
                </a:solidFill>
              </a:rPr>
              <a:t>Inflation </a:t>
            </a:r>
            <a:r>
              <a:rPr lang="de-DE" dirty="0" smtClean="0">
                <a:solidFill>
                  <a:schemeClr val="tx2"/>
                </a:solidFill>
              </a:rPr>
              <a:t>Dashboard </a:t>
            </a:r>
            <a:r>
              <a:rPr lang="de-DE" dirty="0" smtClean="0"/>
              <a:t>(</a:t>
            </a:r>
            <a:r>
              <a:rPr lang="de-DE" dirty="0" smtClean="0">
                <a:hlinkClick r:id="rId8"/>
              </a:rPr>
              <a:t>https://www.ecb.europa.eu/stats/prices/hicp/html/inflation.en.html</a:t>
            </a:r>
            <a:r>
              <a:rPr lang="de-DE" dirty="0" smtClean="0"/>
              <a:t>)</a:t>
            </a:r>
          </a:p>
          <a:p>
            <a:r>
              <a:rPr lang="de-DE" dirty="0" smtClean="0">
                <a:solidFill>
                  <a:schemeClr val="tx2"/>
                </a:solidFill>
              </a:rPr>
              <a:t>ESRB Dashboard </a:t>
            </a:r>
            <a:r>
              <a:rPr lang="de-DE" dirty="0" smtClean="0"/>
              <a:t>(</a:t>
            </a:r>
            <a:r>
              <a:rPr lang="de-DE" dirty="0" smtClean="0">
                <a:hlinkClick r:id="rId9"/>
              </a:rPr>
              <a:t>https://www.esrb.europa.eu/pub/rd/html/index.en.html</a:t>
            </a:r>
            <a:r>
              <a:rPr lang="de-DE" dirty="0" smtClean="0"/>
              <a:t>)</a:t>
            </a:r>
          </a:p>
          <a:p>
            <a:r>
              <a:rPr lang="de-DE" dirty="0" err="1">
                <a:solidFill>
                  <a:schemeClr val="tx2"/>
                </a:solidFill>
              </a:rPr>
              <a:t>Household</a:t>
            </a:r>
            <a:r>
              <a:rPr lang="de-DE" dirty="0">
                <a:solidFill>
                  <a:schemeClr val="tx2"/>
                </a:solidFill>
              </a:rPr>
              <a:t> </a:t>
            </a:r>
            <a:r>
              <a:rPr lang="de-DE" dirty="0" err="1">
                <a:solidFill>
                  <a:schemeClr val="tx2"/>
                </a:solidFill>
              </a:rPr>
              <a:t>Sector</a:t>
            </a:r>
            <a:r>
              <a:rPr lang="de-DE" dirty="0">
                <a:solidFill>
                  <a:schemeClr val="tx2"/>
                </a:solidFill>
              </a:rPr>
              <a:t> Report </a:t>
            </a:r>
            <a:endParaRPr lang="de-DE" dirty="0" smtClean="0">
              <a:solidFill>
                <a:schemeClr val="tx2"/>
              </a:solidFill>
            </a:endParaRPr>
          </a:p>
          <a:p>
            <a:endParaRPr lang="de-DE" dirty="0" smtClean="0"/>
          </a:p>
          <a:p>
            <a:endParaRPr lang="en-GB" dirty="0"/>
          </a:p>
        </p:txBody>
      </p:sp>
      <p:sp>
        <p:nvSpPr>
          <p:cNvPr id="4" name="Footer Placeholder 3"/>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
        <p:nvSpPr>
          <p:cNvPr id="5" name="Text Placeholder 4"/>
          <p:cNvSpPr>
            <a:spLocks noGrp="1"/>
          </p:cNvSpPr>
          <p:nvPr>
            <p:ph type="body" sz="quarter" idx="12"/>
          </p:nvPr>
        </p:nvSpPr>
        <p:spPr/>
        <p:txBody>
          <a:bodyPr/>
          <a:lstStyle/>
          <a:p>
            <a:r>
              <a:rPr lang="en-GB" dirty="0" smtClean="0"/>
              <a:t>Dissemination and communication</a:t>
            </a:r>
            <a:endParaRPr lang="en-GB" dirty="0"/>
          </a:p>
        </p:txBody>
      </p:sp>
    </p:spTree>
    <p:extLst>
      <p:ext uri="{BB962C8B-B14F-4D97-AF65-F5344CB8AC3E}">
        <p14:creationId xmlns:p14="http://schemas.microsoft.com/office/powerpoint/2010/main" val="3297347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3092450"/>
            <a:ext cx="244475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1"/>
          <p:cNvSpPr>
            <a:spLocks noChangeArrowheads="1"/>
          </p:cNvSpPr>
          <p:nvPr/>
        </p:nvSpPr>
        <p:spPr bwMode="auto">
          <a:xfrm>
            <a:off x="250825" y="1557338"/>
            <a:ext cx="86407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1938" eaLnBrk="0" hangingPunct="0">
              <a:spcBef>
                <a:spcPct val="30000"/>
              </a:spcBef>
              <a:buClr>
                <a:schemeClr val="tx2"/>
              </a:buClr>
              <a:buChar char="•"/>
              <a:tabLst>
                <a:tab pos="914400" algn="l"/>
              </a:tabLst>
              <a:defRPr sz="2200">
                <a:solidFill>
                  <a:schemeClr val="tx1"/>
                </a:solidFill>
                <a:latin typeface="Arial" pitchFamily="34" charset="0"/>
                <a:cs typeface="Arial" pitchFamily="34" charset="0"/>
              </a:defRPr>
            </a:lvl1pPr>
            <a:lvl2pPr marL="742950" indent="-285750" eaLnBrk="0" hangingPunct="0">
              <a:buChar char="–"/>
              <a:tabLst>
                <a:tab pos="914400" algn="l"/>
              </a:tabLst>
              <a:defRPr>
                <a:solidFill>
                  <a:schemeClr val="tx1"/>
                </a:solidFill>
                <a:latin typeface="Arial" pitchFamily="34" charset="0"/>
                <a:cs typeface="Arial" pitchFamily="34" charset="0"/>
              </a:defRPr>
            </a:lvl2pPr>
            <a:lvl3pPr marL="1143000" indent="-228600" eaLnBrk="0" hangingPunct="0">
              <a:buChar char="•"/>
              <a:tabLst>
                <a:tab pos="914400" algn="l"/>
              </a:tabLst>
              <a:defRPr sz="1600">
                <a:solidFill>
                  <a:schemeClr val="tx1"/>
                </a:solidFill>
                <a:latin typeface="Arial" pitchFamily="34" charset="0"/>
                <a:cs typeface="Arial" pitchFamily="34" charset="0"/>
              </a:defRPr>
            </a:lvl3pPr>
            <a:lvl4pPr marL="1600200" indent="-228600" eaLnBrk="0" hangingPunct="0">
              <a:buChar char="–"/>
              <a:tabLst>
                <a:tab pos="914400" algn="l"/>
              </a:tabLst>
              <a:defRPr sz="1600">
                <a:solidFill>
                  <a:schemeClr val="tx1"/>
                </a:solidFill>
                <a:latin typeface="Arial" pitchFamily="34" charset="0"/>
                <a:cs typeface="Arial" pitchFamily="34" charset="0"/>
              </a:defRPr>
            </a:lvl4pPr>
            <a:lvl5pPr marL="2057400" indent="-228600" eaLnBrk="0" hangingPunct="0">
              <a:buFont typeface="Times" pitchFamily="18" charset="0"/>
              <a:buChar char="•"/>
              <a:tabLst>
                <a:tab pos="914400" algn="l"/>
              </a:tabLst>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tabLst>
                <a:tab pos="914400" algn="l"/>
              </a:tabLs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tabLst>
                <a:tab pos="914400" algn="l"/>
              </a:tabLs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tabLst>
                <a:tab pos="914400" algn="l"/>
              </a:tabLs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tabLst>
                <a:tab pos="914400" algn="l"/>
              </a:tabLst>
              <a:defRPr sz="1600" i="1">
                <a:solidFill>
                  <a:schemeClr val="tx1"/>
                </a:solidFill>
                <a:latin typeface="Arial" pitchFamily="34" charset="0"/>
                <a:cs typeface="Arial" pitchFamily="34" charset="0"/>
              </a:defRPr>
            </a:lvl9pPr>
          </a:lstStyle>
          <a:p>
            <a:pPr algn="ctr" eaLnBrk="1" hangingPunct="1">
              <a:spcBef>
                <a:spcPct val="0"/>
              </a:spcBef>
              <a:spcAft>
                <a:spcPts val="1200"/>
              </a:spcAft>
              <a:buClr>
                <a:srgbClr val="800000"/>
              </a:buClr>
              <a:buFont typeface="Gill Sans MT Extra Bold"/>
              <a:buNone/>
            </a:pPr>
            <a:r>
              <a:rPr lang="en-GB" altLang="en-US" sz="4400" dirty="0">
                <a:solidFill>
                  <a:srgbClr val="585858"/>
                </a:solidFill>
                <a:cs typeface="Times New Roman" pitchFamily="18" charset="0"/>
              </a:rPr>
              <a:t>Thank you for </a:t>
            </a:r>
            <a:r>
              <a:rPr lang="en-GB" altLang="en-US" sz="4400">
                <a:solidFill>
                  <a:srgbClr val="585858"/>
                </a:solidFill>
                <a:cs typeface="Times New Roman" pitchFamily="18" charset="0"/>
              </a:rPr>
              <a:t>your </a:t>
            </a:r>
            <a:r>
              <a:rPr lang="en-GB" altLang="en-US" sz="4400" smtClean="0">
                <a:solidFill>
                  <a:srgbClr val="585858"/>
                </a:solidFill>
                <a:cs typeface="Times New Roman" pitchFamily="18" charset="0"/>
              </a:rPr>
              <a:t>attention</a:t>
            </a:r>
            <a:endParaRPr lang="en-GB" altLang="en-US" sz="4400" dirty="0">
              <a:solidFill>
                <a:srgbClr val="585858"/>
              </a:solidFill>
              <a:cs typeface="Times New Roman" pitchFamily="18" charset="0"/>
            </a:endParaRPr>
          </a:p>
          <a:p>
            <a:pPr algn="ctr" eaLnBrk="1" hangingPunct="1">
              <a:spcBef>
                <a:spcPct val="0"/>
              </a:spcBef>
              <a:spcAft>
                <a:spcPts val="1200"/>
              </a:spcAft>
              <a:buClr>
                <a:srgbClr val="800000"/>
              </a:buClr>
              <a:buFont typeface="Gill Sans MT Extra Bold"/>
              <a:buNone/>
            </a:pPr>
            <a:endParaRPr lang="en-GB" altLang="en-US" sz="4400" dirty="0">
              <a:solidFill>
                <a:srgbClr val="585858"/>
              </a:solidFill>
              <a:cs typeface="Times New Roman" pitchFamily="18" charset="0"/>
            </a:endParaRPr>
          </a:p>
          <a:p>
            <a:pPr algn="ctr" eaLnBrk="1" hangingPunct="1">
              <a:spcBef>
                <a:spcPts val="1200"/>
              </a:spcBef>
              <a:buClr>
                <a:srgbClr val="800000"/>
              </a:buClr>
              <a:buFont typeface="Gill Sans MT Extra Bold"/>
              <a:buNone/>
            </a:pPr>
            <a:r>
              <a:rPr lang="en-GB" altLang="en-US" sz="4400" dirty="0">
                <a:solidFill>
                  <a:srgbClr val="585858"/>
                </a:solidFill>
                <a:cs typeface="Times New Roman" pitchFamily="18" charset="0"/>
              </a:rPr>
              <a:t>Any questions?</a:t>
            </a:r>
          </a:p>
          <a:p>
            <a:pPr algn="ctr" eaLnBrk="1" hangingPunct="1">
              <a:spcBef>
                <a:spcPts val="1200"/>
              </a:spcBef>
              <a:buClr>
                <a:srgbClr val="800000"/>
              </a:buClr>
              <a:buFont typeface="Gill Sans MT Extra Bold"/>
              <a:buNone/>
            </a:pPr>
            <a:r>
              <a:rPr lang="en-GB" altLang="en-US" sz="1100" dirty="0">
                <a:solidFill>
                  <a:srgbClr val="585858"/>
                </a:solidFill>
                <a:cs typeface="Times New Roman" pitchFamily="18" charset="0"/>
              </a:rPr>
              <a:t> </a:t>
            </a:r>
          </a:p>
          <a:p>
            <a:pPr algn="ctr" eaLnBrk="1" hangingPunct="1">
              <a:spcBef>
                <a:spcPct val="0"/>
              </a:spcBef>
              <a:buClr>
                <a:srgbClr val="800000"/>
              </a:buClr>
              <a:buFont typeface="Gill Sans MT Extra Bold"/>
              <a:buNone/>
            </a:pPr>
            <a:endParaRPr lang="en-GB" altLang="en-US" sz="1100" dirty="0">
              <a:solidFill>
                <a:srgbClr val="585858"/>
              </a:solidFill>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476250"/>
            <a:ext cx="9205913"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ounded Rectangle 70"/>
          <p:cNvSpPr/>
          <p:nvPr/>
        </p:nvSpPr>
        <p:spPr bwMode="auto">
          <a:xfrm>
            <a:off x="4994275" y="3068638"/>
            <a:ext cx="3848100" cy="358775"/>
          </a:xfrm>
          <a:prstGeom prst="roundRect">
            <a:avLst/>
          </a:prstGeom>
          <a:solidFill>
            <a:schemeClr val="accent2">
              <a:lumMod val="50000"/>
              <a:alpha val="38823"/>
            </a:schemeClr>
          </a:solidFill>
          <a:ln w="9525" cap="flat" cmpd="sng" algn="ctr">
            <a:noFill/>
            <a:prstDash val="solid"/>
            <a:round/>
            <a:headEnd type="none" w="med" len="med"/>
            <a:tailEnd type="none" w="med" len="med"/>
          </a:ln>
          <a:effectLst/>
          <a:extLst/>
        </p:spPr>
        <p:txBody>
          <a:bodyPr wrap="none" anchor="ctr"/>
          <a:lstStyle/>
          <a:p>
            <a:pPr algn="ctr" eaLnBrk="0" fontAlgn="auto" hangingPunct="0">
              <a:spcBef>
                <a:spcPts val="0"/>
              </a:spcBef>
              <a:spcAft>
                <a:spcPts val="0"/>
              </a:spcAft>
              <a:defRPr/>
            </a:pPr>
            <a:endParaRPr lang="en-GB" sz="1400" dirty="0">
              <a:solidFill>
                <a:srgbClr val="FFFFFF"/>
              </a:solidFill>
              <a:latin typeface="Gill Sans MT" pitchFamily="34" charset="0"/>
              <a:cs typeface="+mn-cs"/>
            </a:endParaRPr>
          </a:p>
        </p:txBody>
      </p:sp>
      <p:sp>
        <p:nvSpPr>
          <p:cNvPr id="19460" name="Rectangle 20"/>
          <p:cNvSpPr>
            <a:spLocks noChangeArrowheads="1"/>
          </p:cNvSpPr>
          <p:nvPr/>
        </p:nvSpPr>
        <p:spPr bwMode="auto">
          <a:xfrm>
            <a:off x="887413" y="1484313"/>
            <a:ext cx="310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chemeClr val="bg1"/>
                </a:solidFill>
              </a:rPr>
              <a:t>Article 338  TFEU </a:t>
            </a:r>
          </a:p>
        </p:txBody>
      </p:sp>
      <p:sp>
        <p:nvSpPr>
          <p:cNvPr id="19461" name="Rectangle 21"/>
          <p:cNvSpPr>
            <a:spLocks noChangeArrowheads="1"/>
          </p:cNvSpPr>
          <p:nvPr/>
        </p:nvSpPr>
        <p:spPr bwMode="auto">
          <a:xfrm>
            <a:off x="5651500" y="1484313"/>
            <a:ext cx="3359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chemeClr val="bg1"/>
                </a:solidFill>
              </a:rPr>
              <a:t>Article 5 ESCB/ECB Statute </a:t>
            </a:r>
          </a:p>
        </p:txBody>
      </p:sp>
      <p:sp>
        <p:nvSpPr>
          <p:cNvPr id="59" name="Rounded Rectangle 58"/>
          <p:cNvSpPr/>
          <p:nvPr/>
        </p:nvSpPr>
        <p:spPr>
          <a:xfrm>
            <a:off x="179388" y="2436564"/>
            <a:ext cx="3816350" cy="562173"/>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sz="3100">
              <a:solidFill>
                <a:srgbClr val="FFFFFF"/>
              </a:solidFill>
            </a:endParaRPr>
          </a:p>
        </p:txBody>
      </p:sp>
      <p:sp>
        <p:nvSpPr>
          <p:cNvPr id="61" name="Rounded Rectangle 60"/>
          <p:cNvSpPr/>
          <p:nvPr/>
        </p:nvSpPr>
        <p:spPr>
          <a:xfrm>
            <a:off x="179388" y="3497263"/>
            <a:ext cx="3816350" cy="579437"/>
          </a:xfrm>
          <a:prstGeom prst="roundRect">
            <a:avLst>
              <a:gd name="adj" fmla="val 0"/>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sz="3100">
              <a:solidFill>
                <a:srgbClr val="FFFFFF"/>
              </a:solidFill>
            </a:endParaRPr>
          </a:p>
        </p:txBody>
      </p:sp>
      <p:sp>
        <p:nvSpPr>
          <p:cNvPr id="62" name="Rounded Rectangle 61"/>
          <p:cNvSpPr/>
          <p:nvPr/>
        </p:nvSpPr>
        <p:spPr>
          <a:xfrm>
            <a:off x="4994317" y="2436564"/>
            <a:ext cx="3813133" cy="560388"/>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sz="3100">
              <a:solidFill>
                <a:srgbClr val="FFFFFF"/>
              </a:solidFill>
            </a:endParaRPr>
          </a:p>
        </p:txBody>
      </p:sp>
      <p:sp>
        <p:nvSpPr>
          <p:cNvPr id="63" name="Rounded Rectangle 62"/>
          <p:cNvSpPr/>
          <p:nvPr/>
        </p:nvSpPr>
        <p:spPr>
          <a:xfrm>
            <a:off x="4977111" y="3500438"/>
            <a:ext cx="2822277" cy="576262"/>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sz="3100">
              <a:solidFill>
                <a:srgbClr val="FFFFFF"/>
              </a:solidFill>
            </a:endParaRPr>
          </a:p>
        </p:txBody>
      </p:sp>
      <p:sp>
        <p:nvSpPr>
          <p:cNvPr id="64" name="Rounded Rectangle 63"/>
          <p:cNvSpPr/>
          <p:nvPr/>
        </p:nvSpPr>
        <p:spPr>
          <a:xfrm>
            <a:off x="7829551" y="3517107"/>
            <a:ext cx="1055688" cy="579437"/>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sz="3100">
              <a:solidFill>
                <a:srgbClr val="FFFFFF"/>
              </a:solidFill>
            </a:endParaRPr>
          </a:p>
        </p:txBody>
      </p:sp>
      <p:cxnSp>
        <p:nvCxnSpPr>
          <p:cNvPr id="78" name="Straight Arrow Connector 77"/>
          <p:cNvCxnSpPr/>
          <p:nvPr/>
        </p:nvCxnSpPr>
        <p:spPr>
          <a:xfrm>
            <a:off x="2051050" y="2998788"/>
            <a:ext cx="0" cy="49847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5940425" y="2998788"/>
            <a:ext cx="0" cy="49847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434388" y="2997200"/>
            <a:ext cx="0" cy="500063"/>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480" name="TextBox 121"/>
          <p:cNvSpPr txBox="1">
            <a:spLocks noChangeArrowheads="1"/>
          </p:cNvSpPr>
          <p:nvPr/>
        </p:nvSpPr>
        <p:spPr bwMode="auto">
          <a:xfrm>
            <a:off x="3492500" y="620713"/>
            <a:ext cx="2951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chemeClr val="bg1"/>
                </a:solidFill>
              </a:rPr>
              <a:t>Treaty of the EU</a:t>
            </a:r>
          </a:p>
        </p:txBody>
      </p:sp>
      <p:sp>
        <p:nvSpPr>
          <p:cNvPr id="19481" name="Rounded Rectangle 17"/>
          <p:cNvSpPr>
            <a:spLocks noChangeArrowheads="1"/>
          </p:cNvSpPr>
          <p:nvPr/>
        </p:nvSpPr>
        <p:spPr bwMode="auto">
          <a:xfrm>
            <a:off x="539750" y="2422525"/>
            <a:ext cx="3168650" cy="647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600">
                <a:solidFill>
                  <a:srgbClr val="FFFFFF"/>
                </a:solidFill>
              </a:rPr>
              <a:t>European Statistical System</a:t>
            </a:r>
          </a:p>
          <a:p>
            <a:pPr algn="ctr" eaLnBrk="1" hangingPunct="1"/>
            <a:r>
              <a:rPr lang="en-GB" altLang="en-US" sz="1600">
                <a:solidFill>
                  <a:srgbClr val="FFFFFF"/>
                </a:solidFill>
              </a:rPr>
              <a:t>Regulation 223/09</a:t>
            </a:r>
          </a:p>
        </p:txBody>
      </p:sp>
      <p:sp>
        <p:nvSpPr>
          <p:cNvPr id="19482" name="Rounded Rectangle 18"/>
          <p:cNvSpPr>
            <a:spLocks noChangeArrowheads="1"/>
          </p:cNvSpPr>
          <p:nvPr/>
        </p:nvSpPr>
        <p:spPr bwMode="auto">
          <a:xfrm>
            <a:off x="5292725" y="2424113"/>
            <a:ext cx="3170238" cy="647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600">
                <a:solidFill>
                  <a:srgbClr val="FFFFFF"/>
                </a:solidFill>
              </a:rPr>
              <a:t>ECB collecting statistics</a:t>
            </a:r>
          </a:p>
          <a:p>
            <a:pPr algn="ctr" eaLnBrk="1" hangingPunct="1"/>
            <a:r>
              <a:rPr lang="en-GB" altLang="en-US" sz="1600">
                <a:solidFill>
                  <a:srgbClr val="FFFFFF"/>
                </a:solidFill>
              </a:rPr>
              <a:t>Regulation 2533/98</a:t>
            </a:r>
          </a:p>
        </p:txBody>
      </p:sp>
      <p:sp>
        <p:nvSpPr>
          <p:cNvPr id="19483" name="Rounded Rectangle 22"/>
          <p:cNvSpPr>
            <a:spLocks noChangeArrowheads="1"/>
          </p:cNvSpPr>
          <p:nvPr/>
        </p:nvSpPr>
        <p:spPr bwMode="auto">
          <a:xfrm>
            <a:off x="528638" y="3479800"/>
            <a:ext cx="3190875" cy="8858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600">
                <a:solidFill>
                  <a:srgbClr val="FFFFFF"/>
                </a:solidFill>
              </a:rPr>
              <a:t>EP and Council Regulations</a:t>
            </a:r>
          </a:p>
          <a:p>
            <a:pPr algn="ctr" eaLnBrk="1" hangingPunct="1"/>
            <a:r>
              <a:rPr lang="en-GB" altLang="en-US" sz="1600">
                <a:solidFill>
                  <a:srgbClr val="FFFFFF"/>
                </a:solidFill>
              </a:rPr>
              <a:t>addressed to Member States </a:t>
            </a:r>
          </a:p>
          <a:p>
            <a:pPr algn="ctr" eaLnBrk="1" hangingPunct="1"/>
            <a:endParaRPr lang="en-GB" altLang="en-US" sz="1400">
              <a:solidFill>
                <a:srgbClr val="FFFFFF"/>
              </a:solidFill>
              <a:latin typeface="Gill Sans MT" pitchFamily="34" charset="0"/>
            </a:endParaRPr>
          </a:p>
        </p:txBody>
      </p:sp>
      <p:sp>
        <p:nvSpPr>
          <p:cNvPr id="19484" name="Rounded Rectangle 29"/>
          <p:cNvSpPr>
            <a:spLocks noChangeArrowheads="1"/>
          </p:cNvSpPr>
          <p:nvPr/>
        </p:nvSpPr>
        <p:spPr bwMode="auto">
          <a:xfrm>
            <a:off x="4859338" y="3502025"/>
            <a:ext cx="2952750" cy="647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600">
                <a:solidFill>
                  <a:srgbClr val="FFFFFF"/>
                </a:solidFill>
              </a:rPr>
              <a:t>ECB Regulations</a:t>
            </a:r>
          </a:p>
          <a:p>
            <a:pPr algn="ctr" eaLnBrk="1" hangingPunct="1"/>
            <a:r>
              <a:rPr lang="en-GB" altLang="en-US" sz="1600">
                <a:solidFill>
                  <a:srgbClr val="FFFFFF"/>
                </a:solidFill>
              </a:rPr>
              <a:t>addressed to reporting agents</a:t>
            </a:r>
          </a:p>
        </p:txBody>
      </p:sp>
      <p:sp>
        <p:nvSpPr>
          <p:cNvPr id="19485" name="Rounded Rectangle 30"/>
          <p:cNvSpPr>
            <a:spLocks noChangeArrowheads="1"/>
          </p:cNvSpPr>
          <p:nvPr/>
        </p:nvSpPr>
        <p:spPr bwMode="auto">
          <a:xfrm>
            <a:off x="7870825" y="3417888"/>
            <a:ext cx="1139825" cy="8175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400">
                <a:solidFill>
                  <a:srgbClr val="FFFFFF"/>
                </a:solidFill>
              </a:rPr>
              <a:t>ECB Guidelines NCBs</a:t>
            </a:r>
          </a:p>
        </p:txBody>
      </p:sp>
      <p:sp>
        <p:nvSpPr>
          <p:cNvPr id="19486" name="TextBox 12"/>
          <p:cNvSpPr txBox="1">
            <a:spLocks noChangeArrowheads="1"/>
          </p:cNvSpPr>
          <p:nvPr/>
        </p:nvSpPr>
        <p:spPr bwMode="auto">
          <a:xfrm>
            <a:off x="5999163" y="3049588"/>
            <a:ext cx="180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altLang="en-US" sz="1400" b="1">
                <a:solidFill>
                  <a:srgbClr val="000066"/>
                </a:solidFill>
              </a:rPr>
              <a:t>Eurosystem</a:t>
            </a:r>
            <a:endParaRPr lang="en-GB" altLang="en-US" sz="2800">
              <a:solidFill>
                <a:srgbClr val="000066"/>
              </a:solidFill>
            </a:endParaRPr>
          </a:p>
        </p:txBody>
      </p:sp>
      <p:grpSp>
        <p:nvGrpSpPr>
          <p:cNvPr id="19487" name="Group 23"/>
          <p:cNvGrpSpPr>
            <a:grpSpLocks/>
          </p:cNvGrpSpPr>
          <p:nvPr/>
        </p:nvGrpSpPr>
        <p:grpSpPr bwMode="auto">
          <a:xfrm>
            <a:off x="468313" y="4087813"/>
            <a:ext cx="2859087" cy="1870075"/>
            <a:chOff x="467545" y="4087458"/>
            <a:chExt cx="2860045" cy="1870489"/>
          </a:xfrm>
        </p:grpSpPr>
        <p:sp>
          <p:nvSpPr>
            <p:cNvPr id="19525" name="Rectangle 28"/>
            <p:cNvSpPr>
              <a:spLocks noChangeArrowheads="1"/>
            </p:cNvSpPr>
            <p:nvPr/>
          </p:nvSpPr>
          <p:spPr bwMode="auto">
            <a:xfrm>
              <a:off x="2990927" y="5127501"/>
              <a:ext cx="336663" cy="2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200">
                  <a:solidFill>
                    <a:srgbClr val="000099"/>
                  </a:solidFill>
                  <a:latin typeface="Gill Sans MT" pitchFamily="34" charset="0"/>
                </a:rPr>
                <a:t>…</a:t>
              </a:r>
              <a:endParaRPr lang="en-GB" altLang="en-US" sz="3100">
                <a:solidFill>
                  <a:srgbClr val="000000"/>
                </a:solidFill>
              </a:endParaRPr>
            </a:p>
          </p:txBody>
        </p:sp>
        <p:cxnSp>
          <p:nvCxnSpPr>
            <p:cNvPr id="51" name="Straight Arrow Connector 50"/>
            <p:cNvCxnSpPr/>
            <p:nvPr/>
          </p:nvCxnSpPr>
          <p:spPr>
            <a:xfrm>
              <a:off x="785151" y="4098572"/>
              <a:ext cx="0" cy="379497"/>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691917" y="4138269"/>
              <a:ext cx="0" cy="1017812"/>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527222" y="4087458"/>
              <a:ext cx="0" cy="381084"/>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141791" y="4109688"/>
              <a:ext cx="0" cy="1109908"/>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530" name="Rectangle 37"/>
            <p:cNvSpPr>
              <a:spLocks noChangeArrowheads="1"/>
            </p:cNvSpPr>
            <p:nvPr/>
          </p:nvSpPr>
          <p:spPr bwMode="auto">
            <a:xfrm>
              <a:off x="2050812" y="4478069"/>
              <a:ext cx="1108446" cy="66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500"/>
                </a:lnSpc>
              </a:pPr>
              <a:r>
                <a:rPr lang="en-GB" altLang="en-US" sz="1600">
                  <a:solidFill>
                    <a:schemeClr val="bg1"/>
                  </a:solidFill>
                </a:rPr>
                <a:t>Short-term Statistics</a:t>
              </a:r>
            </a:p>
          </p:txBody>
        </p:sp>
        <p:sp>
          <p:nvSpPr>
            <p:cNvPr id="2" name="Rounded Rectangle 1"/>
            <p:cNvSpPr/>
            <p:nvPr/>
          </p:nvSpPr>
          <p:spPr>
            <a:xfrm>
              <a:off x="1979351" y="4436785"/>
              <a:ext cx="1079862" cy="743114"/>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32" name="Rectangle 73"/>
            <p:cNvSpPr>
              <a:spLocks noChangeArrowheads="1"/>
            </p:cNvSpPr>
            <p:nvPr/>
          </p:nvSpPr>
          <p:spPr bwMode="auto">
            <a:xfrm>
              <a:off x="476563" y="4500123"/>
              <a:ext cx="7753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a:solidFill>
                    <a:schemeClr val="bg1"/>
                  </a:solidFill>
                </a:rPr>
                <a:t>HICP</a:t>
              </a:r>
              <a:endParaRPr lang="en-GB" altLang="en-US" sz="1400">
                <a:solidFill>
                  <a:schemeClr val="bg1"/>
                </a:solidFill>
              </a:endParaRPr>
            </a:p>
          </p:txBody>
        </p:sp>
        <p:sp>
          <p:nvSpPr>
            <p:cNvPr id="75" name="Rounded Rectangle 74"/>
            <p:cNvSpPr/>
            <p:nvPr/>
          </p:nvSpPr>
          <p:spPr>
            <a:xfrm>
              <a:off x="467545" y="4500299"/>
              <a:ext cx="714614" cy="311219"/>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34" name="Rectangle 76"/>
            <p:cNvSpPr>
              <a:spLocks noChangeArrowheads="1"/>
            </p:cNvSpPr>
            <p:nvPr/>
          </p:nvSpPr>
          <p:spPr bwMode="auto">
            <a:xfrm>
              <a:off x="1073337" y="5229200"/>
              <a:ext cx="1698463" cy="67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500"/>
                </a:lnSpc>
              </a:pPr>
              <a:r>
                <a:rPr lang="en-GB" altLang="en-US" sz="1600">
                  <a:solidFill>
                    <a:schemeClr val="bg1"/>
                  </a:solidFill>
                </a:rPr>
                <a:t>ESA 2010 transmission programme</a:t>
              </a:r>
            </a:p>
          </p:txBody>
        </p:sp>
        <p:sp>
          <p:nvSpPr>
            <p:cNvPr id="79" name="Rounded Rectangle 78"/>
            <p:cNvSpPr/>
            <p:nvPr/>
          </p:nvSpPr>
          <p:spPr>
            <a:xfrm>
              <a:off x="1075761" y="5157670"/>
              <a:ext cx="1335535" cy="800277"/>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grpSp>
      <p:grpSp>
        <p:nvGrpSpPr>
          <p:cNvPr id="19488" name="Group 34"/>
          <p:cNvGrpSpPr>
            <a:grpSpLocks/>
          </p:cNvGrpSpPr>
          <p:nvPr/>
        </p:nvGrpSpPr>
        <p:grpSpPr bwMode="auto">
          <a:xfrm>
            <a:off x="3995738" y="4076700"/>
            <a:ext cx="5233987" cy="2305050"/>
            <a:chOff x="3996008" y="4077071"/>
            <a:chExt cx="5234296" cy="2303623"/>
          </a:xfrm>
        </p:grpSpPr>
        <p:sp>
          <p:nvSpPr>
            <p:cNvPr id="19496" name="Rectangle 80"/>
            <p:cNvSpPr>
              <a:spLocks noChangeArrowheads="1"/>
            </p:cNvSpPr>
            <p:nvPr/>
          </p:nvSpPr>
          <p:spPr bwMode="auto">
            <a:xfrm>
              <a:off x="6084561" y="4356393"/>
              <a:ext cx="1344139" cy="47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500"/>
                </a:lnSpc>
              </a:pPr>
              <a:r>
                <a:rPr lang="en-GB" altLang="en-US" sz="1600">
                  <a:solidFill>
                    <a:schemeClr val="bg1"/>
                  </a:solidFill>
                </a:rPr>
                <a:t>Investment Funds </a:t>
              </a:r>
            </a:p>
          </p:txBody>
        </p:sp>
        <p:cxnSp>
          <p:nvCxnSpPr>
            <p:cNvPr id="95" name="Straight Arrow Connector 94"/>
            <p:cNvCxnSpPr/>
            <p:nvPr/>
          </p:nvCxnSpPr>
          <p:spPr>
            <a:xfrm flipH="1">
              <a:off x="7337892" y="4077071"/>
              <a:ext cx="11114" cy="129618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297835" y="4110388"/>
              <a:ext cx="0" cy="1410413"/>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739370" y="4108801"/>
              <a:ext cx="0" cy="269708"/>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066598" y="4132600"/>
              <a:ext cx="3175" cy="51720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8441270" y="4150051"/>
              <a:ext cx="4762" cy="97729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4994604" y="5853970"/>
              <a:ext cx="223851" cy="58702"/>
            </a:xfrm>
            <a:prstGeom prst="straightConnector1">
              <a:avLst/>
            </a:prstGeom>
            <a:ln>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297835" y="5853970"/>
              <a:ext cx="258777" cy="58702"/>
            </a:xfrm>
            <a:prstGeom prst="straightConnector1">
              <a:avLst/>
            </a:prstGeom>
            <a:ln>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5940810" y="4132600"/>
              <a:ext cx="0" cy="79484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505" name="Rectangle 67"/>
            <p:cNvSpPr>
              <a:spLocks noChangeArrowheads="1"/>
            </p:cNvSpPr>
            <p:nvPr/>
          </p:nvSpPr>
          <p:spPr bwMode="auto">
            <a:xfrm>
              <a:off x="7367126" y="4824885"/>
              <a:ext cx="358494" cy="30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200">
                  <a:solidFill>
                    <a:srgbClr val="000099"/>
                  </a:solidFill>
                  <a:latin typeface="Gill Sans MT" pitchFamily="34" charset="0"/>
                </a:rPr>
                <a:t>…</a:t>
              </a:r>
              <a:endParaRPr lang="en-GB" altLang="en-US" sz="3100">
                <a:solidFill>
                  <a:srgbClr val="000000"/>
                </a:solidFill>
              </a:endParaRPr>
            </a:p>
          </p:txBody>
        </p:sp>
        <p:cxnSp>
          <p:nvCxnSpPr>
            <p:cNvPr id="69" name="Straight Arrow Connector 68"/>
            <p:cNvCxnSpPr/>
            <p:nvPr/>
          </p:nvCxnSpPr>
          <p:spPr>
            <a:xfrm>
              <a:off x="7498240" y="4097696"/>
              <a:ext cx="0" cy="771047"/>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8776252" y="4077071"/>
              <a:ext cx="0" cy="1580171"/>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6131321" y="4365817"/>
              <a:ext cx="1177995" cy="460090"/>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09" name="Rectangle 83"/>
            <p:cNvSpPr>
              <a:spLocks noChangeArrowheads="1"/>
            </p:cNvSpPr>
            <p:nvPr/>
          </p:nvSpPr>
          <p:spPr bwMode="auto">
            <a:xfrm>
              <a:off x="5370330" y="4941168"/>
              <a:ext cx="1859057" cy="47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500"/>
                </a:lnSpc>
              </a:pPr>
              <a:r>
                <a:rPr lang="en-GB" altLang="en-US" sz="1600">
                  <a:solidFill>
                    <a:schemeClr val="bg1"/>
                  </a:solidFill>
                </a:rPr>
                <a:t>Insurance Corp. &amp; Pension Funds</a:t>
              </a:r>
            </a:p>
          </p:txBody>
        </p:sp>
        <p:sp>
          <p:nvSpPr>
            <p:cNvPr id="85" name="Rounded Rectangle 84"/>
            <p:cNvSpPr/>
            <p:nvPr/>
          </p:nvSpPr>
          <p:spPr>
            <a:xfrm>
              <a:off x="5364514" y="4941723"/>
              <a:ext cx="1795568" cy="490233"/>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11" name="Rectangle 92"/>
            <p:cNvSpPr>
              <a:spLocks noChangeArrowheads="1"/>
            </p:cNvSpPr>
            <p:nvPr/>
          </p:nvSpPr>
          <p:spPr bwMode="auto">
            <a:xfrm>
              <a:off x="7740352" y="4677568"/>
              <a:ext cx="775380" cy="33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a:solidFill>
                    <a:schemeClr val="bg1"/>
                  </a:solidFill>
                  <a:latin typeface="Gill Sans MT" pitchFamily="34" charset="0"/>
                </a:rPr>
                <a:t>BOP</a:t>
              </a:r>
              <a:endParaRPr lang="en-GB" altLang="en-US" sz="1400">
                <a:solidFill>
                  <a:schemeClr val="bg1"/>
                </a:solidFill>
                <a:latin typeface="Gill Sans MT" pitchFamily="34" charset="0"/>
              </a:endParaRPr>
            </a:p>
          </p:txBody>
        </p:sp>
        <p:sp>
          <p:nvSpPr>
            <p:cNvPr id="94" name="Rounded Rectangle 93"/>
            <p:cNvSpPr/>
            <p:nvPr/>
          </p:nvSpPr>
          <p:spPr>
            <a:xfrm>
              <a:off x="7741141" y="4676775"/>
              <a:ext cx="595348" cy="310957"/>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13" name="Rectangle 97"/>
            <p:cNvSpPr>
              <a:spLocks noChangeArrowheads="1"/>
            </p:cNvSpPr>
            <p:nvPr/>
          </p:nvSpPr>
          <p:spPr bwMode="auto">
            <a:xfrm>
              <a:off x="7996926" y="5128276"/>
              <a:ext cx="823546" cy="33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a:solidFill>
                    <a:schemeClr val="bg1"/>
                  </a:solidFill>
                  <a:latin typeface="Gill Sans MT" pitchFamily="34" charset="0"/>
                </a:rPr>
                <a:t>MUFA</a:t>
              </a:r>
              <a:endParaRPr lang="en-GB" altLang="en-US" sz="1400">
                <a:solidFill>
                  <a:schemeClr val="bg1"/>
                </a:solidFill>
                <a:latin typeface="Gill Sans MT" pitchFamily="34" charset="0"/>
              </a:endParaRPr>
            </a:p>
          </p:txBody>
        </p:sp>
        <p:sp>
          <p:nvSpPr>
            <p:cNvPr id="99" name="Rounded Rectangle 98"/>
            <p:cNvSpPr/>
            <p:nvPr/>
          </p:nvSpPr>
          <p:spPr>
            <a:xfrm>
              <a:off x="8069773" y="5127345"/>
              <a:ext cx="671552" cy="310957"/>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15" name="Rectangle 101"/>
            <p:cNvSpPr>
              <a:spLocks noChangeArrowheads="1"/>
            </p:cNvSpPr>
            <p:nvPr/>
          </p:nvSpPr>
          <p:spPr bwMode="auto">
            <a:xfrm>
              <a:off x="8454924" y="5687055"/>
              <a:ext cx="775380" cy="33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a:solidFill>
                    <a:schemeClr val="bg1"/>
                  </a:solidFill>
                  <a:latin typeface="Gill Sans MT" pitchFamily="34" charset="0"/>
                </a:rPr>
                <a:t>GFS</a:t>
              </a:r>
              <a:endParaRPr lang="en-GB" altLang="en-US" sz="1400">
                <a:solidFill>
                  <a:schemeClr val="bg1"/>
                </a:solidFill>
                <a:latin typeface="Gill Sans MT" pitchFamily="34" charset="0"/>
              </a:endParaRPr>
            </a:p>
          </p:txBody>
        </p:sp>
        <p:sp>
          <p:nvSpPr>
            <p:cNvPr id="103" name="Rounded Rectangle 102"/>
            <p:cNvSpPr/>
            <p:nvPr/>
          </p:nvSpPr>
          <p:spPr>
            <a:xfrm>
              <a:off x="8455558" y="5687386"/>
              <a:ext cx="546132" cy="310957"/>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17" name="Rectangle 104"/>
            <p:cNvSpPr>
              <a:spLocks noChangeArrowheads="1"/>
            </p:cNvSpPr>
            <p:nvPr/>
          </p:nvSpPr>
          <p:spPr bwMode="auto">
            <a:xfrm>
              <a:off x="5050869" y="5520873"/>
              <a:ext cx="775380" cy="33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a:solidFill>
                    <a:schemeClr val="bg1"/>
                  </a:solidFill>
                  <a:latin typeface="Gill Sans MT" pitchFamily="34" charset="0"/>
                </a:rPr>
                <a:t>MFI</a:t>
              </a:r>
            </a:p>
          </p:txBody>
        </p:sp>
        <p:sp>
          <p:nvSpPr>
            <p:cNvPr id="106" name="Rounded Rectangle 105"/>
            <p:cNvSpPr/>
            <p:nvPr/>
          </p:nvSpPr>
          <p:spPr>
            <a:xfrm>
              <a:off x="5050170" y="5571570"/>
              <a:ext cx="547719" cy="260189"/>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19" name="Rectangle 107"/>
            <p:cNvSpPr>
              <a:spLocks noChangeArrowheads="1"/>
            </p:cNvSpPr>
            <p:nvPr/>
          </p:nvSpPr>
          <p:spPr bwMode="auto">
            <a:xfrm>
              <a:off x="3996008" y="5834950"/>
              <a:ext cx="1042450" cy="47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500"/>
                </a:lnSpc>
              </a:pPr>
              <a:r>
                <a:rPr lang="en-GB" altLang="en-US" sz="1600">
                  <a:solidFill>
                    <a:schemeClr val="bg1"/>
                  </a:solidFill>
                </a:rPr>
                <a:t>Balance sheet</a:t>
              </a:r>
            </a:p>
          </p:txBody>
        </p:sp>
        <p:sp>
          <p:nvSpPr>
            <p:cNvPr id="109" name="Rounded Rectangle 108"/>
            <p:cNvSpPr/>
            <p:nvPr/>
          </p:nvSpPr>
          <p:spPr>
            <a:xfrm>
              <a:off x="4078563" y="5834932"/>
              <a:ext cx="898578" cy="545762"/>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21" name="Rectangle 110"/>
            <p:cNvSpPr>
              <a:spLocks noChangeArrowheads="1"/>
            </p:cNvSpPr>
            <p:nvPr/>
          </p:nvSpPr>
          <p:spPr bwMode="auto">
            <a:xfrm>
              <a:off x="5556321" y="5877272"/>
              <a:ext cx="959895" cy="47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500"/>
                </a:lnSpc>
              </a:pPr>
              <a:r>
                <a:rPr lang="en-GB" altLang="en-US" sz="1600">
                  <a:solidFill>
                    <a:schemeClr val="bg1"/>
                  </a:solidFill>
                </a:rPr>
                <a:t>Interest rates</a:t>
              </a:r>
            </a:p>
          </p:txBody>
        </p:sp>
        <p:sp>
          <p:nvSpPr>
            <p:cNvPr id="112" name="Rounded Rectangle 111"/>
            <p:cNvSpPr/>
            <p:nvPr/>
          </p:nvSpPr>
          <p:spPr>
            <a:xfrm>
              <a:off x="5537561" y="5876182"/>
              <a:ext cx="906517" cy="482301"/>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9523" name="Rectangle 114"/>
            <p:cNvSpPr>
              <a:spLocks noChangeArrowheads="1"/>
            </p:cNvSpPr>
            <p:nvPr/>
          </p:nvSpPr>
          <p:spPr bwMode="auto">
            <a:xfrm>
              <a:off x="6479386" y="5398785"/>
              <a:ext cx="1837030" cy="47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500"/>
                </a:lnSpc>
              </a:pPr>
              <a:r>
                <a:rPr lang="en-GB" altLang="en-US" sz="1600">
                  <a:solidFill>
                    <a:schemeClr val="bg1"/>
                  </a:solidFill>
                </a:rPr>
                <a:t>Financial Vehicle Corporations</a:t>
              </a:r>
            </a:p>
          </p:txBody>
        </p:sp>
        <p:sp>
          <p:nvSpPr>
            <p:cNvPr id="116" name="Rounded Rectangle 115"/>
            <p:cNvSpPr/>
            <p:nvPr/>
          </p:nvSpPr>
          <p:spPr>
            <a:xfrm>
              <a:off x="6444078" y="5373256"/>
              <a:ext cx="1787631" cy="490233"/>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grpSp>
      <p:sp>
        <p:nvSpPr>
          <p:cNvPr id="19490" name="Rectangle 80"/>
          <p:cNvSpPr>
            <a:spLocks noChangeArrowheads="1"/>
          </p:cNvSpPr>
          <p:nvPr/>
        </p:nvSpPr>
        <p:spPr bwMode="auto">
          <a:xfrm>
            <a:off x="6659563" y="5949950"/>
            <a:ext cx="13446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500"/>
              </a:lnSpc>
            </a:pPr>
            <a:r>
              <a:rPr lang="en-GB" altLang="en-US" sz="1600">
                <a:solidFill>
                  <a:schemeClr val="bg1"/>
                </a:solidFill>
              </a:rPr>
              <a:t>Securities Holdings </a:t>
            </a:r>
          </a:p>
        </p:txBody>
      </p:sp>
      <p:sp>
        <p:nvSpPr>
          <p:cNvPr id="72" name="Rounded Rectangle 71"/>
          <p:cNvSpPr/>
          <p:nvPr/>
        </p:nvSpPr>
        <p:spPr bwMode="auto">
          <a:xfrm>
            <a:off x="6659563" y="5949950"/>
            <a:ext cx="1377950" cy="490538"/>
          </a:xfrm>
          <a:prstGeom prst="round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cxnSp>
        <p:nvCxnSpPr>
          <p:cNvPr id="73" name="Straight Arrow Connector 72"/>
          <p:cNvCxnSpPr/>
          <p:nvPr/>
        </p:nvCxnSpPr>
        <p:spPr bwMode="auto">
          <a:xfrm>
            <a:off x="7229475" y="4097338"/>
            <a:ext cx="6350" cy="1833562"/>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121"/>
          <p:cNvSpPr txBox="1">
            <a:spLocks noChangeArrowheads="1"/>
          </p:cNvSpPr>
          <p:nvPr/>
        </p:nvSpPr>
        <p:spPr bwMode="auto">
          <a:xfrm>
            <a:off x="688975" y="6426200"/>
            <a:ext cx="2436813" cy="374650"/>
          </a:xfrm>
          <a:prstGeom prst="roundRect">
            <a:avLst/>
          </a:prstGeom>
          <a:ln cap="rnd">
            <a:noFill/>
          </a:ln>
          <a:extLst/>
        </p:spPr>
        <p:style>
          <a:lnRef idx="2">
            <a:schemeClr val="dk1"/>
          </a:lnRef>
          <a:fillRef idx="1">
            <a:schemeClr val="lt1"/>
          </a:fillRef>
          <a:effectRef idx="0">
            <a:schemeClr val="dk1"/>
          </a:effectRef>
          <a:fontRef idx="minor">
            <a:schemeClr val="dk1"/>
          </a:fontRef>
        </p:style>
        <p:txBody>
          <a:bodyPr>
            <a:spAutoFit/>
          </a:bodyPr>
          <a:lstStyle>
            <a:defPPr>
              <a:defRPr lang="en-US"/>
            </a:defPPr>
            <a:lvl1pPr algn="ctr">
              <a:defRPr sz="1600" b="1">
                <a:solidFill>
                  <a:schemeClr val="accent1"/>
                </a:solidFill>
                <a:latin typeface="Arial"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fontAlgn="auto">
              <a:spcBef>
                <a:spcPts val="0"/>
              </a:spcBef>
              <a:spcAft>
                <a:spcPts val="0"/>
              </a:spcAft>
              <a:defRPr/>
            </a:pPr>
            <a:r>
              <a:rPr lang="en-GB" b="0" dirty="0" smtClean="0"/>
              <a:t>Real economy statistics</a:t>
            </a:r>
            <a:endParaRPr lang="en-GB" b="0" dirty="0"/>
          </a:p>
        </p:txBody>
      </p:sp>
      <p:sp>
        <p:nvSpPr>
          <p:cNvPr id="70" name="TextBox 121"/>
          <p:cNvSpPr txBox="1">
            <a:spLocks noChangeArrowheads="1"/>
          </p:cNvSpPr>
          <p:nvPr/>
        </p:nvSpPr>
        <p:spPr bwMode="auto">
          <a:xfrm>
            <a:off x="6189663" y="6426200"/>
            <a:ext cx="2209800" cy="374650"/>
          </a:xfrm>
          <a:prstGeom prst="roundRect">
            <a:avLst/>
          </a:prstGeom>
          <a:ln cap="rnd">
            <a:noFill/>
          </a:ln>
          <a:extLst/>
        </p:spPr>
        <p:style>
          <a:lnRef idx="2">
            <a:schemeClr val="dk1"/>
          </a:lnRef>
          <a:fillRef idx="1">
            <a:schemeClr val="lt1"/>
          </a:fillRef>
          <a:effectRef idx="0">
            <a:schemeClr val="dk1"/>
          </a:effectRef>
          <a:fontRef idx="minor">
            <a:schemeClr val="dk1"/>
          </a:fontRef>
        </p:style>
        <p:txBody>
          <a:bodyPr>
            <a:spAutoFit/>
          </a:bodyPr>
          <a:lstStyle>
            <a:defPPr>
              <a:defRPr lang="en-US"/>
            </a:defPPr>
            <a:lvl1pPr algn="ctr">
              <a:defRPr sz="1600" b="1">
                <a:solidFill>
                  <a:schemeClr val="accent1"/>
                </a:solidFill>
                <a:latin typeface="Arial"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fontAlgn="auto">
              <a:spcBef>
                <a:spcPts val="0"/>
              </a:spcBef>
              <a:spcAft>
                <a:spcPts val="0"/>
              </a:spcAft>
              <a:defRPr/>
            </a:pPr>
            <a:r>
              <a:rPr lang="en-GB" b="0" dirty="0" smtClean="0"/>
              <a:t>Financial statistics</a:t>
            </a:r>
            <a:endParaRPr lang="en-GB" b="0" dirty="0"/>
          </a:p>
        </p:txBody>
      </p:sp>
      <p:sp>
        <p:nvSpPr>
          <p:cNvPr id="3" name="Footer Placeholder 2"/>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
        <p:nvSpPr>
          <p:cNvPr id="76" name="Text Placeholder 8"/>
          <p:cNvSpPr>
            <a:spLocks noGrp="1"/>
          </p:cNvSpPr>
          <p:nvPr>
            <p:ph type="body" sz="quarter" idx="12"/>
          </p:nvPr>
        </p:nvSpPr>
        <p:spPr>
          <a:xfrm>
            <a:off x="273424" y="116632"/>
            <a:ext cx="8547048" cy="360040"/>
          </a:xfrm>
        </p:spPr>
        <p:txBody>
          <a:bodyPr/>
          <a:lstStyle/>
          <a:p>
            <a:r>
              <a:rPr lang="en-GB" noProof="0" dirty="0" smtClean="0"/>
              <a:t>Two systems producing European statistics – ESS, ESCB</a:t>
            </a:r>
            <a:endParaRPr lang="en-GB" noProof="0" dirty="0"/>
          </a:p>
        </p:txBody>
      </p:sp>
    </p:spTree>
    <p:extLst>
      <p:ext uri="{BB962C8B-B14F-4D97-AF65-F5344CB8AC3E}">
        <p14:creationId xmlns:p14="http://schemas.microsoft.com/office/powerpoint/2010/main" val="3837014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9900"/>
            <a:ext cx="9144000" cy="656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ounded Rectangle 61"/>
          <p:cNvSpPr/>
          <p:nvPr/>
        </p:nvSpPr>
        <p:spPr>
          <a:xfrm>
            <a:off x="2994025" y="1257300"/>
            <a:ext cx="3241675" cy="8413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GB" sz="2000" b="1" dirty="0">
                <a:solidFill>
                  <a:schemeClr val="tx1"/>
                </a:solidFill>
              </a:rPr>
              <a:t>European Statistical Forum (ESF)</a:t>
            </a:r>
          </a:p>
        </p:txBody>
      </p:sp>
      <p:sp>
        <p:nvSpPr>
          <p:cNvPr id="68" name="Rounded Rectangle 67"/>
          <p:cNvSpPr/>
          <p:nvPr/>
        </p:nvSpPr>
        <p:spPr>
          <a:xfrm>
            <a:off x="2560531" y="2802003"/>
            <a:ext cx="4108811" cy="1008112"/>
          </a:xfrm>
          <a:prstGeom prst="roundRect">
            <a:avLst/>
          </a:prstGeom>
          <a:blipFill>
            <a:blip r:embed="rId4"/>
            <a:tile tx="0" ty="0" sx="100000" sy="100000" flip="none" algn="tl"/>
          </a:blip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2000" b="1" dirty="0">
                <a:solidFill>
                  <a:schemeClr val="accent1"/>
                </a:solidFill>
              </a:rPr>
              <a:t>Committee on Monetary, Financial and Balance of Payments Statistics (CMFB)</a:t>
            </a:r>
          </a:p>
        </p:txBody>
      </p:sp>
      <p:sp>
        <p:nvSpPr>
          <p:cNvPr id="74" name="TextBox 121"/>
          <p:cNvSpPr txBox="1">
            <a:spLocks noChangeArrowheads="1"/>
          </p:cNvSpPr>
          <p:nvPr/>
        </p:nvSpPr>
        <p:spPr bwMode="auto">
          <a:xfrm>
            <a:off x="2994025" y="2154238"/>
            <a:ext cx="3241675" cy="374650"/>
          </a:xfrm>
          <a:prstGeom prst="roundRect">
            <a:avLst/>
          </a:prstGeom>
          <a:ln cap="rnd">
            <a:noFill/>
          </a:ln>
          <a:extLst/>
        </p:spPr>
        <p:style>
          <a:lnRef idx="2">
            <a:schemeClr val="dk1"/>
          </a:lnRef>
          <a:fillRef idx="1">
            <a:schemeClr val="lt1"/>
          </a:fillRef>
          <a:effectRef idx="0">
            <a:schemeClr val="dk1"/>
          </a:effectRef>
          <a:fontRef idx="minor">
            <a:schemeClr val="dk1"/>
          </a:fontRef>
        </p:style>
        <p:txBody>
          <a:bodyPr>
            <a:spAutoFit/>
          </a:bodyPr>
          <a:lstStyle>
            <a:defPPr>
              <a:defRPr lang="en-US"/>
            </a:defPPr>
            <a:lvl1pPr algn="ctr">
              <a:defRPr sz="1600" b="1">
                <a:solidFill>
                  <a:schemeClr val="accent1"/>
                </a:solidFill>
                <a:latin typeface="Arial"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fontAlgn="auto">
              <a:spcBef>
                <a:spcPts val="0"/>
              </a:spcBef>
              <a:spcAft>
                <a:spcPts val="0"/>
              </a:spcAft>
              <a:defRPr/>
            </a:pPr>
            <a:r>
              <a:rPr lang="en-GB" dirty="0"/>
              <a:t>strategic </a:t>
            </a:r>
            <a:r>
              <a:rPr lang="en-GB" b="0" dirty="0"/>
              <a:t>(senior managers)</a:t>
            </a:r>
          </a:p>
        </p:txBody>
      </p:sp>
      <p:sp>
        <p:nvSpPr>
          <p:cNvPr id="76" name="TextBox 121"/>
          <p:cNvSpPr txBox="1">
            <a:spLocks noChangeArrowheads="1"/>
          </p:cNvSpPr>
          <p:nvPr/>
        </p:nvSpPr>
        <p:spPr bwMode="auto">
          <a:xfrm>
            <a:off x="2573338" y="3911600"/>
            <a:ext cx="4083050" cy="374650"/>
          </a:xfrm>
          <a:prstGeom prst="roundRect">
            <a:avLst/>
          </a:prstGeom>
          <a:ln cap="rnd">
            <a:noFill/>
          </a:ln>
          <a:extLst/>
        </p:spPr>
        <p:style>
          <a:lnRef idx="2">
            <a:schemeClr val="dk1"/>
          </a:lnRef>
          <a:fillRef idx="1">
            <a:schemeClr val="lt1"/>
          </a:fillRef>
          <a:effectRef idx="0">
            <a:schemeClr val="dk1"/>
          </a:effectRef>
          <a:fontRef idx="minor">
            <a:schemeClr val="dk1"/>
          </a:fontRef>
        </p:style>
        <p:txBody>
          <a:bodyPr>
            <a:spAutoFit/>
          </a:bodyPr>
          <a:lstStyle>
            <a:defPPr>
              <a:defRPr lang="en-US"/>
            </a:defPPr>
            <a:lvl1pPr algn="ctr">
              <a:defRPr sz="2000" b="1">
                <a:solidFill>
                  <a:schemeClr val="accent1"/>
                </a:solidFill>
                <a:latin typeface="Arial"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fontAlgn="auto">
              <a:spcBef>
                <a:spcPts val="0"/>
              </a:spcBef>
              <a:spcAft>
                <a:spcPts val="0"/>
              </a:spcAft>
              <a:defRPr/>
            </a:pPr>
            <a:r>
              <a:rPr lang="en-GB" sz="1600" dirty="0" smtClean="0"/>
              <a:t>operational </a:t>
            </a:r>
            <a:r>
              <a:rPr lang="en-GB" sz="1600" b="0" dirty="0" smtClean="0"/>
              <a:t>(senior statisticians)</a:t>
            </a:r>
            <a:endParaRPr lang="en-GB" sz="1600" b="0" dirty="0"/>
          </a:p>
        </p:txBody>
      </p:sp>
      <p:sp>
        <p:nvSpPr>
          <p:cNvPr id="77" name="Rounded Rectangle 76"/>
          <p:cNvSpPr/>
          <p:nvPr/>
        </p:nvSpPr>
        <p:spPr>
          <a:xfrm>
            <a:off x="124227" y="4804416"/>
            <a:ext cx="1799753" cy="119212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2000" dirty="0">
                <a:solidFill>
                  <a:srgbClr val="FFFFFF"/>
                </a:solidFill>
              </a:rPr>
              <a:t>ESS working groups</a:t>
            </a:r>
          </a:p>
        </p:txBody>
      </p:sp>
      <p:sp>
        <p:nvSpPr>
          <p:cNvPr id="81" name="Rounded Rectangle 80"/>
          <p:cNvSpPr/>
          <p:nvPr/>
        </p:nvSpPr>
        <p:spPr>
          <a:xfrm>
            <a:off x="117876" y="1282461"/>
            <a:ext cx="1799753" cy="1631219"/>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2000" b="1" dirty="0">
                <a:solidFill>
                  <a:srgbClr val="FFFFFF"/>
                </a:solidFill>
              </a:rPr>
              <a:t>European Statistical System Committee</a:t>
            </a:r>
          </a:p>
          <a:p>
            <a:pPr algn="ctr" fontAlgn="auto">
              <a:spcBef>
                <a:spcPts val="0"/>
              </a:spcBef>
              <a:spcAft>
                <a:spcPts val="0"/>
              </a:spcAft>
              <a:defRPr/>
            </a:pPr>
            <a:r>
              <a:rPr lang="en-GB" sz="2000" b="1" dirty="0">
                <a:solidFill>
                  <a:srgbClr val="FFFFFF"/>
                </a:solidFill>
              </a:rPr>
              <a:t>(ESSC)</a:t>
            </a:r>
          </a:p>
        </p:txBody>
      </p:sp>
      <p:sp>
        <p:nvSpPr>
          <p:cNvPr id="83" name="Rounded Rectangle 82"/>
          <p:cNvSpPr/>
          <p:nvPr/>
        </p:nvSpPr>
        <p:spPr>
          <a:xfrm>
            <a:off x="124226" y="3213568"/>
            <a:ext cx="1799754" cy="1193093"/>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2000" dirty="0">
                <a:solidFill>
                  <a:srgbClr val="FFFFFF"/>
                </a:solidFill>
              </a:rPr>
              <a:t>ESS directors groups</a:t>
            </a:r>
          </a:p>
        </p:txBody>
      </p:sp>
      <p:sp>
        <p:nvSpPr>
          <p:cNvPr id="84" name="Rounded Rectangle 83"/>
          <p:cNvSpPr/>
          <p:nvPr/>
        </p:nvSpPr>
        <p:spPr>
          <a:xfrm>
            <a:off x="7153401" y="4767015"/>
            <a:ext cx="1869548" cy="119212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2000" dirty="0">
                <a:solidFill>
                  <a:srgbClr val="FFFFFF"/>
                </a:solidFill>
              </a:rPr>
              <a:t>ESCB working groups</a:t>
            </a:r>
          </a:p>
        </p:txBody>
      </p:sp>
      <p:sp>
        <p:nvSpPr>
          <p:cNvPr id="90" name="Rounded Rectangle 89"/>
          <p:cNvSpPr/>
          <p:nvPr/>
        </p:nvSpPr>
        <p:spPr>
          <a:xfrm>
            <a:off x="7151187" y="1268760"/>
            <a:ext cx="1799754" cy="2993293"/>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2000" b="1" dirty="0">
                <a:solidFill>
                  <a:srgbClr val="FFFFFF"/>
                </a:solidFill>
              </a:rPr>
              <a:t>Statistics Committee</a:t>
            </a:r>
          </a:p>
          <a:p>
            <a:pPr algn="ctr" fontAlgn="auto">
              <a:spcBef>
                <a:spcPts val="0"/>
              </a:spcBef>
              <a:spcAft>
                <a:spcPts val="0"/>
              </a:spcAft>
              <a:defRPr/>
            </a:pPr>
            <a:r>
              <a:rPr lang="en-GB" sz="2000" b="1" dirty="0">
                <a:solidFill>
                  <a:srgbClr val="FFFFFF"/>
                </a:solidFill>
              </a:rPr>
              <a:t>(STC)</a:t>
            </a:r>
          </a:p>
        </p:txBody>
      </p:sp>
      <p:cxnSp>
        <p:nvCxnSpPr>
          <p:cNvPr id="18457" name="Curved Connector 96"/>
          <p:cNvCxnSpPr>
            <a:cxnSpLocks noChangeShapeType="1"/>
            <a:endCxn id="62" idx="1"/>
          </p:cNvCxnSpPr>
          <p:nvPr/>
        </p:nvCxnSpPr>
        <p:spPr bwMode="auto">
          <a:xfrm flipV="1">
            <a:off x="1917700" y="1677988"/>
            <a:ext cx="1076325" cy="420687"/>
          </a:xfrm>
          <a:prstGeom prst="bentConnector3">
            <a:avLst>
              <a:gd name="adj1" fmla="val 50000"/>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58" name="Curved Connector 97"/>
          <p:cNvCxnSpPr>
            <a:cxnSpLocks noChangeShapeType="1"/>
            <a:endCxn id="62" idx="3"/>
          </p:cNvCxnSpPr>
          <p:nvPr/>
        </p:nvCxnSpPr>
        <p:spPr bwMode="auto">
          <a:xfrm rot="10800000">
            <a:off x="6235700" y="1677988"/>
            <a:ext cx="915988" cy="1087437"/>
          </a:xfrm>
          <a:prstGeom prst="bentConnector3">
            <a:avLst>
              <a:gd name="adj1" fmla="val 50000"/>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59" name="Curved Connector 99"/>
          <p:cNvCxnSpPr>
            <a:cxnSpLocks noChangeShapeType="1"/>
          </p:cNvCxnSpPr>
          <p:nvPr/>
        </p:nvCxnSpPr>
        <p:spPr bwMode="auto">
          <a:xfrm rot="10800000" flipV="1">
            <a:off x="6669088" y="2765425"/>
            <a:ext cx="482600" cy="284163"/>
          </a:xfrm>
          <a:prstGeom prst="bentConnector3">
            <a:avLst>
              <a:gd name="adj1" fmla="val 50000"/>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60" name="Curved Connector 101"/>
          <p:cNvCxnSpPr>
            <a:cxnSpLocks noChangeShapeType="1"/>
          </p:cNvCxnSpPr>
          <p:nvPr/>
        </p:nvCxnSpPr>
        <p:spPr bwMode="auto">
          <a:xfrm rot="10800000">
            <a:off x="6669088" y="3306763"/>
            <a:ext cx="484187" cy="2055812"/>
          </a:xfrm>
          <a:prstGeom prst="bentConnector3">
            <a:avLst>
              <a:gd name="adj1" fmla="val 50000"/>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61" name="Curved Connector 96"/>
          <p:cNvCxnSpPr>
            <a:cxnSpLocks noChangeShapeType="1"/>
          </p:cNvCxnSpPr>
          <p:nvPr/>
        </p:nvCxnSpPr>
        <p:spPr bwMode="auto">
          <a:xfrm flipV="1">
            <a:off x="1924050" y="3306763"/>
            <a:ext cx="636588" cy="503237"/>
          </a:xfrm>
          <a:prstGeom prst="bentConnector3">
            <a:avLst>
              <a:gd name="adj1" fmla="val 50000"/>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62" name="Curved Connector 96"/>
          <p:cNvCxnSpPr>
            <a:cxnSpLocks noChangeShapeType="1"/>
          </p:cNvCxnSpPr>
          <p:nvPr/>
        </p:nvCxnSpPr>
        <p:spPr bwMode="auto">
          <a:xfrm flipV="1">
            <a:off x="1924050" y="3306763"/>
            <a:ext cx="636588" cy="2093912"/>
          </a:xfrm>
          <a:prstGeom prst="bentConnector3">
            <a:avLst>
              <a:gd name="adj1" fmla="val 48593"/>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63" name="Curved Connector 96"/>
          <p:cNvCxnSpPr>
            <a:cxnSpLocks noChangeShapeType="1"/>
          </p:cNvCxnSpPr>
          <p:nvPr/>
        </p:nvCxnSpPr>
        <p:spPr bwMode="auto">
          <a:xfrm flipV="1">
            <a:off x="1993900" y="6165850"/>
            <a:ext cx="5156200" cy="0"/>
          </a:xfrm>
          <a:prstGeom prst="bentConnector3">
            <a:avLst>
              <a:gd name="adj1" fmla="val 50000"/>
            </a:avLst>
          </a:prstGeom>
          <a:noFill/>
          <a:ln w="38100" algn="ctr">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1" name="TextBox 121"/>
          <p:cNvSpPr txBox="1">
            <a:spLocks noChangeArrowheads="1"/>
          </p:cNvSpPr>
          <p:nvPr/>
        </p:nvSpPr>
        <p:spPr bwMode="auto">
          <a:xfrm>
            <a:off x="3348038" y="6227763"/>
            <a:ext cx="2743200" cy="647700"/>
          </a:xfrm>
          <a:prstGeom prst="roundRect">
            <a:avLst/>
          </a:prstGeom>
          <a:ln cap="rnd">
            <a:noFill/>
          </a:ln>
          <a:extLst/>
        </p:spPr>
        <p:style>
          <a:lnRef idx="2">
            <a:schemeClr val="dk1"/>
          </a:lnRef>
          <a:fillRef idx="1">
            <a:schemeClr val="lt1"/>
          </a:fillRef>
          <a:effectRef idx="0">
            <a:schemeClr val="dk1"/>
          </a:effectRef>
          <a:fontRef idx="minor">
            <a:schemeClr val="dk1"/>
          </a:fontRef>
        </p:style>
        <p:txBody>
          <a:bodyPr>
            <a:spAutoFit/>
          </a:bodyPr>
          <a:lstStyle>
            <a:defPPr>
              <a:defRPr lang="en-US"/>
            </a:defPPr>
            <a:lvl1pPr algn="ctr">
              <a:defRPr sz="1600" b="1">
                <a:solidFill>
                  <a:schemeClr val="accent1"/>
                </a:solidFill>
                <a:latin typeface="Arial"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fontAlgn="auto">
              <a:spcBef>
                <a:spcPts val="0"/>
              </a:spcBef>
              <a:spcAft>
                <a:spcPts val="0"/>
              </a:spcAft>
              <a:defRPr/>
            </a:pPr>
            <a:r>
              <a:rPr lang="en-GB" b="0" dirty="0" smtClean="0"/>
              <a:t>Mutual invitation for observers on all levels</a:t>
            </a:r>
            <a:endParaRPr lang="en-GB" b="0" dirty="0"/>
          </a:p>
        </p:txBody>
      </p:sp>
      <p:cxnSp>
        <p:nvCxnSpPr>
          <p:cNvPr id="18466" name="Curved Connector 96"/>
          <p:cNvCxnSpPr>
            <a:cxnSpLocks noChangeShapeType="1"/>
          </p:cNvCxnSpPr>
          <p:nvPr/>
        </p:nvCxnSpPr>
        <p:spPr bwMode="auto">
          <a:xfrm rot="16200000" flipV="1">
            <a:off x="825500" y="4605338"/>
            <a:ext cx="396875" cy="0"/>
          </a:xfrm>
          <a:prstGeom prst="bentConnector3">
            <a:avLst>
              <a:gd name="adj1" fmla="val 50000"/>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67" name="Curved Connector 96"/>
          <p:cNvCxnSpPr>
            <a:cxnSpLocks noChangeShapeType="1"/>
          </p:cNvCxnSpPr>
          <p:nvPr/>
        </p:nvCxnSpPr>
        <p:spPr bwMode="auto">
          <a:xfrm rot="16200000" flipV="1">
            <a:off x="7832725" y="4511676"/>
            <a:ext cx="511175" cy="0"/>
          </a:xfrm>
          <a:prstGeom prst="bentConnector3">
            <a:avLst>
              <a:gd name="adj1" fmla="val 50000"/>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68" name="Curved Connector 96"/>
          <p:cNvCxnSpPr>
            <a:cxnSpLocks noChangeShapeType="1"/>
          </p:cNvCxnSpPr>
          <p:nvPr/>
        </p:nvCxnSpPr>
        <p:spPr bwMode="auto">
          <a:xfrm rot="16200000" flipV="1">
            <a:off x="870744" y="3059907"/>
            <a:ext cx="300037" cy="6350"/>
          </a:xfrm>
          <a:prstGeom prst="bentConnector3">
            <a:avLst>
              <a:gd name="adj1" fmla="val 50000"/>
            </a:avLst>
          </a:prstGeom>
          <a:noFill/>
          <a:ln w="38100"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TextBox 121"/>
          <p:cNvSpPr txBox="1">
            <a:spLocks noChangeArrowheads="1"/>
          </p:cNvSpPr>
          <p:nvPr/>
        </p:nvSpPr>
        <p:spPr bwMode="auto">
          <a:xfrm>
            <a:off x="123825" y="620713"/>
            <a:ext cx="2436813" cy="374650"/>
          </a:xfrm>
          <a:prstGeom prst="roundRect">
            <a:avLst/>
          </a:prstGeom>
          <a:ln cap="rnd">
            <a:noFill/>
          </a:ln>
          <a:extLst/>
        </p:spPr>
        <p:style>
          <a:lnRef idx="2">
            <a:schemeClr val="dk1"/>
          </a:lnRef>
          <a:fillRef idx="1">
            <a:schemeClr val="lt1"/>
          </a:fillRef>
          <a:effectRef idx="0">
            <a:schemeClr val="dk1"/>
          </a:effectRef>
          <a:fontRef idx="minor">
            <a:schemeClr val="dk1"/>
          </a:fontRef>
        </p:style>
        <p:txBody>
          <a:bodyPr>
            <a:spAutoFit/>
          </a:bodyPr>
          <a:lstStyle>
            <a:defPPr>
              <a:defRPr lang="en-US"/>
            </a:defPPr>
            <a:lvl1pPr algn="ctr">
              <a:defRPr sz="1600" b="1">
                <a:solidFill>
                  <a:schemeClr val="accent1"/>
                </a:solidFill>
                <a:latin typeface="Arial"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fontAlgn="auto">
              <a:spcBef>
                <a:spcPts val="0"/>
              </a:spcBef>
              <a:spcAft>
                <a:spcPts val="0"/>
              </a:spcAft>
              <a:defRPr/>
            </a:pPr>
            <a:r>
              <a:rPr lang="en-GB" b="0" dirty="0" smtClean="0"/>
              <a:t>Real economy statistics</a:t>
            </a:r>
            <a:endParaRPr lang="en-GB" b="0" dirty="0"/>
          </a:p>
        </p:txBody>
      </p:sp>
      <p:sp>
        <p:nvSpPr>
          <p:cNvPr id="27" name="TextBox 121"/>
          <p:cNvSpPr txBox="1">
            <a:spLocks noChangeArrowheads="1"/>
          </p:cNvSpPr>
          <p:nvPr/>
        </p:nvSpPr>
        <p:spPr bwMode="auto">
          <a:xfrm>
            <a:off x="6619875" y="622300"/>
            <a:ext cx="2209800" cy="374650"/>
          </a:xfrm>
          <a:prstGeom prst="roundRect">
            <a:avLst/>
          </a:prstGeom>
          <a:ln cap="rnd">
            <a:noFill/>
          </a:ln>
          <a:extLst/>
        </p:spPr>
        <p:style>
          <a:lnRef idx="2">
            <a:schemeClr val="dk1"/>
          </a:lnRef>
          <a:fillRef idx="1">
            <a:schemeClr val="lt1"/>
          </a:fillRef>
          <a:effectRef idx="0">
            <a:schemeClr val="dk1"/>
          </a:effectRef>
          <a:fontRef idx="minor">
            <a:schemeClr val="dk1"/>
          </a:fontRef>
        </p:style>
        <p:txBody>
          <a:bodyPr>
            <a:spAutoFit/>
          </a:bodyPr>
          <a:lstStyle>
            <a:defPPr>
              <a:defRPr lang="en-US"/>
            </a:defPPr>
            <a:lvl1pPr algn="ctr">
              <a:defRPr sz="1600" b="1">
                <a:solidFill>
                  <a:schemeClr val="accent1"/>
                </a:solidFill>
                <a:latin typeface="Arial"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fontAlgn="auto">
              <a:spcBef>
                <a:spcPts val="0"/>
              </a:spcBef>
              <a:spcAft>
                <a:spcPts val="0"/>
              </a:spcAft>
              <a:defRPr/>
            </a:pPr>
            <a:r>
              <a:rPr lang="en-GB" b="0" dirty="0" smtClean="0"/>
              <a:t>Financial statistics</a:t>
            </a:r>
            <a:endParaRPr lang="en-GB" b="0" dirty="0"/>
          </a:p>
        </p:txBody>
      </p:sp>
      <p:sp>
        <p:nvSpPr>
          <p:cNvPr id="2" name="Footer Placeholder 1"/>
          <p:cNvSpPr>
            <a:spLocks noGrp="1"/>
          </p:cNvSpPr>
          <p:nvPr>
            <p:ph type="ftr" sz="quarter" idx="10"/>
          </p:nvPr>
        </p:nvSpPr>
        <p:spPr/>
        <p:txBody>
          <a:bodyPr/>
          <a:lstStyle/>
          <a:p>
            <a:pPr>
              <a:defRPr/>
            </a:pPr>
            <a:r>
              <a:rPr lang="en-US" smtClean="0"/>
              <a:t>Central banking statistics - New opportunities for innovation and cooperation</a:t>
            </a:r>
            <a:endParaRPr lang="en-GB"/>
          </a:p>
        </p:txBody>
      </p:sp>
      <p:sp>
        <p:nvSpPr>
          <p:cNvPr id="28" name="Text Placeholder 8"/>
          <p:cNvSpPr>
            <a:spLocks noGrp="1"/>
          </p:cNvSpPr>
          <p:nvPr>
            <p:ph type="body" sz="quarter" idx="12"/>
          </p:nvPr>
        </p:nvSpPr>
        <p:spPr>
          <a:xfrm>
            <a:off x="273424" y="116632"/>
            <a:ext cx="8547048" cy="360040"/>
          </a:xfrm>
        </p:spPr>
        <p:txBody>
          <a:bodyPr/>
          <a:lstStyle/>
          <a:p>
            <a:r>
              <a:rPr lang="en-GB" noProof="0" dirty="0" smtClean="0"/>
              <a:t>Two systems producing European statistics – ESS, ESCB</a:t>
            </a:r>
            <a:endParaRPr lang="en-GB" noProof="0" dirty="0"/>
          </a:p>
        </p:txBody>
      </p:sp>
    </p:spTree>
    <p:extLst>
      <p:ext uri="{BB962C8B-B14F-4D97-AF65-F5344CB8AC3E}">
        <p14:creationId xmlns:p14="http://schemas.microsoft.com/office/powerpoint/2010/main" val="316020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en-US" noProof="0" smtClean="0"/>
              <a:t>What do the two systems coordinate?</a:t>
            </a:r>
            <a:endParaRPr lang="en-GB" altLang="en-US" noProof="0" dirty="0" smtClean="0"/>
          </a:p>
        </p:txBody>
      </p:sp>
      <p:sp>
        <p:nvSpPr>
          <p:cNvPr id="20483" name="Rectangle 3"/>
          <p:cNvSpPr>
            <a:spLocks noGrp="1" noChangeArrowheads="1"/>
          </p:cNvSpPr>
          <p:nvPr>
            <p:ph idx="1"/>
          </p:nvPr>
        </p:nvSpPr>
        <p:spPr/>
        <p:txBody>
          <a:bodyPr/>
          <a:lstStyle/>
          <a:p>
            <a:r>
              <a:rPr lang="en-GB" altLang="en-US" noProof="0" dirty="0" smtClean="0">
                <a:solidFill>
                  <a:schemeClr val="tx2"/>
                </a:solidFill>
              </a:rPr>
              <a:t>Statistical dossiers </a:t>
            </a:r>
          </a:p>
          <a:p>
            <a:pPr lvl="1"/>
            <a:r>
              <a:rPr lang="en-GB" altLang="en-US" noProof="0" dirty="0" smtClean="0"/>
              <a:t>Methodology; application of statistical standards</a:t>
            </a:r>
          </a:p>
          <a:p>
            <a:pPr lvl="1"/>
            <a:r>
              <a:rPr lang="en-GB" altLang="en-US" noProof="0" dirty="0" smtClean="0"/>
              <a:t>Issues related to statistical production</a:t>
            </a:r>
          </a:p>
          <a:p>
            <a:pPr lvl="1"/>
            <a:r>
              <a:rPr lang="en-GB" altLang="en-US" noProof="0" dirty="0" smtClean="0"/>
              <a:t>Dissemination standards (SMDX) and procedures</a:t>
            </a:r>
          </a:p>
          <a:p>
            <a:pPr lvl="1"/>
            <a:r>
              <a:rPr lang="en-GB" altLang="en-US" noProof="0" dirty="0" smtClean="0"/>
              <a:t>Exchange of confidential and embargoed information (e.g. pre-release access to the HICP)</a:t>
            </a:r>
          </a:p>
          <a:p>
            <a:pPr lvl="1"/>
            <a:endParaRPr lang="en-GB" altLang="en-US" noProof="0" dirty="0" smtClean="0"/>
          </a:p>
          <a:p>
            <a:r>
              <a:rPr lang="en-GB" altLang="en-US" noProof="0" dirty="0" smtClean="0">
                <a:solidFill>
                  <a:schemeClr val="tx2"/>
                </a:solidFill>
              </a:rPr>
              <a:t>Legal acts</a:t>
            </a:r>
          </a:p>
          <a:p>
            <a:pPr lvl="1"/>
            <a:r>
              <a:rPr lang="en-GB" altLang="en-US" noProof="0" dirty="0" smtClean="0"/>
              <a:t>Formal consultations (according to specific Treaty provisions requiring ECB consultation by Community institutions and vice versa) </a:t>
            </a:r>
          </a:p>
          <a:p>
            <a:pPr lvl="1"/>
            <a:r>
              <a:rPr lang="en-GB" altLang="en-US" noProof="0" dirty="0" smtClean="0"/>
              <a:t>Other consultations (discussions at coordination fora as felt necessary)</a:t>
            </a:r>
          </a:p>
          <a:p>
            <a:endParaRPr lang="en-GB" altLang="en-US" noProof="0" dirty="0" smtClean="0"/>
          </a:p>
          <a:p>
            <a:pPr lvl="1"/>
            <a:endParaRPr lang="en-GB" altLang="en-US" noProof="0" dirty="0" smtClean="0"/>
          </a:p>
          <a:p>
            <a:pPr lvl="1"/>
            <a:endParaRPr lang="en-GB" altLang="en-US" noProof="0" dirty="0" smtClean="0"/>
          </a:p>
          <a:p>
            <a:pPr lvl="1"/>
            <a:endParaRPr lang="en-GB" altLang="en-US" noProof="0" dirty="0" smtClean="0"/>
          </a:p>
          <a:p>
            <a:endParaRPr lang="en-GB" altLang="en-US" noProof="0" dirty="0" smtClean="0"/>
          </a:p>
          <a:p>
            <a:endParaRPr lang="en-GB" altLang="en-US" noProof="0" dirty="0" smtClean="0"/>
          </a:p>
        </p:txBody>
      </p:sp>
      <p:sp>
        <p:nvSpPr>
          <p:cNvPr id="9" name="Text Placeholder 8"/>
          <p:cNvSpPr>
            <a:spLocks noGrp="1"/>
          </p:cNvSpPr>
          <p:nvPr>
            <p:ph type="body" sz="quarter" idx="12"/>
          </p:nvPr>
        </p:nvSpPr>
        <p:spPr/>
        <p:txBody>
          <a:bodyPr/>
          <a:lstStyle/>
          <a:p>
            <a:r>
              <a:rPr lang="en-GB" noProof="0" dirty="0" smtClean="0"/>
              <a:t>Main areas of ESS-ESCB coordination</a:t>
            </a:r>
            <a:endParaRPr lang="en-GB" noProof="0" dirty="0"/>
          </a:p>
        </p:txBody>
      </p:sp>
      <p:sp>
        <p:nvSpPr>
          <p:cNvPr id="20484" name="Footer Placeholder 3"/>
          <p:cNvSpPr>
            <a:spLocks noGrp="1"/>
          </p:cNvSpPr>
          <p:nvPr>
            <p:ph type="ftr" sz="quarter" idx="13"/>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mtClean="0"/>
              <a:t>Central banking statistics - New opportunities for innovation and cooperation</a:t>
            </a:r>
            <a:endParaRPr lang="en-GB" altLang="en-US" smtClean="0"/>
          </a:p>
        </p:txBody>
      </p:sp>
    </p:spTree>
    <p:extLst>
      <p:ext uri="{BB962C8B-B14F-4D97-AF65-F5344CB8AC3E}">
        <p14:creationId xmlns:p14="http://schemas.microsoft.com/office/powerpoint/2010/main" val="1673097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en-US" noProof="0" smtClean="0"/>
              <a:t>Examples of smooth ESS-ESCB cooperation</a:t>
            </a:r>
            <a:endParaRPr lang="en-GB" altLang="en-US" noProof="0" dirty="0" smtClean="0"/>
          </a:p>
        </p:txBody>
      </p:sp>
      <p:sp>
        <p:nvSpPr>
          <p:cNvPr id="20483" name="Rectangle 3"/>
          <p:cNvSpPr>
            <a:spLocks noGrp="1" noChangeArrowheads="1"/>
          </p:cNvSpPr>
          <p:nvPr>
            <p:ph idx="1"/>
          </p:nvPr>
        </p:nvSpPr>
        <p:spPr>
          <a:xfrm>
            <a:off x="269875" y="1428750"/>
            <a:ext cx="8594725" cy="4952578"/>
          </a:xfrm>
        </p:spPr>
        <p:txBody>
          <a:bodyPr/>
          <a:lstStyle/>
          <a:p>
            <a:r>
              <a:rPr lang="en-GB" altLang="en-US" smtClean="0">
                <a:solidFill>
                  <a:schemeClr val="tx2"/>
                </a:solidFill>
              </a:rPr>
              <a:t>Work programme for strategic ESS-ESCB cooperation </a:t>
            </a:r>
            <a:r>
              <a:rPr lang="en-GB" altLang="en-US" smtClean="0"/>
              <a:t>for 2015-2016</a:t>
            </a:r>
          </a:p>
          <a:p>
            <a:pPr lvl="1"/>
            <a:r>
              <a:rPr lang="en-GB" altLang="en-US" noProof="0" smtClean="0"/>
              <a:t>Concluded at the European Statistical Forum meeting of September 2015</a:t>
            </a:r>
          </a:p>
          <a:p>
            <a:pPr lvl="1"/>
            <a:r>
              <a:rPr lang="en-GB" altLang="en-US" noProof="0" smtClean="0"/>
              <a:t>Focus</a:t>
            </a:r>
            <a:r>
              <a:rPr lang="en-GB" altLang="en-US" smtClean="0"/>
              <a:t> on balance of payments statistics</a:t>
            </a:r>
          </a:p>
          <a:p>
            <a:r>
              <a:rPr lang="en-GB" altLang="en-US" smtClean="0">
                <a:solidFill>
                  <a:schemeClr val="tx2"/>
                </a:solidFill>
              </a:rPr>
              <a:t>Quality assurance </a:t>
            </a:r>
          </a:p>
          <a:p>
            <a:pPr lvl="1"/>
            <a:r>
              <a:rPr lang="en-GB" altLang="en-US" smtClean="0"/>
              <a:t>for the statistics underlying the MIP scoreboard</a:t>
            </a:r>
          </a:p>
          <a:p>
            <a:pPr lvl="1"/>
            <a:r>
              <a:rPr lang="en-GB" altLang="en-US" smtClean="0"/>
              <a:t>Alignment of the principles laid down in the ESS Code of Practice and ESCB Public Commitment</a:t>
            </a:r>
          </a:p>
          <a:p>
            <a:r>
              <a:rPr lang="en-GB" altLang="en-US" smtClean="0"/>
              <a:t>Cooperation on </a:t>
            </a:r>
            <a:r>
              <a:rPr lang="en-GB" altLang="en-US" smtClean="0">
                <a:solidFill>
                  <a:schemeClr val="tx2"/>
                </a:solidFill>
              </a:rPr>
              <a:t>statistical techniques and tools </a:t>
            </a:r>
            <a:r>
              <a:rPr lang="en-GB" altLang="en-US" smtClean="0"/>
              <a:t>(e.g. SDMX, ESS seasonal adjustment guidelines, JDemetra+)</a:t>
            </a:r>
            <a:endParaRPr lang="en-GB" altLang="en-US" noProof="0" smtClean="0"/>
          </a:p>
          <a:p>
            <a:r>
              <a:rPr lang="en-GB" altLang="en-US" noProof="0" smtClean="0"/>
              <a:t>Definition of </a:t>
            </a:r>
            <a:r>
              <a:rPr lang="en-GB" altLang="en-US" noProof="0" smtClean="0">
                <a:solidFill>
                  <a:schemeClr val="tx2"/>
                </a:solidFill>
              </a:rPr>
              <a:t>General Government Gross Debt in SDDS Plus</a:t>
            </a:r>
          </a:p>
          <a:p>
            <a:r>
              <a:rPr lang="en-GB" altLang="en-US" noProof="0" smtClean="0">
                <a:solidFill>
                  <a:schemeClr val="tx2"/>
                </a:solidFill>
              </a:rPr>
              <a:t>BMP6</a:t>
            </a:r>
            <a:r>
              <a:rPr lang="en-GB" altLang="en-US" noProof="0" smtClean="0"/>
              <a:t> and </a:t>
            </a:r>
            <a:r>
              <a:rPr lang="en-GB" altLang="en-US" noProof="0" smtClean="0">
                <a:solidFill>
                  <a:schemeClr val="tx2"/>
                </a:solidFill>
              </a:rPr>
              <a:t>ESA2010</a:t>
            </a:r>
            <a:r>
              <a:rPr lang="en-GB" altLang="en-US" noProof="0" smtClean="0"/>
              <a:t> implementation </a:t>
            </a:r>
            <a:r>
              <a:rPr lang="en-GB" altLang="en-US" sz="1900" noProof="0" smtClean="0"/>
              <a:t>(apart from MFIs)</a:t>
            </a:r>
          </a:p>
          <a:p>
            <a:endParaRPr lang="en-GB" altLang="en-US" noProof="0" smtClean="0"/>
          </a:p>
          <a:p>
            <a:pPr lvl="1"/>
            <a:endParaRPr lang="en-GB" altLang="en-US" noProof="0" smtClean="0"/>
          </a:p>
          <a:p>
            <a:pPr lvl="1"/>
            <a:endParaRPr lang="en-GB" altLang="en-US" noProof="0" smtClean="0"/>
          </a:p>
          <a:p>
            <a:pPr lvl="1"/>
            <a:endParaRPr lang="en-GB" altLang="en-US" noProof="0" smtClean="0"/>
          </a:p>
          <a:p>
            <a:endParaRPr lang="en-GB" altLang="en-US" noProof="0" smtClean="0"/>
          </a:p>
          <a:p>
            <a:endParaRPr lang="en-GB" altLang="en-US" noProof="0" dirty="0" smtClean="0"/>
          </a:p>
        </p:txBody>
      </p:sp>
      <p:sp>
        <p:nvSpPr>
          <p:cNvPr id="9" name="Text Placeholder 8"/>
          <p:cNvSpPr>
            <a:spLocks noGrp="1"/>
          </p:cNvSpPr>
          <p:nvPr>
            <p:ph type="body" sz="quarter" idx="12"/>
          </p:nvPr>
        </p:nvSpPr>
        <p:spPr/>
        <p:txBody>
          <a:bodyPr/>
          <a:lstStyle/>
          <a:p>
            <a:r>
              <a:rPr lang="en-GB" noProof="0" smtClean="0"/>
              <a:t>Main areas of ESS-ESCB coordination</a:t>
            </a:r>
            <a:endParaRPr lang="en-GB" noProof="0" dirty="0"/>
          </a:p>
        </p:txBody>
      </p:sp>
      <p:sp>
        <p:nvSpPr>
          <p:cNvPr id="20484" name="Footer Placeholder 3"/>
          <p:cNvSpPr>
            <a:spLocks noGrp="1"/>
          </p:cNvSpPr>
          <p:nvPr>
            <p:ph type="ftr" sz="quarter" idx="13"/>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mtClean="0"/>
              <a:t>Central banking statistics - New opportunities for innovation and cooperation</a:t>
            </a:r>
            <a:endParaRPr lang="en-GB" altLang="en-US" smtClean="0"/>
          </a:p>
        </p:txBody>
      </p:sp>
    </p:spTree>
    <p:extLst>
      <p:ext uri="{BB962C8B-B14F-4D97-AF65-F5344CB8AC3E}">
        <p14:creationId xmlns:p14="http://schemas.microsoft.com/office/powerpoint/2010/main" val="227717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Data Sharing: a new recommendation of the G-20 Data Gaps Initiative, second phase (as of September 2015) </a:t>
            </a:r>
            <a:br>
              <a:rPr lang="en-US" smtClean="0"/>
            </a:br>
            <a:r>
              <a:rPr lang="en-US" smtClean="0"/>
              <a:t/>
            </a:r>
            <a:br>
              <a:rPr lang="en-US" smtClean="0"/>
            </a:br>
            <a:endParaRPr lang="en-GB" dirty="0"/>
          </a:p>
        </p:txBody>
      </p:sp>
      <p:sp>
        <p:nvSpPr>
          <p:cNvPr id="13" name="Content Placeholder 12"/>
          <p:cNvSpPr>
            <a:spLocks noGrp="1"/>
          </p:cNvSpPr>
          <p:nvPr>
            <p:ph idx="1"/>
          </p:nvPr>
        </p:nvSpPr>
        <p:spPr>
          <a:xfrm>
            <a:off x="269875" y="1700808"/>
            <a:ext cx="8594725" cy="4464496"/>
          </a:xfrm>
        </p:spPr>
        <p:txBody>
          <a:bodyPr/>
          <a:lstStyle/>
          <a:p>
            <a:endParaRPr lang="en-US" b="1" dirty="0" smtClean="0"/>
          </a:p>
          <a:p>
            <a:r>
              <a:rPr lang="en-US" b="1" dirty="0" smtClean="0"/>
              <a:t>Recommendation II.20: Promotion of Data Sharing by G-20 economies</a:t>
            </a:r>
          </a:p>
          <a:p>
            <a:endParaRPr lang="en-US" dirty="0" smtClean="0"/>
          </a:p>
          <a:p>
            <a:r>
              <a:rPr lang="en-US" dirty="0" smtClean="0"/>
              <a:t>The IAG and G-20 economies to promote and </a:t>
            </a:r>
            <a:r>
              <a:rPr lang="en-US" dirty="0" smtClean="0">
                <a:solidFill>
                  <a:schemeClr val="tx2"/>
                </a:solidFill>
              </a:rPr>
              <a:t>encourage the exchange of data and metadata </a:t>
            </a:r>
            <a:r>
              <a:rPr lang="en-US" dirty="0" smtClean="0"/>
              <a:t>among and within G-20 economies, and with international agencies, to improve the quality (e.g., consistency) of data, and availability for policy use. </a:t>
            </a:r>
          </a:p>
          <a:p>
            <a:endParaRPr lang="en-US" dirty="0" smtClean="0"/>
          </a:p>
          <a:p>
            <a:r>
              <a:rPr lang="en-US" dirty="0" smtClean="0"/>
              <a:t>The G-20 economies are also encouraged to </a:t>
            </a:r>
            <a:r>
              <a:rPr lang="en-US" dirty="0" smtClean="0">
                <a:solidFill>
                  <a:schemeClr val="tx2"/>
                </a:solidFill>
              </a:rPr>
              <a:t>increase the sharing and accessibility of granular data, if needed by revisiting existing confidentiality constraints</a:t>
            </a:r>
            <a:endParaRPr lang="en-GB" dirty="0">
              <a:solidFill>
                <a:schemeClr val="tx2"/>
              </a:solidFill>
            </a:endParaRPr>
          </a:p>
        </p:txBody>
      </p:sp>
      <p:sp>
        <p:nvSpPr>
          <p:cNvPr id="14" name="Text Placeholder 13"/>
          <p:cNvSpPr>
            <a:spLocks noGrp="1"/>
          </p:cNvSpPr>
          <p:nvPr>
            <p:ph type="body" sz="quarter" idx="12"/>
          </p:nvPr>
        </p:nvSpPr>
        <p:spPr/>
        <p:txBody>
          <a:bodyPr/>
          <a:lstStyle/>
          <a:p>
            <a:r>
              <a:rPr lang="en-US" smtClean="0"/>
              <a:t>Cooperation: Data sharing and the G-20 DGI</a:t>
            </a:r>
            <a:endParaRPr lang="en-GB" dirty="0"/>
          </a:p>
        </p:txBody>
      </p:sp>
      <p:sp>
        <p:nvSpPr>
          <p:cNvPr id="163844" name="Classification"/>
          <p:cNvSpPr txBox="1">
            <a:spLocks noChangeArrowheads="1"/>
          </p:cNvSpPr>
          <p:nvPr/>
        </p:nvSpPr>
        <p:spPr bwMode="auto">
          <a:xfrm>
            <a:off x="7019925" y="12700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r" eaLnBrk="1" hangingPunct="1">
              <a:spcBef>
                <a:spcPct val="0"/>
              </a:spcBef>
              <a:buClrTx/>
              <a:buFontTx/>
              <a:buNone/>
            </a:pPr>
            <a:r>
              <a:rPr lang="en-GB" altLang="en-US" sz="700" b="1">
                <a:solidFill>
                  <a:srgbClr val="FFFFFF"/>
                </a:solidFill>
              </a:rPr>
              <a:t>ECB-UNRESTRICTED</a:t>
            </a:r>
          </a:p>
        </p:txBody>
      </p:sp>
      <p:sp>
        <p:nvSpPr>
          <p:cNvPr id="20" name="Footer Placeholder 19"/>
          <p:cNvSpPr>
            <a:spLocks noGrp="1"/>
          </p:cNvSpPr>
          <p:nvPr>
            <p:ph type="ftr" sz="quarter" idx="13"/>
          </p:nvPr>
        </p:nvSpPr>
        <p:spPr/>
        <p:txBody>
          <a:bodyPr/>
          <a:lstStyle/>
          <a:p>
            <a:pPr>
              <a:defRPr/>
            </a:pPr>
            <a:r>
              <a:rPr lang="en-US" smtClean="0"/>
              <a:t>Central banking statistics - New opportunities for innovation and cooperation</a:t>
            </a:r>
            <a:endParaRPr lang="en-GB"/>
          </a:p>
        </p:txBody>
      </p:sp>
    </p:spTree>
    <p:extLst>
      <p:ext uri="{BB962C8B-B14F-4D97-AF65-F5344CB8AC3E}">
        <p14:creationId xmlns:p14="http://schemas.microsoft.com/office/powerpoint/2010/main" val="413990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p:txBody>
          <a:bodyPr/>
          <a:lstStyle/>
          <a:p>
            <a:r>
              <a:rPr lang="en-GB" altLang="en-US" noProof="0" dirty="0" smtClean="0"/>
              <a:t>Overview</a:t>
            </a:r>
          </a:p>
        </p:txBody>
      </p:sp>
      <p:sp>
        <p:nvSpPr>
          <p:cNvPr id="5" name="Text Placeholder 4"/>
          <p:cNvSpPr>
            <a:spLocks noGrp="1"/>
          </p:cNvSpPr>
          <p:nvPr>
            <p:ph type="body" sz="quarter" idx="12"/>
          </p:nvPr>
        </p:nvSpPr>
        <p:spPr/>
        <p:txBody>
          <a:bodyPr/>
          <a:lstStyle/>
          <a:p>
            <a:endParaRPr lang="en-GB"/>
          </a:p>
        </p:txBody>
      </p:sp>
      <p:sp>
        <p:nvSpPr>
          <p:cNvPr id="2" name="Footer Placeholder 1"/>
          <p:cNvSpPr>
            <a:spLocks noGrp="1"/>
          </p:cNvSpPr>
          <p:nvPr>
            <p:ph type="ftr" sz="quarter" idx="13"/>
          </p:nvPr>
        </p:nvSpPr>
        <p:spPr/>
        <p:txBody>
          <a:bodyPr/>
          <a:lstStyle/>
          <a:p>
            <a:r>
              <a:rPr lang="en-US" smtClean="0"/>
              <a:t>Central banking statistics - New opportunities for innovation and cooperation</a:t>
            </a:r>
            <a:endParaRPr lang="en-GB"/>
          </a:p>
        </p:txBody>
      </p:sp>
      <p:sp>
        <p:nvSpPr>
          <p:cNvPr id="111619" name="Rectangle 5"/>
          <p:cNvSpPr>
            <a:spLocks noChangeArrowheads="1"/>
          </p:cNvSpPr>
          <p:nvPr>
            <p:custDataLst>
              <p:tags r:id="rId1"/>
            </p:custDataLst>
          </p:nvPr>
        </p:nvSpPr>
        <p:spPr bwMode="auto">
          <a:xfrm>
            <a:off x="319088" y="2205038"/>
            <a:ext cx="381000" cy="381000"/>
          </a:xfrm>
          <a:prstGeom prst="rect">
            <a:avLst/>
          </a:prstGeom>
          <a:solidFill>
            <a:schemeClr val="tx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rgbClr val="FFFFFF"/>
                </a:solidFill>
              </a:rPr>
              <a:t>1</a:t>
            </a:r>
          </a:p>
        </p:txBody>
      </p:sp>
      <p:sp>
        <p:nvSpPr>
          <p:cNvPr id="111620" name="Rectangle 6"/>
          <p:cNvSpPr>
            <a:spLocks noChangeArrowheads="1"/>
          </p:cNvSpPr>
          <p:nvPr>
            <p:custDataLst>
              <p:tags r:id="rId2"/>
            </p:custDataLst>
          </p:nvPr>
        </p:nvSpPr>
        <p:spPr bwMode="auto">
          <a:xfrm>
            <a:off x="319088" y="2662238"/>
            <a:ext cx="381000" cy="381000"/>
          </a:xfrm>
          <a:prstGeom prst="rect">
            <a:avLst/>
          </a:prstGeom>
          <a:solidFill>
            <a:schemeClr val="tx2"/>
          </a:solidFill>
          <a:ln>
            <a:noFill/>
          </a:ln>
          <a:effec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800" b="1">
                <a:solidFill>
                  <a:schemeClr val="bg1"/>
                </a:solidFill>
              </a:rPr>
              <a:t>2</a:t>
            </a:r>
          </a:p>
        </p:txBody>
      </p:sp>
      <p:sp>
        <p:nvSpPr>
          <p:cNvPr id="111621" name="Rectangle 10">
            <a:hlinkClick r:id="rId7" action="ppaction://hlinksldjump"/>
          </p:cNvPr>
          <p:cNvSpPr>
            <a:spLocks noChangeArrowheads="1"/>
          </p:cNvSpPr>
          <p:nvPr>
            <p:custDataLst>
              <p:tags r:id="rId3"/>
            </p:custDataLst>
          </p:nvPr>
        </p:nvSpPr>
        <p:spPr bwMode="auto">
          <a:xfrm>
            <a:off x="822325" y="2205038"/>
            <a:ext cx="8023225" cy="381000"/>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None/>
            </a:pPr>
            <a:r>
              <a:rPr lang="en-US" altLang="en-US" sz="1800" dirty="0" smtClean="0"/>
              <a:t>Cooperation: 	Two systems producing European statistics: ESS, ESCB</a:t>
            </a:r>
            <a:endParaRPr lang="en-GB" altLang="en-US" sz="1800" dirty="0"/>
          </a:p>
        </p:txBody>
      </p:sp>
      <p:sp>
        <p:nvSpPr>
          <p:cNvPr id="111622" name="Rectangle 24">
            <a:hlinkClick r:id="rId8" action="ppaction://hlinksldjump"/>
          </p:cNvPr>
          <p:cNvSpPr>
            <a:spLocks noChangeArrowheads="1"/>
          </p:cNvSpPr>
          <p:nvPr>
            <p:custDataLst>
              <p:tags r:id="rId4"/>
            </p:custDataLst>
          </p:nvPr>
        </p:nvSpPr>
        <p:spPr bwMode="auto">
          <a:xfrm>
            <a:off x="806450" y="2662238"/>
            <a:ext cx="8023225" cy="381000"/>
          </a:xfrm>
          <a:prstGeom prst="rect">
            <a:avLst/>
          </a:prstGeom>
          <a:solidFill>
            <a:schemeClr val="tx2"/>
          </a:solidFill>
          <a:ln>
            <a:noFill/>
          </a:ln>
          <a:effec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pPr>
            <a:r>
              <a:rPr lang="en-US" altLang="en-US" sz="1800" dirty="0" smtClean="0">
                <a:solidFill>
                  <a:schemeClr val="bg1"/>
                </a:solidFill>
              </a:rPr>
              <a:t>Innovation: 	</a:t>
            </a:r>
            <a:r>
              <a:rPr lang="en-US" altLang="en-US" sz="1800" dirty="0">
                <a:solidFill>
                  <a:schemeClr val="bg1"/>
                </a:solidFill>
              </a:rPr>
              <a:t>Integration and innovation along the production </a:t>
            </a:r>
            <a:r>
              <a:rPr lang="en-US" altLang="en-US" sz="1800" dirty="0" smtClean="0">
                <a:solidFill>
                  <a:schemeClr val="bg1"/>
                </a:solidFill>
              </a:rPr>
              <a:t>chain</a:t>
            </a:r>
            <a:endParaRPr lang="en-US" altLang="en-US" sz="1800" dirty="0">
              <a:solidFill>
                <a:schemeClr val="bg1"/>
              </a:solidFill>
            </a:endParaRPr>
          </a:p>
        </p:txBody>
      </p:sp>
    </p:spTree>
    <p:extLst>
      <p:ext uri="{BB962C8B-B14F-4D97-AF65-F5344CB8AC3E}">
        <p14:creationId xmlns:p14="http://schemas.microsoft.com/office/powerpoint/2010/main" val="15983618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_ASSOC" val="-1"/>
</p:tagLst>
</file>

<file path=ppt/tags/tag11.xml><?xml version="1.0" encoding="utf-8"?>
<p:tagLst xmlns:a="http://schemas.openxmlformats.org/drawingml/2006/main" xmlns:r="http://schemas.openxmlformats.org/officeDocument/2006/relationships" xmlns:p="http://schemas.openxmlformats.org/presentationml/2006/main">
  <p:tag name="AGENDA_1" val="-1"/>
</p:tagLst>
</file>

<file path=ppt/tags/tag12.xml><?xml version="1.0" encoding="utf-8"?>
<p:tagLst xmlns:a="http://schemas.openxmlformats.org/drawingml/2006/main" xmlns:r="http://schemas.openxmlformats.org/officeDocument/2006/relationships" xmlns:p="http://schemas.openxmlformats.org/presentationml/2006/main">
  <p:tag name="AGENDA_3"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3.xml><?xml version="1.0" encoding="utf-8"?>
<p:tagLst xmlns:a="http://schemas.openxmlformats.org/drawingml/2006/main" xmlns:r="http://schemas.openxmlformats.org/officeDocument/2006/relationships" xmlns:p="http://schemas.openxmlformats.org/presentationml/2006/main">
  <p:tag name="AGENDA_1" val="-1"/>
</p:tagLst>
</file>

<file path=ppt/tags/tag4.xml><?xml version="1.0" encoding="utf-8"?>
<p:tagLst xmlns:a="http://schemas.openxmlformats.org/drawingml/2006/main" xmlns:r="http://schemas.openxmlformats.org/officeDocument/2006/relationships" xmlns:p="http://schemas.openxmlformats.org/presentationml/2006/main">
  <p:tag name="AGENDA_3" val="-1"/>
</p:tagLst>
</file>

<file path=ppt/tags/tag5.xml><?xml version="1.0" encoding="utf-8"?>
<p:tagLst xmlns:a="http://schemas.openxmlformats.org/drawingml/2006/main" xmlns:r="http://schemas.openxmlformats.org/officeDocument/2006/relationships" xmlns:p="http://schemas.openxmlformats.org/presentationml/2006/main">
  <p:tag name="AGENDA_1_ASSOC" val="-1"/>
</p:tagLst>
</file>

<file path=ppt/tags/tag6.xml><?xml version="1.0" encoding="utf-8"?>
<p:tagLst xmlns:a="http://schemas.openxmlformats.org/drawingml/2006/main" xmlns:r="http://schemas.openxmlformats.org/officeDocument/2006/relationships" xmlns:p="http://schemas.openxmlformats.org/presentationml/2006/main">
  <p:tag name="AGENDA_2_ASSOC" val="-1"/>
</p:tagLst>
</file>

<file path=ppt/tags/tag7.xml><?xml version="1.0" encoding="utf-8"?>
<p:tagLst xmlns:a="http://schemas.openxmlformats.org/drawingml/2006/main" xmlns:r="http://schemas.openxmlformats.org/officeDocument/2006/relationships" xmlns:p="http://schemas.openxmlformats.org/presentationml/2006/main">
  <p:tag name="AGENDA_1" val="-1"/>
</p:tagLst>
</file>

<file path=ppt/tags/tag8.xml><?xml version="1.0" encoding="utf-8"?>
<p:tagLst xmlns:a="http://schemas.openxmlformats.org/drawingml/2006/main" xmlns:r="http://schemas.openxmlformats.org/officeDocument/2006/relationships" xmlns:p="http://schemas.openxmlformats.org/presentationml/2006/main">
  <p:tag name="AGENDA_3" val="-1"/>
</p:tagLst>
</file>

<file path=ppt/tags/tag9.xml><?xml version="1.0" encoding="utf-8"?>
<p:tagLst xmlns:a="http://schemas.openxmlformats.org/drawingml/2006/main" xmlns:r="http://schemas.openxmlformats.org/officeDocument/2006/relationships" xmlns:p="http://schemas.openxmlformats.org/presentationml/2006/main">
  <p:tag name="AGENDA_1_ASSOC" val="-1"/>
</p:tagLst>
</file>

<file path=ppt/theme/theme1.xml><?xml version="1.0" encoding="utf-8"?>
<a:theme xmlns:a="http://schemas.openxmlformats.org/drawingml/2006/main" name="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ECB%20default</Template>
  <TotalTime>7797</TotalTime>
  <Words>2508</Words>
  <Application>Microsoft Office PowerPoint</Application>
  <PresentationFormat>On-screen Show (4:3)</PresentationFormat>
  <Paragraphs>469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ECB default</vt:lpstr>
      <vt:lpstr>Central banking statistics     New opportunities for innovation and cooperation </vt:lpstr>
      <vt:lpstr>Overview</vt:lpstr>
      <vt:lpstr>Overview</vt:lpstr>
      <vt:lpstr>PowerPoint Presentation</vt:lpstr>
      <vt:lpstr>PowerPoint Presentation</vt:lpstr>
      <vt:lpstr>What do the two systems coordinate?</vt:lpstr>
      <vt:lpstr>Examples of smooth ESS-ESCB cooperation</vt:lpstr>
      <vt:lpstr>Data Sharing: a new recommendation of the G-20 Data Gaps Initiative, second phase (as of September 2015)   </vt:lpstr>
      <vt:lpstr>Overview</vt:lpstr>
      <vt:lpstr>PowerPoint Presentation</vt:lpstr>
      <vt:lpstr>PowerPoint Presentation</vt:lpstr>
      <vt:lpstr>PowerPoint Presentation</vt:lpstr>
      <vt:lpstr>Challenges to innovation</vt:lpstr>
      <vt:lpstr>2014 Report from an ESCB internal group on integration (Groupe de Réflexion on the integration of statistical and supervisory data)  </vt:lpstr>
      <vt:lpstr>PowerPoint Presentation</vt:lpstr>
      <vt:lpstr>PowerPoint Presentation</vt:lpstr>
      <vt:lpstr>PowerPoint Presentation</vt:lpstr>
      <vt:lpstr>Banks’ Integrated Reporting Dictionary (BIRD)</vt:lpstr>
      <vt:lpstr>Advantages of the BIRD</vt:lpstr>
      <vt:lpstr>PowerPoint Presentation</vt:lpstr>
      <vt:lpstr>European Reporting Framework (ERF)</vt:lpstr>
      <vt:lpstr>PowerPoint Presentation</vt:lpstr>
      <vt:lpstr>Analytical credit datasets (AnaCredit) as an important building block of an integrated approach</vt:lpstr>
      <vt:lpstr>Analytical credit datasets (AnaCredit) as an important building block of an integrated approach</vt:lpstr>
      <vt:lpstr>PowerPoint Presentation</vt:lpstr>
      <vt:lpstr>PowerPoint Presentation</vt:lpstr>
      <vt:lpstr>Centralised Securities Database (CSDB)</vt:lpstr>
      <vt:lpstr>Register of Institutions and Affiliates Database </vt:lpstr>
      <vt:lpstr>PowerPoint Presentation</vt:lpstr>
      <vt:lpstr>PowerPoint Presentation</vt:lpstr>
      <vt:lpstr>PowerPoint Presentation</vt:lpstr>
      <vt:lpstr>Dissemination and communication of ECB statistics</vt:lpstr>
      <vt:lpstr>PowerPoint Presentation</vt:lpstr>
    </vt:vector>
  </TitlesOfParts>
  <Company>European Central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Bertram, Britta</dc:creator>
  <cp:lastModifiedBy>Vincze, Gabor</cp:lastModifiedBy>
  <cp:revision>264</cp:revision>
  <cp:lastPrinted>2015-10-13T15:34:52Z</cp:lastPrinted>
  <dcterms:created xsi:type="dcterms:W3CDTF">2013-04-23T12:27:02Z</dcterms:created>
  <dcterms:modified xsi:type="dcterms:W3CDTF">2015-10-19T11:34:29Z</dcterms:modified>
</cp:coreProperties>
</file>