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13"/>
  </p:notesMasterIdLst>
  <p:sldIdLst>
    <p:sldId id="271" r:id="rId2"/>
    <p:sldId id="275" r:id="rId3"/>
    <p:sldId id="265" r:id="rId4"/>
    <p:sldId id="264" r:id="rId5"/>
    <p:sldId id="263" r:id="rId6"/>
    <p:sldId id="270" r:id="rId7"/>
    <p:sldId id="268" r:id="rId8"/>
    <p:sldId id="273" r:id="rId9"/>
    <p:sldId id="276" r:id="rId10"/>
    <p:sldId id="274" r:id="rId11"/>
    <p:sldId id="27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howGuides="1">
      <p:cViewPr>
        <p:scale>
          <a:sx n="106" d="100"/>
          <a:sy n="106" d="100"/>
        </p:scale>
        <p:origin x="-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19-10-2015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2CB3C-4401-43B2-9389-10C9830F1A0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fld id="{845CA951-4815-4987-9CD6-BB5D6648C0B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3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fgeronde rechthoek 28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4" name="Afgeronde rechthoek 3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Afgeronde rechthoek 26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Barteld Braaksma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Sustainability</a:t>
            </a:r>
            <a:r>
              <a:rPr lang="nl-NL" dirty="0" smtClean="0"/>
              <a:t> of </a:t>
            </a:r>
            <a:r>
              <a:rPr lang="nl-NL" dirty="0" err="1" smtClean="0"/>
              <a:t>Statistics</a:t>
            </a:r>
            <a:r>
              <a:rPr lang="nl-NL" dirty="0" smtClean="0"/>
              <a:t>/</a:t>
            </a:r>
          </a:p>
          <a:p>
            <a:r>
              <a:rPr lang="nl-NL" dirty="0" err="1" smtClean="0"/>
              <a:t>Statistics</a:t>
            </a:r>
            <a:r>
              <a:rPr lang="nl-NL" dirty="0" smtClean="0"/>
              <a:t> of </a:t>
            </a:r>
            <a:r>
              <a:rPr lang="nl-NL" dirty="0" err="1" smtClean="0"/>
              <a:t>Sustainability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5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way </a:t>
            </a:r>
            <a:r>
              <a:rPr lang="nl-NL" dirty="0" err="1" smtClean="0"/>
              <a:t>ahead</a:t>
            </a:r>
            <a:r>
              <a:rPr lang="nl-NL" dirty="0" smtClean="0"/>
              <a:t>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53688"/>
            <a:ext cx="7596000" cy="4467600"/>
          </a:xfrm>
        </p:spPr>
        <p:txBody>
          <a:bodyPr>
            <a:normAutofit/>
          </a:bodyPr>
          <a:lstStyle/>
          <a:p>
            <a:r>
              <a:rPr lang="nl-NL" sz="2000" dirty="0"/>
              <a:t>Traditional </a:t>
            </a:r>
            <a:r>
              <a:rPr lang="nl-NL" sz="2000" dirty="0" err="1"/>
              <a:t>statistics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sufficient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SDG </a:t>
            </a:r>
            <a:r>
              <a:rPr lang="nl-NL" sz="2000" dirty="0" err="1"/>
              <a:t>purposes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Too </a:t>
            </a:r>
            <a:r>
              <a:rPr lang="nl-NL" sz="1600" dirty="0" err="1"/>
              <a:t>limited</a:t>
            </a: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Too slow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Too </a:t>
            </a:r>
            <a:r>
              <a:rPr lang="nl-NL" sz="1600" dirty="0" err="1"/>
              <a:t>expensive</a:t>
            </a: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err="1"/>
              <a:t>Especially</a:t>
            </a:r>
            <a:r>
              <a:rPr lang="nl-NL" sz="1600" dirty="0"/>
              <a:t> in </a:t>
            </a:r>
            <a:r>
              <a:rPr lang="nl-NL" sz="1600" dirty="0" err="1"/>
              <a:t>least</a:t>
            </a:r>
            <a:r>
              <a:rPr lang="nl-NL" sz="1600" dirty="0"/>
              <a:t> </a:t>
            </a:r>
            <a:r>
              <a:rPr lang="nl-NL" sz="1600" dirty="0" err="1"/>
              <a:t>developed</a:t>
            </a:r>
            <a:r>
              <a:rPr lang="nl-NL" sz="1600" dirty="0"/>
              <a:t> </a:t>
            </a:r>
            <a:r>
              <a:rPr lang="nl-NL" sz="1600" dirty="0" err="1"/>
              <a:t>countries</a:t>
            </a:r>
            <a:endParaRPr lang="nl-NL" sz="16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Leadership </a:t>
            </a:r>
            <a:r>
              <a:rPr lang="en-GB" sz="2000" dirty="0" smtClean="0"/>
              <a:t>from official statistics in defining indicators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With a focus on practical application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Coherent </a:t>
            </a:r>
            <a:r>
              <a:rPr lang="en-GB" sz="2000" dirty="0" smtClean="0"/>
              <a:t>framework instead of isolated indicators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To enhance analytical opportunities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Need </a:t>
            </a:r>
            <a:r>
              <a:rPr lang="en-GB" sz="2000" dirty="0"/>
              <a:t>to exploit new methods and sources (‘Data revolution’)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/>
              <a:t>By relying on mobile devices, satellite data, crowd sourcing, </a:t>
            </a:r>
            <a:r>
              <a:rPr lang="en-GB" sz="1600" dirty="0" smtClean="0"/>
              <a:t>…</a:t>
            </a:r>
            <a:endParaRPr lang="en-GB" sz="1600" dirty="0"/>
          </a:p>
          <a:p>
            <a:pPr lvl="1">
              <a:buFont typeface="Wingdings" pitchFamily="2" charset="2"/>
              <a:buChar char="v"/>
            </a:pP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40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way </a:t>
            </a:r>
            <a:r>
              <a:rPr lang="nl-NL" dirty="0" err="1" smtClean="0"/>
              <a:t>ahead</a:t>
            </a:r>
            <a:r>
              <a:rPr lang="nl-NL" dirty="0" smtClean="0"/>
              <a:t>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53688"/>
            <a:ext cx="7596000" cy="4467600"/>
          </a:xfrm>
        </p:spPr>
        <p:txBody>
          <a:bodyPr>
            <a:normAutofit/>
          </a:bodyPr>
          <a:lstStyle/>
          <a:p>
            <a:r>
              <a:rPr lang="nl-NL" sz="2000" dirty="0" err="1" smtClean="0"/>
              <a:t>Available</a:t>
            </a:r>
            <a:r>
              <a:rPr lang="nl-NL" sz="2000" dirty="0" smtClean="0"/>
              <a:t> </a:t>
            </a:r>
            <a:r>
              <a:rPr lang="nl-NL" sz="2000" dirty="0" err="1" smtClean="0"/>
              <a:t>capacity</a:t>
            </a:r>
            <a:r>
              <a:rPr lang="nl-NL" sz="2000" dirty="0" smtClean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sufficient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SDG </a:t>
            </a:r>
            <a:r>
              <a:rPr lang="nl-NL" sz="2000" dirty="0" err="1"/>
              <a:t>purposes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err="1" smtClean="0"/>
              <a:t>Number</a:t>
            </a:r>
            <a:r>
              <a:rPr lang="nl-NL" sz="1600" dirty="0" smtClean="0"/>
              <a:t> of </a:t>
            </a:r>
            <a:r>
              <a:rPr lang="nl-NL" sz="1600" dirty="0" err="1" smtClean="0"/>
              <a:t>staff</a:t>
            </a:r>
            <a:r>
              <a:rPr lang="nl-NL" sz="1600" dirty="0" smtClean="0"/>
              <a:t> </a:t>
            </a:r>
            <a:r>
              <a:rPr lang="nl-NL" sz="1600" dirty="0" err="1" smtClean="0"/>
              <a:t>too</a:t>
            </a:r>
            <a:r>
              <a:rPr lang="nl-NL" sz="1600" dirty="0" smtClean="0"/>
              <a:t> small</a:t>
            </a: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err="1" smtClean="0"/>
              <a:t>Experienced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</a:t>
            </a:r>
            <a:r>
              <a:rPr lang="nl-NL" sz="1600" dirty="0" err="1" smtClean="0"/>
              <a:t>too</a:t>
            </a:r>
            <a:r>
              <a:rPr lang="nl-NL" sz="1600" dirty="0" smtClean="0"/>
              <a:t> busy</a:t>
            </a: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Too </a:t>
            </a:r>
            <a:r>
              <a:rPr lang="nl-NL" sz="1600" dirty="0" err="1" smtClean="0"/>
              <a:t>little</a:t>
            </a:r>
            <a:r>
              <a:rPr lang="nl-NL" sz="1600" dirty="0" smtClean="0"/>
              <a:t> money</a:t>
            </a: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 err="1"/>
              <a:t>Especially</a:t>
            </a:r>
            <a:r>
              <a:rPr lang="nl-NL" sz="1600" dirty="0"/>
              <a:t> in </a:t>
            </a:r>
            <a:r>
              <a:rPr lang="nl-NL" sz="1600" dirty="0" err="1"/>
              <a:t>least</a:t>
            </a:r>
            <a:r>
              <a:rPr lang="nl-NL" sz="1600" dirty="0"/>
              <a:t> </a:t>
            </a:r>
            <a:r>
              <a:rPr lang="nl-NL" sz="1600" dirty="0" err="1"/>
              <a:t>developed</a:t>
            </a:r>
            <a:r>
              <a:rPr lang="nl-NL" sz="1600" dirty="0"/>
              <a:t> </a:t>
            </a:r>
            <a:r>
              <a:rPr lang="nl-NL" sz="1600" dirty="0" err="1"/>
              <a:t>countries</a:t>
            </a:r>
            <a:endParaRPr lang="nl-NL" sz="16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Partnerships </a:t>
            </a:r>
            <a:r>
              <a:rPr lang="en-GB" sz="2000" dirty="0"/>
              <a:t>to operationalize indicators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/>
              <a:t>By mobilising commercial and research organisations to work for the public good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Transfer </a:t>
            </a:r>
            <a:r>
              <a:rPr lang="en-GB" sz="2000" dirty="0"/>
              <a:t>knowledge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/>
              <a:t>Through liaisons with local partners in less developed countries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Learn </a:t>
            </a:r>
            <a:r>
              <a:rPr lang="en-GB" sz="2000" dirty="0"/>
              <a:t>from consultants’ approach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/>
              <a:t>By letting experienced seniors work with energetic </a:t>
            </a:r>
            <a:r>
              <a:rPr lang="en-GB" sz="1600" dirty="0" smtClean="0"/>
              <a:t>juniors</a:t>
            </a:r>
            <a:endParaRPr lang="en-GB" sz="16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30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Sustainability</a:t>
            </a:r>
            <a:r>
              <a:rPr lang="nl-NL" dirty="0" smtClean="0"/>
              <a:t> of </a:t>
            </a:r>
            <a:r>
              <a:rPr lang="nl-NL" dirty="0" err="1" smtClean="0"/>
              <a:t>Statistics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53688"/>
            <a:ext cx="7596000" cy="4467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NL" sz="2000" dirty="0"/>
              <a:t>Lots of </a:t>
            </a:r>
            <a:r>
              <a:rPr lang="nl-NL" sz="2000" dirty="0" err="1"/>
              <a:t>existing</a:t>
            </a:r>
            <a:r>
              <a:rPr lang="nl-NL" sz="2000" dirty="0"/>
              <a:t> information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used</a:t>
            </a:r>
            <a:r>
              <a:rPr lang="nl-NL" sz="2000" dirty="0"/>
              <a:t> </a:t>
            </a:r>
            <a:r>
              <a:rPr lang="nl-NL" sz="2000" dirty="0" err="1"/>
              <a:t>better</a:t>
            </a:r>
            <a:r>
              <a:rPr lang="nl-NL" sz="2000" dirty="0" smtClean="0"/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nl-NL" altLang="nl-NL" sz="2000" dirty="0"/>
              <a:t>New sources are </a:t>
            </a:r>
            <a:r>
              <a:rPr lang="nl-NL" altLang="nl-NL" sz="2000" dirty="0" err="1"/>
              <a:t>waiting</a:t>
            </a:r>
            <a:r>
              <a:rPr lang="nl-NL" altLang="nl-NL" sz="2000" dirty="0"/>
              <a:t>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</a:t>
            </a:r>
            <a:r>
              <a:rPr lang="nl-NL" altLang="nl-NL" sz="2000" dirty="0" err="1"/>
              <a:t>be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explored</a:t>
            </a:r>
            <a:r>
              <a:rPr lang="nl-NL" altLang="nl-NL" sz="2000" dirty="0" smtClean="0"/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nl-NL" sz="2000" dirty="0"/>
              <a:t>Statistical </a:t>
            </a:r>
            <a:r>
              <a:rPr lang="nl-NL" sz="2000" dirty="0" err="1"/>
              <a:t>literacy</a:t>
            </a:r>
            <a:r>
              <a:rPr lang="nl-NL" sz="2000" dirty="0"/>
              <a:t> </a:t>
            </a:r>
            <a:r>
              <a:rPr lang="nl-NL" sz="2000" dirty="0" err="1"/>
              <a:t>becomes</a:t>
            </a:r>
            <a:r>
              <a:rPr lang="nl-NL" sz="2000" dirty="0"/>
              <a:t> </a:t>
            </a:r>
            <a:r>
              <a:rPr lang="nl-NL" sz="2000" dirty="0" err="1" smtClean="0"/>
              <a:t>essential</a:t>
            </a:r>
            <a:r>
              <a:rPr lang="nl-NL" sz="2000" dirty="0" smtClean="0"/>
              <a:t>!</a:t>
            </a:r>
            <a:endParaRPr lang="nl-NL" sz="2000" dirty="0"/>
          </a:p>
          <a:p>
            <a:pPr>
              <a:buFont typeface="Wingdings" pitchFamily="2" charset="2"/>
              <a:buChar char="ü"/>
            </a:pPr>
            <a:r>
              <a:rPr lang="nl-NL" sz="2000" dirty="0" err="1" smtClean="0"/>
              <a:t>And</a:t>
            </a:r>
            <a:r>
              <a:rPr lang="nl-NL" sz="2000" dirty="0" smtClean="0"/>
              <a:t> we </a:t>
            </a:r>
            <a:r>
              <a:rPr lang="nl-NL" sz="2000" dirty="0" err="1"/>
              <a:t>need</a:t>
            </a:r>
            <a:r>
              <a:rPr lang="nl-NL" sz="2000" dirty="0"/>
              <a:t> </a:t>
            </a:r>
            <a:r>
              <a:rPr lang="nl-NL" sz="2000" dirty="0" err="1"/>
              <a:t>all</a:t>
            </a:r>
            <a:r>
              <a:rPr lang="nl-NL" sz="2000" dirty="0"/>
              <a:t> kinds of </a:t>
            </a:r>
            <a:r>
              <a:rPr lang="nl-NL" sz="2000" dirty="0" smtClean="0"/>
              <a:t>partners</a:t>
            </a:r>
          </a:p>
          <a:p>
            <a:pPr>
              <a:buFont typeface="Wingdings" pitchFamily="2" charset="2"/>
              <a:buChar char="ü"/>
            </a:pPr>
            <a:r>
              <a:rPr lang="nl-NL" sz="2000" dirty="0" smtClean="0"/>
              <a:t>We </a:t>
            </a:r>
            <a:r>
              <a:rPr lang="nl-NL" sz="2000" dirty="0" err="1" smtClean="0"/>
              <a:t>practice</a:t>
            </a:r>
            <a:r>
              <a:rPr lang="nl-NL" sz="2000" dirty="0" smtClean="0"/>
              <a:t> </a:t>
            </a:r>
            <a:r>
              <a:rPr lang="nl-NL" sz="2000" dirty="0" err="1" smtClean="0"/>
              <a:t>what</a:t>
            </a:r>
            <a:r>
              <a:rPr lang="nl-NL" sz="2000" dirty="0" smtClean="0"/>
              <a:t> we </a:t>
            </a:r>
            <a:r>
              <a:rPr lang="nl-NL" sz="2000" dirty="0" err="1" smtClean="0"/>
              <a:t>preach</a:t>
            </a:r>
            <a:r>
              <a:rPr lang="nl-NL" sz="2000" dirty="0" smtClean="0"/>
              <a:t> </a:t>
            </a:r>
            <a:r>
              <a:rPr lang="nl-NL" sz="2000" dirty="0" smtClean="0">
                <a:sym typeface="Wingdings" pitchFamily="2" charset="2"/>
              </a:rPr>
              <a:t></a:t>
            </a:r>
            <a:endParaRPr lang="en-GB" sz="2000" dirty="0" smtClean="0"/>
          </a:p>
          <a:p>
            <a:pPr>
              <a:buFont typeface="Wingdings" pitchFamily="2" charset="2"/>
              <a:buChar char="ü"/>
            </a:pPr>
            <a:r>
              <a:rPr lang="nl-NL" sz="2000" dirty="0" err="1" smtClean="0"/>
              <a:t>So</a:t>
            </a:r>
            <a:r>
              <a:rPr lang="nl-NL" sz="2000" dirty="0"/>
              <a:t>, </a:t>
            </a:r>
            <a:r>
              <a:rPr lang="nl-NL" sz="2000" dirty="0" err="1"/>
              <a:t>how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deal </a:t>
            </a:r>
            <a:r>
              <a:rPr lang="nl-NL" sz="2000" dirty="0" err="1"/>
              <a:t>with</a:t>
            </a:r>
            <a:r>
              <a:rPr lang="nl-NL" sz="2000" dirty="0"/>
              <a:t> the new </a:t>
            </a:r>
            <a:r>
              <a:rPr lang="nl-NL" sz="2000" dirty="0" err="1"/>
              <a:t>challenges</a:t>
            </a:r>
            <a:r>
              <a:rPr lang="nl-NL" sz="2000" dirty="0"/>
              <a:t>?</a:t>
            </a:r>
            <a:endParaRPr lang="en-GB" sz="2000" dirty="0"/>
          </a:p>
          <a:p>
            <a:pPr marL="274320"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GB" sz="2000" dirty="0" smtClean="0"/>
              <a:t>Be proactive and innovate!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endParaRPr lang="en-GB" sz="1600" dirty="0"/>
          </a:p>
          <a:p>
            <a:pPr lvl="1">
              <a:buFont typeface="Wingdings" pitchFamily="2" charset="2"/>
              <a:buChar char="v"/>
            </a:pP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1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bsp.nl\Profiel\Productie\BBKA\Desktop\big data\Open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1706"/>
            <a:ext cx="5557887" cy="3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cbsp.nl\Profiel\Productie\BBKA\Desktop\WSC\Smart cities\DS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9"/>
            <a:ext cx="183606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33339"/>
            <a:ext cx="8298480" cy="755999"/>
          </a:xfrm>
        </p:spPr>
        <p:txBody>
          <a:bodyPr/>
          <a:lstStyle/>
          <a:p>
            <a:r>
              <a:rPr lang="nl-NL" sz="2800" dirty="0" smtClean="0"/>
              <a:t>Lots of </a:t>
            </a:r>
            <a:r>
              <a:rPr lang="nl-NL" sz="2800" dirty="0" err="1" smtClean="0"/>
              <a:t>existing</a:t>
            </a:r>
            <a:r>
              <a:rPr lang="nl-NL" sz="2800" dirty="0" smtClean="0"/>
              <a:t> information </a:t>
            </a:r>
            <a:r>
              <a:rPr lang="nl-NL" sz="2800" dirty="0" err="1" smtClean="0"/>
              <a:t>can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used</a:t>
            </a:r>
            <a:r>
              <a:rPr lang="nl-NL" sz="2800" dirty="0" smtClean="0"/>
              <a:t> </a:t>
            </a:r>
            <a:r>
              <a:rPr lang="nl-NL" sz="2800" dirty="0" err="1" smtClean="0"/>
              <a:t>better</a:t>
            </a:r>
            <a:r>
              <a:rPr lang="nl-NL" sz="2800" dirty="0" smtClean="0"/>
              <a:t>…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3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7020272" y="4077072"/>
            <a:ext cx="1620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Catalogue: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771 </a:t>
            </a:r>
            <a:r>
              <a:rPr lang="en-GB" sz="1600" dirty="0" err="1" smtClean="0">
                <a:solidFill>
                  <a:schemeClr val="bg2">
                    <a:lumMod val="25000"/>
                  </a:schemeClr>
                </a:solidFill>
              </a:rPr>
              <a:t>datadesigns</a:t>
            </a:r>
            <a:endParaRPr lang="en-GB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1258 datasets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</a:rPr>
              <a:t>14782 variables</a:t>
            </a:r>
            <a:endParaRPr lang="en-GB" sz="1600" dirty="0"/>
          </a:p>
        </p:txBody>
      </p:sp>
      <p:pic>
        <p:nvPicPr>
          <p:cNvPr id="10" name="Picture 3" descr="\\cbsp.nl\Profiel\Productie\BBKA\Desktop\CBS-TNO\CBSinuwbuu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44" y="3944821"/>
            <a:ext cx="2887132" cy="17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09890"/>
            <a:ext cx="2626114" cy="199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3534519" y="1310084"/>
            <a:ext cx="195239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Open data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3534519" y="6021288"/>
            <a:ext cx="361442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Thematic</a:t>
            </a:r>
            <a:r>
              <a:rPr lang="nl-NL" b="1" dirty="0" smtClean="0"/>
              <a:t> CBS site </a:t>
            </a:r>
            <a:r>
              <a:rPr lang="nl-NL" b="1" dirty="0" err="1" smtClean="0"/>
              <a:t>with</a:t>
            </a:r>
            <a:r>
              <a:rPr lang="nl-NL" b="1" dirty="0" smtClean="0"/>
              <a:t> </a:t>
            </a:r>
            <a:r>
              <a:rPr lang="nl-NL" b="1" dirty="0" err="1" smtClean="0"/>
              <a:t>local</a:t>
            </a:r>
            <a:r>
              <a:rPr lang="nl-NL" b="1" dirty="0" smtClean="0"/>
              <a:t> data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69893" y="4609666"/>
            <a:ext cx="488025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Site </a:t>
            </a:r>
            <a:r>
              <a:rPr lang="nl-NL" b="1" dirty="0" err="1" smtClean="0"/>
              <a:t>with</a:t>
            </a:r>
            <a:r>
              <a:rPr lang="nl-NL" b="1" dirty="0" smtClean="0"/>
              <a:t> </a:t>
            </a:r>
            <a:r>
              <a:rPr lang="nl-NL" b="1" dirty="0" err="1" smtClean="0"/>
              <a:t>houses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sale </a:t>
            </a:r>
            <a:r>
              <a:rPr lang="nl-NL" b="1" dirty="0" err="1" smtClean="0"/>
              <a:t>integrates</a:t>
            </a:r>
            <a:r>
              <a:rPr lang="nl-NL" b="1" dirty="0" smtClean="0"/>
              <a:t> CBS data 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7081314" y="4019466"/>
            <a:ext cx="12078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Catalogue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182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7179"/>
            <a:ext cx="2592288" cy="259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altLang="nl-NL" sz="2800" dirty="0"/>
              <a:t>New </a:t>
            </a:r>
            <a:r>
              <a:rPr lang="nl-NL" altLang="nl-NL" sz="2800" dirty="0" smtClean="0"/>
              <a:t>sources are </a:t>
            </a:r>
            <a:r>
              <a:rPr lang="nl-NL" altLang="nl-NL" sz="2800" dirty="0" err="1" smtClean="0"/>
              <a:t>waiting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to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be</a:t>
            </a:r>
            <a:r>
              <a:rPr lang="nl-NL" altLang="nl-NL" sz="2800" dirty="0" smtClean="0"/>
              <a:t> </a:t>
            </a:r>
            <a:r>
              <a:rPr lang="nl-NL" altLang="nl-NL" sz="2800" dirty="0" err="1" smtClean="0"/>
              <a:t>explored</a:t>
            </a:r>
            <a:r>
              <a:rPr lang="nl-NL" altLang="nl-NL" sz="2800" dirty="0" smtClean="0"/>
              <a:t>…</a:t>
            </a:r>
            <a:endParaRPr lang="nl-NL" altLang="nl-NL" sz="2800" dirty="0"/>
          </a:p>
        </p:txBody>
      </p:sp>
      <p:sp>
        <p:nvSpPr>
          <p:cNvPr id="2" name="Tekstvak 1"/>
          <p:cNvSpPr txBox="1"/>
          <p:nvPr/>
        </p:nvSpPr>
        <p:spPr>
          <a:xfrm>
            <a:off x="4716016" y="1700808"/>
            <a:ext cx="427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Wolkvormige toelichting 2"/>
          <p:cNvSpPr/>
          <p:nvPr/>
        </p:nvSpPr>
        <p:spPr>
          <a:xfrm>
            <a:off x="4427984" y="1557179"/>
            <a:ext cx="3816424" cy="2304256"/>
          </a:xfrm>
          <a:prstGeom prst="cloudCallout">
            <a:avLst>
              <a:gd name="adj1" fmla="val -95206"/>
              <a:gd name="adj2" fmla="val 1085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nl-NL" dirty="0" err="1" smtClean="0"/>
              <a:t>What</a:t>
            </a:r>
            <a:r>
              <a:rPr lang="nl-NL" dirty="0" smtClean="0"/>
              <a:t> information do users want?</a:t>
            </a:r>
            <a:endParaRPr lang="nl-NL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err="1" smtClean="0"/>
              <a:t>Towards</a:t>
            </a:r>
            <a:r>
              <a:rPr lang="nl-NL" dirty="0" smtClean="0"/>
              <a:t> (</a:t>
            </a:r>
            <a:r>
              <a:rPr lang="nl-NL" dirty="0" err="1"/>
              <a:t>n</a:t>
            </a:r>
            <a:r>
              <a:rPr lang="nl-NL" dirty="0" err="1" smtClean="0"/>
              <a:t>ear</a:t>
            </a:r>
            <a:r>
              <a:rPr lang="nl-NL" dirty="0" smtClean="0"/>
              <a:t>) real-time?</a:t>
            </a:r>
            <a:endParaRPr lang="nl-N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82581"/>
            <a:ext cx="3600400" cy="231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lkvormige toelichting 6"/>
          <p:cNvSpPr/>
          <p:nvPr/>
        </p:nvSpPr>
        <p:spPr>
          <a:xfrm>
            <a:off x="459362" y="4077072"/>
            <a:ext cx="3240360" cy="2520280"/>
          </a:xfrm>
          <a:prstGeom prst="cloudCallout">
            <a:avLst>
              <a:gd name="adj1" fmla="val 85953"/>
              <a:gd name="adj2" fmla="val -7321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Could</a:t>
            </a:r>
            <a:r>
              <a:rPr lang="nl-NL" dirty="0" smtClean="0"/>
              <a:t> we </a:t>
            </a:r>
            <a:r>
              <a:rPr lang="nl-NL" dirty="0" err="1" smtClean="0"/>
              <a:t>produce</a:t>
            </a:r>
            <a:r>
              <a:rPr lang="nl-NL" dirty="0" smtClean="0"/>
              <a:t> </a:t>
            </a:r>
            <a:r>
              <a:rPr lang="nl-NL" dirty="0" err="1" smtClean="0"/>
              <a:t>local</a:t>
            </a:r>
            <a:r>
              <a:rPr lang="nl-NL" dirty="0" smtClean="0"/>
              <a:t> or </a:t>
            </a:r>
            <a:r>
              <a:rPr lang="nl-NL" dirty="0" err="1" smtClean="0"/>
              <a:t>thematic</a:t>
            </a:r>
            <a:r>
              <a:rPr lang="nl-NL" dirty="0" smtClean="0"/>
              <a:t> indicators </a:t>
            </a:r>
            <a:br>
              <a:rPr lang="nl-NL" dirty="0" smtClean="0"/>
            </a:b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media?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11828" y="1261777"/>
            <a:ext cx="48082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Daytime</a:t>
            </a:r>
            <a:r>
              <a:rPr lang="nl-NL" b="1" dirty="0" smtClean="0"/>
              <a:t> </a:t>
            </a:r>
            <a:r>
              <a:rPr lang="nl-NL" b="1" dirty="0" err="1" smtClean="0"/>
              <a:t>whereabouts</a:t>
            </a:r>
            <a:r>
              <a:rPr lang="nl-NL" b="1" dirty="0" smtClean="0"/>
              <a:t> </a:t>
            </a:r>
            <a:r>
              <a:rPr lang="nl-NL" b="1" dirty="0" err="1" smtClean="0"/>
              <a:t>from</a:t>
            </a:r>
            <a:r>
              <a:rPr lang="nl-NL" b="1" dirty="0" smtClean="0"/>
              <a:t> mobile </a:t>
            </a:r>
            <a:r>
              <a:rPr lang="nl-NL" b="1" dirty="0" err="1" smtClean="0"/>
              <a:t>phone</a:t>
            </a:r>
            <a:r>
              <a:rPr lang="nl-NL" b="1" dirty="0" smtClean="0"/>
              <a:t> data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5004048" y="4005837"/>
            <a:ext cx="30963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Sentiment </a:t>
            </a:r>
            <a:r>
              <a:rPr lang="nl-NL" b="1" dirty="0" err="1" smtClean="0"/>
              <a:t>from</a:t>
            </a:r>
            <a:r>
              <a:rPr lang="nl-NL" b="1" dirty="0" smtClean="0"/>
              <a:t> </a:t>
            </a:r>
            <a:r>
              <a:rPr lang="nl-NL" b="1" dirty="0" err="1" smtClean="0"/>
              <a:t>social</a:t>
            </a:r>
            <a:r>
              <a:rPr lang="nl-NL" b="1" dirty="0" smtClean="0"/>
              <a:t> media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8699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Statistical </a:t>
            </a:r>
            <a:r>
              <a:rPr lang="nl-NL" dirty="0" err="1"/>
              <a:t>l</a:t>
            </a:r>
            <a:r>
              <a:rPr lang="nl-NL" dirty="0" err="1" smtClean="0"/>
              <a:t>iteracy</a:t>
            </a:r>
            <a:r>
              <a:rPr lang="nl-NL" dirty="0" smtClean="0"/>
              <a:t> </a:t>
            </a:r>
            <a:r>
              <a:rPr lang="nl-NL" dirty="0" err="1" smtClean="0"/>
              <a:t>becomes</a:t>
            </a:r>
            <a:r>
              <a:rPr lang="nl-NL" dirty="0" smtClean="0"/>
              <a:t> </a:t>
            </a:r>
            <a:r>
              <a:rPr lang="nl-NL" dirty="0" err="1" smtClean="0"/>
              <a:t>essential</a:t>
            </a:r>
            <a:r>
              <a:rPr lang="nl-NL" dirty="0" smtClean="0"/>
              <a:t>!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16699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oelichting met afgeronde rechthoek 3"/>
          <p:cNvSpPr/>
          <p:nvPr/>
        </p:nvSpPr>
        <p:spPr>
          <a:xfrm>
            <a:off x="2771800" y="2348880"/>
            <a:ext cx="5472608" cy="3528392"/>
          </a:xfrm>
          <a:prstGeom prst="wedgeRoundRectCallout">
            <a:avLst>
              <a:gd name="adj1" fmla="val -68748"/>
              <a:gd name="adj2" fmla="val -44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I keep </a:t>
            </a:r>
            <a:r>
              <a:rPr lang="nl-NL" dirty="0" err="1"/>
              <a:t>saying</a:t>
            </a:r>
            <a:r>
              <a:rPr lang="nl-NL" dirty="0"/>
              <a:t> the sexy job in the next ten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 smtClean="0"/>
              <a:t>statisticians</a:t>
            </a:r>
            <a:r>
              <a:rPr lang="nl-NL" dirty="0"/>
              <a:t> </a:t>
            </a:r>
            <a:r>
              <a:rPr lang="nl-NL" dirty="0" smtClean="0"/>
              <a:t>(…) </a:t>
            </a:r>
          </a:p>
          <a:p>
            <a:endParaRPr lang="nl-NL" dirty="0"/>
          </a:p>
          <a:p>
            <a:r>
              <a:rPr lang="nl-NL" dirty="0" err="1" smtClean="0"/>
              <a:t>Because</a:t>
            </a:r>
            <a:r>
              <a:rPr lang="nl-NL" dirty="0" smtClean="0"/>
              <a:t> </a:t>
            </a:r>
            <a:r>
              <a:rPr lang="nl-NL" dirty="0" err="1"/>
              <a:t>now</a:t>
            </a:r>
            <a:r>
              <a:rPr lang="nl-NL" dirty="0"/>
              <a:t> we </a:t>
            </a:r>
            <a:r>
              <a:rPr lang="nl-NL" dirty="0" err="1"/>
              <a:t>really</a:t>
            </a:r>
            <a:r>
              <a:rPr lang="nl-NL" dirty="0"/>
              <a:t> do have </a:t>
            </a:r>
            <a:r>
              <a:rPr lang="nl-NL" dirty="0" err="1"/>
              <a:t>essentially</a:t>
            </a:r>
            <a:r>
              <a:rPr lang="nl-NL" dirty="0"/>
              <a:t> free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ubiquitous</a:t>
            </a:r>
            <a:r>
              <a:rPr lang="nl-NL" dirty="0"/>
              <a:t> data. </a:t>
            </a:r>
            <a:r>
              <a:rPr lang="nl-NL" dirty="0" err="1"/>
              <a:t>So</a:t>
            </a:r>
            <a:r>
              <a:rPr lang="nl-NL" dirty="0"/>
              <a:t> the </a:t>
            </a:r>
            <a:r>
              <a:rPr lang="nl-NL" dirty="0" err="1"/>
              <a:t>complimentary</a:t>
            </a:r>
            <a:r>
              <a:rPr lang="nl-NL" dirty="0"/>
              <a:t> </a:t>
            </a:r>
            <a:r>
              <a:rPr lang="nl-NL" dirty="0" err="1"/>
              <a:t>scarce</a:t>
            </a:r>
            <a:r>
              <a:rPr lang="nl-NL" dirty="0"/>
              <a:t> factor is the </a:t>
            </a:r>
            <a:r>
              <a:rPr lang="nl-NL" dirty="0" err="1"/>
              <a:t>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data </a:t>
            </a:r>
            <a:r>
              <a:rPr lang="nl-NL" dirty="0" err="1"/>
              <a:t>and</a:t>
            </a:r>
            <a:r>
              <a:rPr lang="nl-NL" dirty="0"/>
              <a:t> extract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it.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I </a:t>
            </a:r>
            <a:r>
              <a:rPr lang="nl-NL" dirty="0" err="1"/>
              <a:t>think</a:t>
            </a:r>
            <a:r>
              <a:rPr lang="nl-NL" dirty="0"/>
              <a:t> </a:t>
            </a:r>
            <a:r>
              <a:rPr lang="nl-NL" dirty="0" err="1"/>
              <a:t>statisticians</a:t>
            </a:r>
            <a:r>
              <a:rPr lang="nl-NL" dirty="0"/>
              <a:t> are part of </a:t>
            </a:r>
            <a:r>
              <a:rPr lang="nl-NL" dirty="0" smtClean="0"/>
              <a:t>it. (…) </a:t>
            </a:r>
          </a:p>
          <a:p>
            <a:r>
              <a:rPr lang="nl-NL" sz="2400" b="1" dirty="0" smtClean="0"/>
              <a:t>Managers </a:t>
            </a:r>
            <a:r>
              <a:rPr lang="nl-NL" sz="2400" b="1" dirty="0" err="1"/>
              <a:t>need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be</a:t>
            </a:r>
            <a:r>
              <a:rPr lang="nl-NL" sz="2400" b="1" dirty="0"/>
              <a:t> </a:t>
            </a:r>
            <a:r>
              <a:rPr lang="nl-NL" sz="2400" b="1" dirty="0" err="1"/>
              <a:t>able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access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understand</a:t>
            </a:r>
            <a:r>
              <a:rPr lang="nl-NL" sz="2400" b="1" dirty="0"/>
              <a:t> the data </a:t>
            </a:r>
            <a:r>
              <a:rPr lang="nl-NL" sz="2400" b="1" dirty="0" err="1"/>
              <a:t>themselves</a:t>
            </a:r>
            <a:r>
              <a:rPr lang="nl-NL" sz="2400" b="1" dirty="0"/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915816" y="152165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Hal </a:t>
            </a:r>
            <a:r>
              <a:rPr lang="nl-NL" dirty="0" err="1"/>
              <a:t>Varian</a:t>
            </a:r>
            <a:r>
              <a:rPr lang="nl-NL" dirty="0"/>
              <a:t> ‘on </a:t>
            </a:r>
            <a:r>
              <a:rPr lang="nl-NL" dirty="0" err="1"/>
              <a:t>workers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managers</a:t>
            </a:r>
            <a:r>
              <a:rPr lang="nl-NL" dirty="0" smtClean="0"/>
              <a:t>’ in</a:t>
            </a:r>
            <a:endParaRPr lang="nl-NL" dirty="0"/>
          </a:p>
          <a:p>
            <a:r>
              <a:rPr lang="nl-NL" dirty="0" smtClean="0"/>
              <a:t>The McKinsey </a:t>
            </a:r>
            <a:r>
              <a:rPr lang="nl-NL" dirty="0" err="1" smtClean="0"/>
              <a:t>Quarterly</a:t>
            </a:r>
            <a:r>
              <a:rPr lang="nl-NL" dirty="0" smtClean="0"/>
              <a:t>, Januari 2009: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5536" y="364502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Chief economist</a:t>
            </a:r>
            <a:br>
              <a:rPr lang="nl-NL" dirty="0" smtClean="0"/>
            </a:br>
            <a:r>
              <a:rPr lang="nl-NL" dirty="0" smtClean="0"/>
              <a:t>at Google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Emeritus professor at Berkeley</a:t>
            </a:r>
            <a:endParaRPr lang="nl-NL" dirty="0"/>
          </a:p>
        </p:txBody>
      </p:sp>
      <p:sp>
        <p:nvSpPr>
          <p:cNvPr id="3" name="Wolkvormige toelichting 2"/>
          <p:cNvSpPr/>
          <p:nvPr/>
        </p:nvSpPr>
        <p:spPr>
          <a:xfrm>
            <a:off x="395536" y="4845353"/>
            <a:ext cx="2088232" cy="1319951"/>
          </a:xfrm>
          <a:prstGeom prst="cloudCallout">
            <a:avLst>
              <a:gd name="adj1" fmla="val 73543"/>
              <a:gd name="adj2" fmla="val -22589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BB: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err="1" smtClean="0"/>
              <a:t>this</a:t>
            </a:r>
            <a:r>
              <a:rPr lang="nl-NL" b="1" dirty="0" smtClean="0"/>
              <a:t> </a:t>
            </a:r>
            <a:r>
              <a:rPr lang="nl-NL" b="1" dirty="0" err="1" smtClean="0"/>
              <a:t>will</a:t>
            </a:r>
            <a:r>
              <a:rPr lang="nl-NL" b="1" dirty="0" smtClean="0"/>
              <a:t> </a:t>
            </a:r>
            <a:r>
              <a:rPr lang="nl-NL" b="1" dirty="0" err="1" smtClean="0"/>
              <a:t>be</a:t>
            </a:r>
            <a:r>
              <a:rPr lang="nl-NL" b="1" dirty="0" smtClean="0"/>
              <a:t> </a:t>
            </a:r>
            <a:r>
              <a:rPr lang="nl-NL" b="1" dirty="0" err="1" smtClean="0"/>
              <a:t>our</a:t>
            </a:r>
            <a:r>
              <a:rPr lang="nl-NL" b="1" dirty="0" smtClean="0"/>
              <a:t> job…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702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kinds of partners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>
              <a:buFont typeface="Corbel" pitchFamily="34" charset="0"/>
              <a:buChar char="–"/>
            </a:pPr>
            <a:r>
              <a:rPr lang="nl-NL" b="1" dirty="0" smtClean="0"/>
              <a:t>We have </a:t>
            </a:r>
            <a:r>
              <a:rPr lang="nl-NL" b="1" dirty="0" err="1" smtClean="0"/>
              <a:t>something</a:t>
            </a:r>
            <a:r>
              <a:rPr lang="nl-NL" b="1" dirty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offer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/>
              <a:t>Data, expertise,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reputation</a:t>
            </a:r>
            <a:endParaRPr lang="nl-NL" sz="2000" dirty="0"/>
          </a:p>
          <a:p>
            <a:pPr lvl="1">
              <a:buFont typeface="Wingdings" pitchFamily="2" charset="2"/>
              <a:buChar char="Ø"/>
            </a:pPr>
            <a:r>
              <a:rPr lang="nl-NL" sz="2000" dirty="0" smtClean="0">
                <a:sym typeface="Wingdings" pitchFamily="2" charset="2"/>
              </a:rPr>
              <a:t>We love </a:t>
            </a:r>
            <a:r>
              <a:rPr lang="nl-NL" sz="2000" dirty="0" err="1" smtClean="0">
                <a:sym typeface="Wingdings" pitchFamily="2" charset="2"/>
              </a:rPr>
              <a:t>to</a:t>
            </a:r>
            <a:r>
              <a:rPr lang="nl-NL" sz="2000" dirty="0" smtClean="0">
                <a:sym typeface="Wingdings" pitchFamily="2" charset="2"/>
              </a:rPr>
              <a:t> share </a:t>
            </a:r>
            <a:endParaRPr lang="nl-NL" sz="2000" dirty="0" smtClean="0"/>
          </a:p>
          <a:p>
            <a:r>
              <a:rPr lang="nl-NL" b="1" dirty="0" smtClean="0"/>
              <a:t>We </a:t>
            </a:r>
            <a:r>
              <a:rPr lang="nl-NL" b="1" dirty="0" err="1" smtClean="0"/>
              <a:t>can’t</a:t>
            </a:r>
            <a:r>
              <a:rPr lang="nl-NL" b="1" dirty="0" smtClean="0"/>
              <a:t> do </a:t>
            </a:r>
            <a:r>
              <a:rPr lang="nl-NL" b="1" dirty="0" err="1" smtClean="0"/>
              <a:t>it</a:t>
            </a:r>
            <a:r>
              <a:rPr lang="nl-NL" b="1" dirty="0" smtClean="0"/>
              <a:t> </a:t>
            </a:r>
            <a:r>
              <a:rPr lang="nl-NL" b="1" dirty="0" err="1" smtClean="0"/>
              <a:t>alone</a:t>
            </a:r>
            <a:r>
              <a:rPr lang="nl-NL" b="1" dirty="0" smtClean="0"/>
              <a:t> (</a:t>
            </a:r>
            <a:r>
              <a:rPr lang="nl-NL" b="1" dirty="0" err="1" smtClean="0"/>
              <a:t>anymore</a:t>
            </a:r>
            <a:r>
              <a:rPr lang="nl-NL" b="1" dirty="0" smtClean="0"/>
              <a:t>): </a:t>
            </a:r>
            <a:r>
              <a:rPr lang="nl-NL" b="1" dirty="0" err="1" smtClean="0"/>
              <a:t>find</a:t>
            </a:r>
            <a:r>
              <a:rPr lang="nl-NL" b="1" dirty="0" smtClean="0"/>
              <a:t> common goals!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International </a:t>
            </a:r>
            <a:r>
              <a:rPr lang="nl-NL" sz="2000" dirty="0" err="1" smtClean="0"/>
              <a:t>statistical</a:t>
            </a:r>
            <a:r>
              <a:rPr lang="nl-NL" sz="2000" dirty="0" smtClean="0"/>
              <a:t> community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Knowledge partners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IT partners</a:t>
            </a:r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Data </a:t>
            </a:r>
            <a:r>
              <a:rPr lang="nl-NL" sz="2000" dirty="0" err="1" smtClean="0"/>
              <a:t>owners</a:t>
            </a:r>
            <a:endParaRPr lang="nl-NL" sz="2000" dirty="0" smtClean="0"/>
          </a:p>
          <a:p>
            <a:pPr lvl="1">
              <a:buFont typeface="Wingdings" pitchFamily="2" charset="2"/>
              <a:buChar char="Ø"/>
            </a:pPr>
            <a:r>
              <a:rPr lang="nl-NL" sz="2000" dirty="0" smtClean="0"/>
              <a:t>Users</a:t>
            </a:r>
          </a:p>
          <a:p>
            <a:pPr marL="274320" lvl="1">
              <a:buFont typeface="Corbel" pitchFamily="34" charset="0"/>
              <a:buChar char="–"/>
            </a:pPr>
            <a:r>
              <a:rPr lang="nl-NL" b="1" dirty="0"/>
              <a:t>Money </a:t>
            </a:r>
            <a:r>
              <a:rPr lang="nl-NL" b="1" dirty="0" err="1"/>
              <a:t>always</a:t>
            </a:r>
            <a:r>
              <a:rPr lang="nl-NL" b="1" dirty="0"/>
              <a:t> </a:t>
            </a:r>
            <a:r>
              <a:rPr lang="nl-NL" b="1" dirty="0" err="1"/>
              <a:t>matters</a:t>
            </a:r>
            <a:r>
              <a:rPr lang="nl-NL" b="1" dirty="0"/>
              <a:t> </a:t>
            </a:r>
            <a:r>
              <a:rPr lang="nl-NL" b="1" dirty="0" smtClean="0">
                <a:sym typeface="Wingdings" pitchFamily="2" charset="2"/>
              </a:rPr>
              <a:t></a:t>
            </a:r>
            <a:endParaRPr lang="nl-NL" sz="2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7170" name="Picture 2" descr="\\cbsp.nl\Profiel\Productie\BBKA\Desktop\WSC\Smart cities\JoinForce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42274"/>
            <a:ext cx="1872208" cy="12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27295"/>
            <a:ext cx="2762632" cy="2205982"/>
          </a:xfrm>
          <a:prstGeom prst="rect">
            <a:avLst/>
          </a:prstGeom>
        </p:spPr>
      </p:pic>
      <p:sp>
        <p:nvSpPr>
          <p:cNvPr id="6" name="Vermenigvuldigen 5"/>
          <p:cNvSpPr/>
          <p:nvPr/>
        </p:nvSpPr>
        <p:spPr>
          <a:xfrm>
            <a:off x="6692080" y="3658152"/>
            <a:ext cx="73943" cy="1621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3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preach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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Smart cities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with The Hague, Rotterdam, Zwolle, …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Cross-border statistics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Pilot project with DG </a:t>
            </a:r>
            <a:r>
              <a:rPr lang="en-GB" sz="1600" dirty="0" err="1" smtClean="0"/>
              <a:t>Regio</a:t>
            </a:r>
            <a:r>
              <a:rPr lang="en-GB" sz="1600" dirty="0" smtClean="0"/>
              <a:t> and several statistical and research partners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Digital economy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With Google and www.dataprovider.com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Personalised health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With TNO, </a:t>
            </a:r>
            <a:r>
              <a:rPr lang="en-GB" sz="1600" dirty="0" err="1" smtClean="0"/>
              <a:t>Wageningen</a:t>
            </a:r>
            <a:r>
              <a:rPr lang="en-GB" sz="1600" dirty="0" smtClean="0"/>
              <a:t> University and commercial partners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Data Camp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1600" dirty="0"/>
              <a:t>With </a:t>
            </a:r>
            <a:r>
              <a:rPr lang="en-GB" sz="1600" dirty="0" err="1" smtClean="0"/>
              <a:t>Twente</a:t>
            </a:r>
            <a:r>
              <a:rPr lang="en-GB" sz="1600" dirty="0" smtClean="0"/>
              <a:t> University</a:t>
            </a: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3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,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deal </a:t>
            </a:r>
            <a:r>
              <a:rPr lang="nl-NL" dirty="0" err="1" smtClean="0"/>
              <a:t>with</a:t>
            </a:r>
            <a:r>
              <a:rPr lang="nl-NL" dirty="0" smtClean="0"/>
              <a:t> the new </a:t>
            </a:r>
            <a:r>
              <a:rPr lang="nl-NL" dirty="0" err="1" smtClean="0"/>
              <a:t>challenges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53688"/>
            <a:ext cx="7596000" cy="4467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Develop new products and services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Tailor-made statistics, trusted third party, visualisations, …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Users are not stupid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So let’s speak with them!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Beware of pseudo-information from unclear origin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We warned for 21minutes.nl: a Dutch web survey with political impact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We have to become more agile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Produce stable outputs from unstable and ever changing inputs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/>
              <a:t>Commercial market researchers face similar issues</a:t>
            </a:r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Nowadays, their </a:t>
            </a:r>
            <a:r>
              <a:rPr lang="en-GB" sz="1600" dirty="0"/>
              <a:t>offers are judged by the financial </a:t>
            </a:r>
            <a:r>
              <a:rPr lang="en-GB" sz="1600" dirty="0" smtClean="0"/>
              <a:t>departments</a:t>
            </a:r>
            <a:endParaRPr lang="en-GB" sz="1600" dirty="0"/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We must manage expectations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Gartner hype cycle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/>
              <a:t>We </a:t>
            </a:r>
            <a:r>
              <a:rPr lang="en-GB" sz="2000" dirty="0" smtClean="0"/>
              <a:t>should generate more resources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Funding, co-creation, delegated work</a:t>
            </a:r>
          </a:p>
          <a:p>
            <a:pPr marL="274320" lvl="1">
              <a:lnSpc>
                <a:spcPct val="125000"/>
              </a:lnSpc>
              <a:buFont typeface="Wingdings" pitchFamily="2" charset="2"/>
              <a:buChar char="ü"/>
            </a:pPr>
            <a:r>
              <a:rPr lang="en-GB" sz="2000" dirty="0" smtClean="0"/>
              <a:t>Be proactive, and innovate</a:t>
            </a:r>
            <a:endParaRPr lang="en-GB" sz="2000" dirty="0"/>
          </a:p>
          <a:p>
            <a:pPr lvl="1">
              <a:buFont typeface="Wingdings" pitchFamily="2" charset="2"/>
              <a:buChar char="v"/>
            </a:pPr>
            <a:r>
              <a:rPr lang="en-GB" sz="1600" dirty="0" smtClean="0"/>
              <a:t>Move from data collectors to information providers</a:t>
            </a:r>
            <a:endParaRPr lang="en-GB" sz="1600" dirty="0"/>
          </a:p>
          <a:p>
            <a:pPr lvl="1">
              <a:buFont typeface="Wingdings" pitchFamily="2" charset="2"/>
              <a:buChar char="v"/>
            </a:pP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6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Statistics</a:t>
            </a:r>
            <a:r>
              <a:rPr lang="nl-NL" dirty="0"/>
              <a:t> of </a:t>
            </a:r>
            <a:r>
              <a:rPr lang="nl-NL" dirty="0" err="1"/>
              <a:t>Sustainability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697704"/>
            <a:ext cx="7596000" cy="4467600"/>
          </a:xfrm>
        </p:spPr>
        <p:txBody>
          <a:bodyPr/>
          <a:lstStyle/>
          <a:p>
            <a:r>
              <a:rPr lang="nl-NL" dirty="0" err="1" smtClean="0"/>
              <a:t>Sustainability</a:t>
            </a:r>
            <a:r>
              <a:rPr lang="nl-NL" dirty="0" smtClean="0"/>
              <a:t> important </a:t>
            </a:r>
            <a:r>
              <a:rPr lang="nl-NL" dirty="0" err="1" smtClean="0"/>
              <a:t>theme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/>
              <a:t>Conceptual</a:t>
            </a:r>
            <a:r>
              <a:rPr lang="nl-NL" sz="1800" dirty="0"/>
              <a:t> </a:t>
            </a:r>
            <a:r>
              <a:rPr lang="nl-NL" sz="1800" dirty="0" err="1"/>
              <a:t>work</a:t>
            </a:r>
            <a:r>
              <a:rPr lang="nl-NL" sz="1800" dirty="0"/>
              <a:t> on </a:t>
            </a:r>
            <a:r>
              <a:rPr lang="nl-NL" sz="1800" dirty="0" err="1"/>
              <a:t>sustainability</a:t>
            </a:r>
            <a:r>
              <a:rPr lang="nl-NL" sz="1800" dirty="0"/>
              <a:t> </a:t>
            </a:r>
            <a:r>
              <a:rPr lang="nl-NL" sz="1800" dirty="0" err="1" smtClean="0"/>
              <a:t>framework</a:t>
            </a:r>
            <a:r>
              <a:rPr lang="nl-NL" sz="1800" dirty="0" smtClean="0"/>
              <a:t>/</a:t>
            </a:r>
            <a:r>
              <a:rPr lang="nl-NL" sz="1800" dirty="0" err="1" smtClean="0"/>
              <a:t>Capital</a:t>
            </a:r>
            <a:r>
              <a:rPr lang="nl-NL" sz="1800" dirty="0" smtClean="0"/>
              <a:t>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/>
              <a:t>Here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 smtClean="0"/>
              <a:t>now</a:t>
            </a:r>
            <a:r>
              <a:rPr lang="nl-NL" sz="1800" dirty="0" smtClean="0"/>
              <a:t>, </a:t>
            </a:r>
            <a:r>
              <a:rPr lang="nl-NL" sz="1800" dirty="0"/>
              <a:t>later, </a:t>
            </a:r>
            <a:r>
              <a:rPr lang="nl-NL" sz="1800" dirty="0" err="1"/>
              <a:t>elsewhere</a:t>
            </a:r>
            <a:endParaRPr lang="nl-NL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 smtClean="0"/>
              <a:t>Compilation</a:t>
            </a:r>
            <a:r>
              <a:rPr lang="nl-NL" sz="1800" dirty="0" smtClean="0"/>
              <a:t> </a:t>
            </a:r>
            <a:r>
              <a:rPr lang="nl-NL" sz="1800" dirty="0"/>
              <a:t>of National </a:t>
            </a:r>
            <a:r>
              <a:rPr lang="nl-NL" sz="1800" dirty="0" err="1"/>
              <a:t>Sustainability</a:t>
            </a:r>
            <a:r>
              <a:rPr lang="nl-NL" sz="1800" dirty="0"/>
              <a:t> </a:t>
            </a:r>
            <a:r>
              <a:rPr lang="nl-NL" sz="1800" dirty="0" smtClean="0"/>
              <a:t>Monitor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450291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45</TotalTime>
  <Words>597</Words>
  <Application>Microsoft Office PowerPoint</Application>
  <PresentationFormat>Diavoorstelling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CBS Powerpoint blauw EN</vt:lpstr>
      <vt:lpstr>PowerPoint-presentatie</vt:lpstr>
      <vt:lpstr>Sustainability of Statistics</vt:lpstr>
      <vt:lpstr>Lots of existing information can be used better…</vt:lpstr>
      <vt:lpstr>New sources are waiting to be explored…</vt:lpstr>
      <vt:lpstr>Statistical literacy becomes essential! </vt:lpstr>
      <vt:lpstr>And we need all kinds of partners</vt:lpstr>
      <vt:lpstr>We practice what we preach </vt:lpstr>
      <vt:lpstr>So, how to deal with the new challenges?</vt:lpstr>
      <vt:lpstr>Statistics of Sustainability</vt:lpstr>
      <vt:lpstr>The way ahead (1)</vt:lpstr>
      <vt:lpstr>The way ahead (2)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Lots of existing information waiting to be used…</dc:title>
  <dc:subject>CBS PowerPoint sjabloon</dc:subject>
  <dc:creator>Barteld Braaksma</dc:creator>
  <cp:lastModifiedBy>Barteld</cp:lastModifiedBy>
  <cp:revision>9</cp:revision>
  <dcterms:created xsi:type="dcterms:W3CDTF">2015-09-20T21:34:37Z</dcterms:created>
  <dcterms:modified xsi:type="dcterms:W3CDTF">2015-10-18T23:36:26Z</dcterms:modified>
</cp:coreProperties>
</file>