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24" r:id="rId3"/>
    <p:sldId id="432" r:id="rId4"/>
    <p:sldId id="433" r:id="rId5"/>
    <p:sldId id="434" r:id="rId6"/>
    <p:sldId id="425" r:id="rId7"/>
    <p:sldId id="426" r:id="rId8"/>
    <p:sldId id="427" r:id="rId9"/>
    <p:sldId id="438" r:id="rId10"/>
    <p:sldId id="428" r:id="rId11"/>
    <p:sldId id="439" r:id="rId12"/>
    <p:sldId id="429" r:id="rId13"/>
    <p:sldId id="435" r:id="rId14"/>
    <p:sldId id="436" r:id="rId15"/>
    <p:sldId id="431" r:id="rId16"/>
  </p:sldIdLst>
  <p:sldSz cx="12192000" cy="6858000"/>
  <p:notesSz cx="6797675" cy="992822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9193"/>
    <a:srgbClr val="50A4A6"/>
    <a:srgbClr val="71B9BB"/>
    <a:srgbClr val="ADF884"/>
    <a:srgbClr val="66FF66"/>
    <a:srgbClr val="DB2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87" autoAdjust="0"/>
    <p:restoredTop sz="57586" autoAdjust="0"/>
  </p:normalViewPr>
  <p:slideViewPr>
    <p:cSldViewPr snapToGrid="0">
      <p:cViewPr varScale="1">
        <p:scale>
          <a:sx n="116" d="100"/>
          <a:sy n="116" d="100"/>
        </p:scale>
        <p:origin x="252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csoportmunka\mezo\_SZOGYU\07%202017%20GYUM\tapasztalatok\netes%20bek&#252;ld&#337;k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gi\kiadv&#225;ny_adatszolg&#225;ltat&#225;s\2019\I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Munka1!$A$60:$A$83</c:f>
              <c:strCache>
                <c:ptCount val="24"/>
                <c:pt idx="0">
                  <c:v>0:00-</c:v>
                </c:pt>
                <c:pt idx="1">
                  <c:v>1:00-</c:v>
                </c:pt>
                <c:pt idx="2">
                  <c:v>2:00-</c:v>
                </c:pt>
                <c:pt idx="3">
                  <c:v>3:00-</c:v>
                </c:pt>
                <c:pt idx="4">
                  <c:v>4:00-</c:v>
                </c:pt>
                <c:pt idx="5">
                  <c:v>5:00-</c:v>
                </c:pt>
                <c:pt idx="6">
                  <c:v>6:00-</c:v>
                </c:pt>
                <c:pt idx="7">
                  <c:v>7:00-</c:v>
                </c:pt>
                <c:pt idx="8">
                  <c:v>8:00-</c:v>
                </c:pt>
                <c:pt idx="9">
                  <c:v>9:00-</c:v>
                </c:pt>
                <c:pt idx="10">
                  <c:v>10:00-</c:v>
                </c:pt>
                <c:pt idx="11">
                  <c:v>11:00-</c:v>
                </c:pt>
                <c:pt idx="12">
                  <c:v>12:00-</c:v>
                </c:pt>
                <c:pt idx="13">
                  <c:v>13:00-</c:v>
                </c:pt>
                <c:pt idx="14">
                  <c:v>14:00-</c:v>
                </c:pt>
                <c:pt idx="15">
                  <c:v>15:00-</c:v>
                </c:pt>
                <c:pt idx="16">
                  <c:v>16:00-</c:v>
                </c:pt>
                <c:pt idx="17">
                  <c:v>17:00-</c:v>
                </c:pt>
                <c:pt idx="18">
                  <c:v>18:00-</c:v>
                </c:pt>
                <c:pt idx="19">
                  <c:v>19:00-</c:v>
                </c:pt>
                <c:pt idx="20">
                  <c:v>20:00-</c:v>
                </c:pt>
                <c:pt idx="21">
                  <c:v>21:00-</c:v>
                </c:pt>
                <c:pt idx="22">
                  <c:v>22:00-</c:v>
                </c:pt>
                <c:pt idx="23">
                  <c:v>23:00-</c:v>
                </c:pt>
              </c:strCache>
            </c:strRef>
          </c:cat>
          <c:val>
            <c:numRef>
              <c:f>Munka1!$B$60:$B$83</c:f>
              <c:numCache>
                <c:formatCode>General</c:formatCode>
                <c:ptCount val="24"/>
                <c:pt idx="0">
                  <c:v>25</c:v>
                </c:pt>
                <c:pt idx="1">
                  <c:v>7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11</c:v>
                </c:pt>
                <c:pt idx="6">
                  <c:v>22</c:v>
                </c:pt>
                <c:pt idx="7">
                  <c:v>79</c:v>
                </c:pt>
                <c:pt idx="8">
                  <c:v>299</c:v>
                </c:pt>
                <c:pt idx="9">
                  <c:v>525</c:v>
                </c:pt>
                <c:pt idx="10">
                  <c:v>670</c:v>
                </c:pt>
                <c:pt idx="11">
                  <c:v>629</c:v>
                </c:pt>
                <c:pt idx="12">
                  <c:v>413</c:v>
                </c:pt>
                <c:pt idx="13">
                  <c:v>489</c:v>
                </c:pt>
                <c:pt idx="14">
                  <c:v>557</c:v>
                </c:pt>
                <c:pt idx="15">
                  <c:v>554</c:v>
                </c:pt>
                <c:pt idx="16">
                  <c:v>484</c:v>
                </c:pt>
                <c:pt idx="17">
                  <c:v>545</c:v>
                </c:pt>
                <c:pt idx="18">
                  <c:v>570</c:v>
                </c:pt>
                <c:pt idx="19">
                  <c:v>579</c:v>
                </c:pt>
                <c:pt idx="20">
                  <c:v>458</c:v>
                </c:pt>
                <c:pt idx="21">
                  <c:v>322</c:v>
                </c:pt>
                <c:pt idx="22">
                  <c:v>166</c:v>
                </c:pt>
                <c:pt idx="23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527057296"/>
        <c:axId val="527015040"/>
      </c:barChart>
      <c:catAx>
        <c:axId val="52705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27015040"/>
        <c:crosses val="autoZero"/>
        <c:auto val="1"/>
        <c:lblAlgn val="ctr"/>
        <c:lblOffset val="100"/>
        <c:noMultiLvlLbl val="0"/>
      </c:catAx>
      <c:valAx>
        <c:axId val="527015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705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333333333333332E-3"/>
          <c:y val="1.3888888888888888E-2"/>
          <c:w val="0.98683530183727031"/>
          <c:h val="0.90185987168270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Munka1!$N$3</c:f>
              <c:strCache>
                <c:ptCount val="1"/>
                <c:pt idx="0">
                  <c:v>nő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Munka1!$O$2:$T$2</c:f>
              <c:strCache>
                <c:ptCount val="6"/>
                <c:pt idx="0">
                  <c:v>&lt; 25 év</c:v>
                </c:pt>
                <c:pt idx="1">
                  <c:v>25 - 34 év</c:v>
                </c:pt>
                <c:pt idx="2">
                  <c:v>35 - 44 év</c:v>
                </c:pt>
                <c:pt idx="3">
                  <c:v>45 - 54 év</c:v>
                </c:pt>
                <c:pt idx="4">
                  <c:v>55 - 64 év</c:v>
                </c:pt>
                <c:pt idx="5">
                  <c:v>több mint 65 év</c:v>
                </c:pt>
              </c:strCache>
            </c:strRef>
          </c:cat>
          <c:val>
            <c:numRef>
              <c:f>Munka1!$O$6:$T$6</c:f>
              <c:numCache>
                <c:formatCode>General</c:formatCode>
                <c:ptCount val="6"/>
                <c:pt idx="0">
                  <c:v>748</c:v>
                </c:pt>
                <c:pt idx="1">
                  <c:v>6213</c:v>
                </c:pt>
                <c:pt idx="2">
                  <c:v>15253</c:v>
                </c:pt>
                <c:pt idx="3">
                  <c:v>19076</c:v>
                </c:pt>
                <c:pt idx="4">
                  <c:v>29640</c:v>
                </c:pt>
                <c:pt idx="5">
                  <c:v>47141</c:v>
                </c:pt>
              </c:numCache>
            </c:numRef>
          </c:val>
        </c:ser>
        <c:ser>
          <c:idx val="1"/>
          <c:order val="1"/>
          <c:tx>
            <c:strRef>
              <c:f>Munka1!$N$4</c:f>
              <c:strCache>
                <c:ptCount val="1"/>
                <c:pt idx="0">
                  <c:v>férfi</c:v>
                </c:pt>
              </c:strCache>
            </c:strRef>
          </c:tx>
          <c:spPr>
            <a:solidFill>
              <a:srgbClr val="479193">
                <a:alpha val="60000"/>
              </a:srgb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Munka1!$O$2:$T$2</c:f>
              <c:strCache>
                <c:ptCount val="6"/>
                <c:pt idx="0">
                  <c:v>&lt; 25 év</c:v>
                </c:pt>
                <c:pt idx="1">
                  <c:v>25 - 34 év</c:v>
                </c:pt>
                <c:pt idx="2">
                  <c:v>35 - 44 év</c:v>
                </c:pt>
                <c:pt idx="3">
                  <c:v>45 - 54 év</c:v>
                </c:pt>
                <c:pt idx="4">
                  <c:v>55 - 64 év</c:v>
                </c:pt>
                <c:pt idx="5">
                  <c:v>több mint 65 év</c:v>
                </c:pt>
              </c:strCache>
            </c:strRef>
          </c:cat>
          <c:val>
            <c:numRef>
              <c:f>Munka1!$O$7:$T$7</c:f>
              <c:numCache>
                <c:formatCode>General</c:formatCode>
                <c:ptCount val="6"/>
                <c:pt idx="0">
                  <c:v>1823</c:v>
                </c:pt>
                <c:pt idx="1">
                  <c:v>16349</c:v>
                </c:pt>
                <c:pt idx="2">
                  <c:v>49496</c:v>
                </c:pt>
                <c:pt idx="3">
                  <c:v>65976</c:v>
                </c:pt>
                <c:pt idx="4">
                  <c:v>85265</c:v>
                </c:pt>
                <c:pt idx="5">
                  <c:v>84889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0"/>
        <c:axId val="527017840"/>
        <c:axId val="527018400"/>
      </c:barChart>
      <c:catAx>
        <c:axId val="52701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27018400"/>
        <c:crosses val="autoZero"/>
        <c:auto val="1"/>
        <c:lblAlgn val="ctr"/>
        <c:lblOffset val="100"/>
        <c:noMultiLvlLbl val="0"/>
      </c:catAx>
      <c:valAx>
        <c:axId val="527018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701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1340583548132709E-2"/>
          <c:y val="3.2985564304461965E-2"/>
          <c:w val="0.15952638207219613"/>
          <c:h val="0.1562510936132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0.41978</cdr:x>
      <cdr:y>0.0277</cdr:y>
    </cdr:from>
    <cdr:to>
      <cdr:x>0.53544</cdr:x>
      <cdr:y>0.09927</cdr:y>
    </cdr:to>
    <cdr:sp macro="" textlink="">
      <cdr:nvSpPr>
        <cdr:cNvPr id="2" name="Szövegdoboz 5"/>
        <cdr:cNvSpPr txBox="1"/>
      </cdr:nvSpPr>
      <cdr:spPr>
        <a:xfrm xmlns:a="http://schemas.openxmlformats.org/drawingml/2006/main">
          <a:off x="1893627" y="65001"/>
          <a:ext cx="521770" cy="16791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900" b="1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29%</a:t>
          </a:r>
        </a:p>
      </cdr:txBody>
    </cdr:sp>
  </cdr:relSizeAnchor>
  <cdr:relSizeAnchor xmlns:cdr="http://schemas.openxmlformats.org/drawingml/2006/chartDrawing">
    <cdr:from>
      <cdr:x>0.58658</cdr:x>
      <cdr:y>0.04832</cdr:y>
    </cdr:from>
    <cdr:to>
      <cdr:x>0.69799</cdr:x>
      <cdr:y>0.11397</cdr:y>
    </cdr:to>
    <cdr:sp macro="" textlink="">
      <cdr:nvSpPr>
        <cdr:cNvPr id="3" name="Szövegdoboz 5"/>
        <cdr:cNvSpPr txBox="1"/>
      </cdr:nvSpPr>
      <cdr:spPr>
        <a:xfrm xmlns:a="http://schemas.openxmlformats.org/drawingml/2006/main">
          <a:off x="2646086" y="113373"/>
          <a:ext cx="502556" cy="15404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900" b="1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41%</a:t>
          </a:r>
        </a:p>
      </cdr:txBody>
    </cdr:sp>
  </cdr:relSizeAnchor>
  <cdr:relSizeAnchor xmlns:cdr="http://schemas.openxmlformats.org/drawingml/2006/chartDrawing">
    <cdr:from>
      <cdr:x>0.80087</cdr:x>
      <cdr:y>0.05424</cdr:y>
    </cdr:from>
    <cdr:to>
      <cdr:x>0.90643</cdr:x>
      <cdr:y>0.12133</cdr:y>
    </cdr:to>
    <cdr:sp macro="" textlink="">
      <cdr:nvSpPr>
        <cdr:cNvPr id="4" name="Szövegdoboz 5"/>
        <cdr:cNvSpPr txBox="1"/>
      </cdr:nvSpPr>
      <cdr:spPr>
        <a:xfrm xmlns:a="http://schemas.openxmlformats.org/drawingml/2006/main">
          <a:off x="3612757" y="127265"/>
          <a:ext cx="476164" cy="15740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9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254F1C-8C6B-4A02-811D-3F87B480C9EF}" type="datetimeFigureOut">
              <a:rPr lang="hu-HU"/>
              <a:pPr>
                <a:defRPr/>
              </a:pPr>
              <a:t>2019.05.28.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494215B-F4A3-4F8F-BB14-F4444328D59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407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3174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7A200B-2D9C-4FCD-8BAC-E586CC158398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2644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4215B-F4A3-4F8F-BB14-F4444328D59F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919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4215B-F4A3-4F8F-BB14-F4444328D59F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3458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4215B-F4A3-4F8F-BB14-F4444328D59F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0205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4215B-F4A3-4F8F-BB14-F4444328D59F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7524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4215B-F4A3-4F8F-BB14-F4444328D59F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501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4215B-F4A3-4F8F-BB14-F4444328D59F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8972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4215B-F4A3-4F8F-BB14-F4444328D59F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763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4215B-F4A3-4F8F-BB14-F4444328D59F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5514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4215B-F4A3-4F8F-BB14-F4444328D59F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5951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4215B-F4A3-4F8F-BB14-F4444328D59F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9176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4215B-F4A3-4F8F-BB14-F4444328D59F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8695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4215B-F4A3-4F8F-BB14-F4444328D59F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1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3472-E92E-46F0-8A93-013770C7C7E8}" type="datetime1">
              <a:rPr lang="hu-HU"/>
              <a:pPr>
                <a:defRPr/>
              </a:pPr>
              <a:t>2019.05.28.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37479-5DD2-42C3-9C28-C1D0DDB10F1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2D17-B113-45DE-B251-C20941945608}" type="datetime1">
              <a:rPr lang="hu-HU"/>
              <a:pPr>
                <a:defRPr/>
              </a:pPr>
              <a:t>2019.05.28.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C4DC-E586-47A0-B608-164CEBCDA5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F0CF9-DBC5-4B9F-BB00-EA675C09C875}" type="datetime1">
              <a:rPr lang="hu-HU"/>
              <a:pPr>
                <a:defRPr/>
              </a:pPr>
              <a:t>2019.05.28.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3D8F2-26BA-4C81-8CF8-07B6E99744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B683-6ABA-41BF-8B85-DBA7CE9810E7}" type="datetime1">
              <a:rPr lang="hu-HU"/>
              <a:pPr>
                <a:defRPr/>
              </a:pPr>
              <a:t>2019.05.28.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4E972-C9C7-4B22-9952-A6091CF80B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63F16-FE09-43E9-AF07-08B69088DEB5}" type="datetime1">
              <a:rPr lang="hu-HU"/>
              <a:pPr>
                <a:defRPr/>
              </a:pPr>
              <a:t>2019.05.28.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17889-6CED-45FE-8DFD-5DBFA9E0E9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77914-EB60-40FE-A8BC-877606A29E5C}" type="datetime1">
              <a:rPr lang="hu-HU"/>
              <a:pPr>
                <a:defRPr/>
              </a:pPr>
              <a:t>2019.05.28.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550F7-0518-4A24-B568-A989C1763A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2611F-6234-42CE-825A-21E2E2CD5F7D}" type="datetime1">
              <a:rPr lang="hu-HU"/>
              <a:pPr>
                <a:defRPr/>
              </a:pPr>
              <a:t>2019.05.28.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4972B-4E00-4711-8256-03CBC1F15CD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CA1CB-E20E-41C1-BEC7-20CAEF5A5E54}" type="datetime1">
              <a:rPr lang="hu-HU"/>
              <a:pPr>
                <a:defRPr/>
              </a:pPr>
              <a:t>2019.05.28.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15614-25B6-440F-9618-59FB78FB33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CA73-5894-4877-B0D7-8833E6B1F861}" type="datetime1">
              <a:rPr lang="hu-HU"/>
              <a:pPr>
                <a:defRPr/>
              </a:pPr>
              <a:t>2019.05.28.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39CC1-B4C3-412E-9DFC-794C2706A30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8A94-0CC0-4FC3-B853-71F01883862B}" type="datetime1">
              <a:rPr lang="hu-HU"/>
              <a:pPr>
                <a:defRPr/>
              </a:pPr>
              <a:t>2019.05.28.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6AC51-DB02-4F4A-84C0-7813C3FB40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C73BB-7144-47E1-B67A-280F566BC99A}" type="datetime1">
              <a:rPr lang="hu-HU"/>
              <a:pPr>
                <a:defRPr/>
              </a:pPr>
              <a:t>2019.05.28.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949DF-51A4-4784-B802-92ADB94674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174793-562B-48E8-8E5F-D1E3981EA0AE}" type="datetime1">
              <a:rPr lang="hu-HU"/>
              <a:pPr>
                <a:defRPr/>
              </a:pPr>
              <a:t>2019.05.28.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32318A-E6CE-48B6-81A6-18CEF043E8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754927" y="1950172"/>
            <a:ext cx="11079162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Gyümölcsös ültetvények összeírása, 2017</a:t>
            </a:r>
            <a:endParaRPr lang="hu-HU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Adatszolgáltatókból felhasználók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558381" y="6182879"/>
            <a:ext cx="51212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 2019. május 29.</a:t>
            </a:r>
            <a:endParaRPr lang="hu-H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96" y="3807688"/>
            <a:ext cx="1541041" cy="2050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9F9F2-F24C-4EFB-A924-12E0197A742A}" type="slidenum">
              <a:rPr lang="hu-HU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5" name="Cím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89529"/>
          </a:xfr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Miért nem küldte be az internetes kérdőívet? </a:t>
            </a:r>
            <a:r>
              <a:rPr lang="hu-H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(2018. február 14-28)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13" y="3416472"/>
            <a:ext cx="6137551" cy="256251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0" y="1089529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kérdőívet el sem kezdők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10% nem tudott róla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73% van internet hozzáférése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82% falugazdász segítségét kéri támogatás igényléshez</a:t>
            </a:r>
          </a:p>
        </p:txBody>
      </p:sp>
    </p:spTree>
    <p:extLst>
      <p:ext uri="{BB962C8B-B14F-4D97-AF65-F5344CB8AC3E}">
        <p14:creationId xmlns:p14="http://schemas.microsoft.com/office/powerpoint/2010/main" val="352414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9F9F2-F24C-4EFB-A924-12E0197A742A}" type="slidenum">
              <a:rPr lang="hu-HU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5" name="Cím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89529"/>
          </a:xfr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Miért nem küldte be az internetes kérdőívet? </a:t>
            </a:r>
            <a:r>
              <a:rPr lang="hu-H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(2018. február 14-28)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0" y="1089529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kérdőívet el sem kezdők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10% nem tudott róla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73% van internet hozzáférése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82% falugazdász segítségét kéri támogatás igényléshez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13" y="3174364"/>
            <a:ext cx="6378987" cy="2816229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966095" y="4920037"/>
            <a:ext cx="5225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Megfelelő felkérő levelekkel, emlékeztető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emailekkel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csökkenthető a határidőt elfelejtők aránya.</a:t>
            </a:r>
          </a:p>
        </p:txBody>
      </p:sp>
    </p:spTree>
    <p:extLst>
      <p:ext uri="{BB962C8B-B14F-4D97-AF65-F5344CB8AC3E}">
        <p14:creationId xmlns:p14="http://schemas.microsoft.com/office/powerpoint/2010/main" val="11567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9F9F2-F24C-4EFB-A924-12E0197A742A}" type="slidenum">
              <a:rPr lang="hu-HU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5" name="Cím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590931"/>
          </a:xfr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Eredmények</a:t>
            </a:r>
            <a:endParaRPr lang="hu-H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1154926"/>
            <a:ext cx="12192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&lt;1%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meghiúsulás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50,5%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önkitöltés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Kevesebb költség: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millió forint megtakarítás az összeírási díjakban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Tájékoztatás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május 29-én előzetes adatok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formátumban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Adatok átadása </a:t>
            </a:r>
            <a:r>
              <a:rPr lang="hu-H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Eurostatnak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Agrárminisztériumnak: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2018. szeptember 30-ig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Végleges megyei adatok: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2018. szeptember 30-ig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Térképi adatok: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település és 5x5 km-es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TÍMEA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50,7%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adatszolgáltató visszacsatolás előzetes kiadványról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kapcsolatok erősítése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KSH ismertségének növelése</a:t>
            </a:r>
          </a:p>
          <a:p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0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Felkészülés az Agrárcenzus 2020-ra</a:t>
            </a:r>
            <a:endParaRPr lang="hu-H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4917" y="1869257"/>
            <a:ext cx="3843015" cy="805858"/>
          </a:xfrm>
          <a:prstGeom prst="round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600" dirty="0" smtClean="0">
                <a:solidFill>
                  <a:schemeClr val="accent4">
                    <a:lumMod val="75000"/>
                  </a:schemeClr>
                </a:solidFill>
              </a:rPr>
              <a:t>Kik a gazdálkodók?</a:t>
            </a:r>
            <a:endParaRPr lang="hu-H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13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14" y="2829415"/>
            <a:ext cx="2143125" cy="21431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7" y="2829338"/>
            <a:ext cx="2143125" cy="214312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302351" y="4944840"/>
            <a:ext cx="1093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4">
                    <a:lumMod val="75000"/>
                  </a:schemeClr>
                </a:solidFill>
              </a:rPr>
              <a:t>72%</a:t>
            </a:r>
            <a:endParaRPr lang="hu-H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24069" y="4944840"/>
            <a:ext cx="1093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4">
                    <a:lumMod val="75000"/>
                  </a:schemeClr>
                </a:solidFill>
              </a:rPr>
              <a:t>28%</a:t>
            </a:r>
            <a:endParaRPr lang="hu-H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9137" y="1145776"/>
            <a:ext cx="4675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accent4">
                    <a:lumMod val="75000"/>
                  </a:schemeClr>
                </a:solidFill>
              </a:rPr>
              <a:t>~300 000 gazdaság</a:t>
            </a:r>
            <a:endParaRPr lang="hu-H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artalom helye 2"/>
          <p:cNvSpPr txBox="1">
            <a:spLocks/>
          </p:cNvSpPr>
          <p:nvPr/>
        </p:nvSpPr>
        <p:spPr>
          <a:xfrm>
            <a:off x="5687825" y="1354281"/>
            <a:ext cx="6167102" cy="892759"/>
          </a:xfrm>
          <a:prstGeom prst="round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smtClean="0">
                <a:solidFill>
                  <a:schemeClr val="accent4">
                    <a:lumMod val="75000"/>
                  </a:schemeClr>
                </a:solidFill>
              </a:rPr>
              <a:t>Legtöbben szántóföldi növénytermesztésre szakosodtak</a:t>
            </a:r>
            <a:endParaRPr lang="hu-H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artalom helye 2"/>
          <p:cNvSpPr txBox="1">
            <a:spLocks/>
          </p:cNvSpPr>
          <p:nvPr/>
        </p:nvSpPr>
        <p:spPr>
          <a:xfrm>
            <a:off x="5687825" y="2434941"/>
            <a:ext cx="6167102" cy="892759"/>
          </a:xfrm>
          <a:prstGeom prst="roundRect">
            <a:avLst/>
          </a:prstGeom>
          <a:solidFill>
            <a:schemeClr val="bg2"/>
          </a:solidFill>
          <a:effectLst>
            <a:softEdge rad="127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smtClean="0">
                <a:solidFill>
                  <a:schemeClr val="accent4">
                    <a:lumMod val="75000"/>
                  </a:schemeClr>
                </a:solidFill>
              </a:rPr>
              <a:t>Legtöbbjük (főként a női gazdálkodók) 55 évnél idősebbek</a:t>
            </a:r>
            <a:endParaRPr lang="hu-HU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13" name="Diagra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012987"/>
              </p:ext>
            </p:extLst>
          </p:nvPr>
        </p:nvGraphicFramePr>
        <p:xfrm>
          <a:off x="5687824" y="3522681"/>
          <a:ext cx="5913626" cy="3148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33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0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Felkészülés Agrárcenzus 2020-ra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06824"/>
            <a:ext cx="12192000" cy="568246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Elkezdtük az együttműködést az érintett szakmai szervezetekkel 2019 januárjától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Próbáljuk megtalálni az online kitöltés legjobb ösztönző eszközeit</a:t>
            </a:r>
          </a:p>
          <a:p>
            <a:pPr marL="0" indent="0">
              <a:lnSpc>
                <a:spcPct val="120000"/>
              </a:lnSpc>
              <a:buNone/>
            </a:pPr>
            <a:endParaRPr lang="hu-H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u-H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Adatszolgáltatói kapcsolattartás</a:t>
            </a:r>
          </a:p>
          <a:p>
            <a:pPr lvl="1">
              <a:lnSpc>
                <a:spcPct val="120000"/>
              </a:lnSpc>
            </a:pPr>
            <a:r>
              <a:rPr lang="hu-H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emlékeztető </a:t>
            </a:r>
            <a:r>
              <a:rPr lang="hu-H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emailek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kiküldésekor használjuk a tapasztalatokat</a:t>
            </a:r>
          </a:p>
          <a:p>
            <a:pPr lvl="1">
              <a:lnSpc>
                <a:spcPct val="120000"/>
              </a:lnSpc>
            </a:pP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hu-H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jra 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tervezzük, informatívabbá tesszük </a:t>
            </a:r>
            <a:r>
              <a:rPr lang="hu-H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adatszolgáltatói felkérő leveleket: </a:t>
            </a:r>
            <a:r>
              <a:rPr lang="hu-H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egységes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jól átlátható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Felhasználókká formáljuk az adatszolgáltatókat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így motiválva őket: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brosúrát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interaktív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dashboardot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storytellinget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készítünk</a:t>
            </a:r>
          </a:p>
          <a:p>
            <a:pPr marL="0" indent="0">
              <a:lnSpc>
                <a:spcPct val="120000"/>
              </a:lnSpc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Felhasználóbarát adatgyűjtési alkalmazás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kérdések gazdálkodók által érthető formában</a:t>
            </a:r>
          </a:p>
          <a:p>
            <a:pPr marL="0" indent="0">
              <a:lnSpc>
                <a:spcPct val="120000"/>
              </a:lnSpc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Tervezzük megújítani a cenzushoz kapcsolódó tájékoztatót ezt egy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felhasználói véleménykutatás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előzné meg 2019-ben</a:t>
            </a:r>
          </a:p>
          <a:p>
            <a:pPr marL="0" indent="0">
              <a:lnSpc>
                <a:spcPct val="120000"/>
              </a:lnSpc>
              <a:buNone/>
            </a:pPr>
            <a:endParaRPr lang="hu-H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Adatgyűjtés időpontja: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2020. május 15-június 30.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10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9F9F2-F24C-4EFB-A924-12E0197A742A}" type="slidenum">
              <a:rPr lang="hu-HU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838200" y="2023486"/>
            <a:ext cx="10515600" cy="599641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9F9F2-F24C-4EFB-A924-12E0197A742A}" type="slidenum">
              <a:rPr lang="hu-HU"/>
              <a:pPr>
                <a:defRPr/>
              </a:pPr>
              <a:t>2</a:t>
            </a:fld>
            <a:endParaRPr lang="hu-HU" dirty="0"/>
          </a:p>
        </p:txBody>
      </p:sp>
      <p:sp>
        <p:nvSpPr>
          <p:cNvPr id="5" name="Cím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590550"/>
          </a:xfr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Gyümölcsös ültetvények összeírása, 2017</a:t>
            </a:r>
            <a:endParaRPr lang="hu-H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841960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gyümölcs faj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 jogszabály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1337/2011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2018. február 14. – 2018. április 16.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Alapsokaság: 2017 során támogatást igényelt gazdaságok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Adminisztratív regiszterből (Magyar Államkincstár támogatási adatbázisa)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Összeírás két fázisa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2018. február 14-28-ig: online kitöltés</a:t>
            </a:r>
          </a:p>
          <a:p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2018. március 1-2018. április 16.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9F9F2-F24C-4EFB-A924-12E0197A742A}" type="slidenum">
              <a:rPr lang="hu-HU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5" name="Cím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590550"/>
          </a:xfr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Gyümölcsös ültetvények összeírása, 2017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2357"/>
            <a:ext cx="3510684" cy="497991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943351" y="602767"/>
            <a:ext cx="81144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Stratégiai célok: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felhasználói igények magas színvonalú kielégítése,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szolgáltatásaink fejlesztése 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Adataink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elemzéseink, szolgáltatásaink minőségének javítása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kapcsolatok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erősítése</a:t>
            </a:r>
          </a:p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Sikerkritériumok: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95% feletti megvalósulási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arány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Eurostat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illetve AM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részére történő adatszolgáltatások határidőinek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betartása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Kommunikáció: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adatszolgáltatók motiválása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9F9F2-F24C-4EFB-A924-12E0197A742A}" type="slidenum">
              <a:rPr lang="hu-HU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5" name="Cím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590550"/>
          </a:xfr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Gyümölcsös ültetvények összeírása, 2017</a:t>
            </a:r>
            <a:endParaRPr lang="hu-H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" y="1197012"/>
            <a:ext cx="120349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Szakmai együttműködés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Intenzív kommunikáció, sajtótájékoztatók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segítség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Emlékeztető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emailek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Adatszolgáltatóknak visszacsatolás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Elérhető adatok promóciója,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storytelling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8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9F9F2-F24C-4EFB-A924-12E0197A742A}" type="slidenum">
              <a:rPr lang="hu-HU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5" name="Cím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590550"/>
          </a:xfr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Gyümölcsös ültetvények összeírása, 2017</a:t>
            </a:r>
            <a:endParaRPr lang="hu-H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806544" y="1141922"/>
            <a:ext cx="48063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KSH oldalán elérhető adatok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Strukturált formában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Összefüggések megmutatása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6" name="1972435C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1148176"/>
            <a:ext cx="6440785" cy="4578370"/>
          </a:xfrm>
        </p:spPr>
      </p:pic>
    </p:spTree>
    <p:extLst>
      <p:ext uri="{BB962C8B-B14F-4D97-AF65-F5344CB8AC3E}">
        <p14:creationId xmlns:p14="http://schemas.microsoft.com/office/powerpoint/2010/main" val="394943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9F9F2-F24C-4EFB-A924-12E0197A742A}" type="slidenum">
              <a:rPr lang="hu-HU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5" name="Cím 4"/>
          <p:cNvSpPr txBox="1">
            <a:spLocks noGrp="1"/>
          </p:cNvSpPr>
          <p:nvPr>
            <p:ph type="title"/>
          </p:nvPr>
        </p:nvSpPr>
        <p:spPr>
          <a:xfrm>
            <a:off x="0" y="10539"/>
            <a:ext cx="12192000" cy="590931"/>
          </a:xfr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Önkitöltés </a:t>
            </a:r>
            <a:r>
              <a:rPr lang="hu-H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(2018. február 14-28)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13" y="3476942"/>
            <a:ext cx="4877223" cy="2749534"/>
          </a:xfrm>
          <a:prstGeom prst="rect">
            <a:avLst/>
          </a:prstGeom>
        </p:spPr>
      </p:pic>
      <p:pic>
        <p:nvPicPr>
          <p:cNvPr id="9" name="Kép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74" y="1023988"/>
            <a:ext cx="4511040" cy="2744447"/>
          </a:xfrm>
          <a:prstGeom prst="rect">
            <a:avLst/>
          </a:prstGeom>
          <a:noFill/>
        </p:spPr>
      </p:pic>
      <p:sp>
        <p:nvSpPr>
          <p:cNvPr id="2" name="Szövegdoboz 1"/>
          <p:cNvSpPr txBox="1"/>
          <p:nvPr/>
        </p:nvSpPr>
        <p:spPr>
          <a:xfrm>
            <a:off x="773112" y="1293169"/>
            <a:ext cx="43932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50,5%</a:t>
            </a:r>
          </a:p>
          <a:p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Gazdasági szervezetek: 60,4%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Egyéni gazdálkodók: 49,7%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789899" y="1093114"/>
            <a:ext cx="2769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Mikor töltik a kérdőívet?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 rot="16200000">
            <a:off x="6677429" y="1732602"/>
            <a:ext cx="69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endParaRPr lang="hu-HU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 rot="16200000">
            <a:off x="8548330" y="1732602"/>
            <a:ext cx="69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endParaRPr lang="hu-HU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 rot="16200000">
            <a:off x="9084888" y="1734731"/>
            <a:ext cx="69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endParaRPr lang="hu-HU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 rot="16200000">
            <a:off x="9822181" y="1354724"/>
            <a:ext cx="69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endParaRPr lang="hu-HU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zövegdoboz 5"/>
          <p:cNvSpPr txBox="1"/>
          <p:nvPr/>
        </p:nvSpPr>
        <p:spPr>
          <a:xfrm>
            <a:off x="7366635" y="5120640"/>
            <a:ext cx="476250" cy="2286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0"/>
              </a:spcAft>
            </a:pPr>
            <a:r>
              <a:rPr lang="hu-HU" sz="900" b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4%</a:t>
            </a:r>
            <a:endParaRPr lang="hu-H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39368038"/>
              </p:ext>
            </p:extLst>
          </p:nvPr>
        </p:nvGraphicFramePr>
        <p:xfrm>
          <a:off x="6777673" y="3843770"/>
          <a:ext cx="4511040" cy="234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256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9F9F2-F24C-4EFB-A924-12E0197A742A}" type="slidenum">
              <a:rPr lang="hu-HU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5" name="Cím 4"/>
          <p:cNvSpPr txBox="1">
            <a:spLocks noGrp="1"/>
          </p:cNvSpPr>
          <p:nvPr>
            <p:ph type="title"/>
          </p:nvPr>
        </p:nvSpPr>
        <p:spPr>
          <a:xfrm>
            <a:off x="0" y="-10061"/>
            <a:ext cx="12192000" cy="590931"/>
          </a:xfr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töltötték ki interneten? </a:t>
            </a:r>
            <a:r>
              <a:rPr lang="hu-H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(2018. február </a:t>
            </a:r>
            <a:r>
              <a:rPr lang="hu-H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14-28.)</a:t>
            </a:r>
            <a:endParaRPr lang="hu-H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773113" y="1293168"/>
            <a:ext cx="2653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Fiatalabbak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Kép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2153334"/>
            <a:ext cx="4547870" cy="1865630"/>
          </a:xfrm>
          <a:prstGeom prst="rect">
            <a:avLst/>
          </a:prstGeom>
          <a:noFill/>
        </p:spPr>
      </p:pic>
      <p:pic>
        <p:nvPicPr>
          <p:cNvPr id="18" name="Kép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32" y="2202229"/>
            <a:ext cx="4752975" cy="1816735"/>
          </a:xfrm>
          <a:prstGeom prst="rect">
            <a:avLst/>
          </a:prstGeom>
          <a:noFill/>
        </p:spPr>
      </p:pic>
      <p:sp>
        <p:nvSpPr>
          <p:cNvPr id="19" name="Szövegdoboz 18"/>
          <p:cNvSpPr txBox="1"/>
          <p:nvPr/>
        </p:nvSpPr>
        <p:spPr>
          <a:xfrm>
            <a:off x="5936931" y="1293168"/>
            <a:ext cx="475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Magasabb végzettségűek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773113" y="4691688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75%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kért tájékoztatást az összeírás eredményeiből</a:t>
            </a:r>
          </a:p>
          <a:p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(összeírósoknál ez 28%)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9F9F2-F24C-4EFB-A924-12E0197A742A}" type="slidenum">
              <a:rPr lang="hu-HU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5" name="Cím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89529"/>
          </a:xfr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Miért nem küldte be az internetes kérdőívet? </a:t>
            </a:r>
            <a:r>
              <a:rPr lang="hu-H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(2018. február 14-28)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13" y="3002739"/>
            <a:ext cx="6974086" cy="299801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0" y="118685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kérdőívet elkezdők</a:t>
            </a:r>
          </a:p>
        </p:txBody>
      </p:sp>
    </p:spTree>
    <p:extLst>
      <p:ext uri="{BB962C8B-B14F-4D97-AF65-F5344CB8AC3E}">
        <p14:creationId xmlns:p14="http://schemas.microsoft.com/office/powerpoint/2010/main" val="27744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9F9F2-F24C-4EFB-A924-12E0197A742A}" type="slidenum">
              <a:rPr lang="hu-HU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5" name="Cím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89529"/>
          </a:xfr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Miért nem küldte be az internetes kérdőívet? </a:t>
            </a:r>
            <a:r>
              <a:rPr lang="hu-H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(2018. február 14-28)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0" y="108952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kérdőívet elkezdők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technikai nehézségeken kívül az összes probléma javítható jobban megtervezett kérdőívvel, emlékeztetőkkel, gyorsabb alkalmazással.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77" y="2962598"/>
            <a:ext cx="7057750" cy="332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4208</TotalTime>
  <Words>566</Words>
  <Application>Microsoft Office PowerPoint</Application>
  <PresentationFormat>Szélesvásznú</PresentationFormat>
  <Paragraphs>141</Paragraphs>
  <Slides>15</Slides>
  <Notes>13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Office-téma</vt:lpstr>
      <vt:lpstr>PowerPoint bemutató</vt:lpstr>
      <vt:lpstr>Gyümölcsös ültetvények összeírása, 2017</vt:lpstr>
      <vt:lpstr>Gyümölcsös ültetvények összeírása, 2017</vt:lpstr>
      <vt:lpstr>Gyümölcsös ültetvények összeírása, 2017</vt:lpstr>
      <vt:lpstr>Gyümölcsös ültetvények összeírása, 2017</vt:lpstr>
      <vt:lpstr>Önkitöltés (2018. február 14-28)</vt:lpstr>
      <vt:lpstr>Ki töltötték ki interneten? (2018. február 14-28.)</vt:lpstr>
      <vt:lpstr>Miért nem küldte be az internetes kérdőívet? (2018. február 14-28)</vt:lpstr>
      <vt:lpstr>Miért nem küldte be az internetes kérdőívet? (2018. február 14-28)</vt:lpstr>
      <vt:lpstr>Miért nem küldte be az internetes kérdőívet? (2018. február 14-28)</vt:lpstr>
      <vt:lpstr>Miért nem küldte be az internetes kérdőívet? (2018. február 14-28)</vt:lpstr>
      <vt:lpstr>Eredmények</vt:lpstr>
      <vt:lpstr>Felkészülés az Agrárcenzus 2020-ra</vt:lpstr>
      <vt:lpstr>Felkészülés Agrárcenzus 2020-ra</vt:lpstr>
      <vt:lpstr>PowerPoint bemutató</vt:lpstr>
    </vt:vector>
  </TitlesOfParts>
  <Company>KSH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Simonné Horváth Gabriella</dc:creator>
  <cp:lastModifiedBy>Patay Ágnes</cp:lastModifiedBy>
  <cp:revision>525</cp:revision>
  <cp:lastPrinted>2019-01-29T15:56:18Z</cp:lastPrinted>
  <dcterms:created xsi:type="dcterms:W3CDTF">2017-03-01T09:38:02Z</dcterms:created>
  <dcterms:modified xsi:type="dcterms:W3CDTF">2019-05-28T15:11:25Z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0x0101000FDB48AD5866D645BB0EE4F460BF82F1</vt:lpwstr>
  </property>
</Properties>
</file>