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58" r:id="rId5"/>
    <p:sldId id="259" r:id="rId6"/>
    <p:sldId id="260" r:id="rId7"/>
    <p:sldId id="265" r:id="rId8"/>
    <p:sldId id="263" r:id="rId9"/>
    <p:sldId id="266" r:id="rId10"/>
    <p:sldId id="267" r:id="rId11"/>
    <p:sldId id="270" r:id="rId12"/>
  </p:sldIdLst>
  <p:sldSz cx="12192000" cy="6858000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9193"/>
    <a:srgbClr val="50A4A6"/>
    <a:srgbClr val="71B9BB"/>
    <a:srgbClr val="ADF884"/>
    <a:srgbClr val="66FF66"/>
    <a:srgbClr val="DB2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57586" autoAdjust="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254F1C-8C6B-4A02-811D-3F87B480C9EF}" type="datetimeFigureOut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94215B-F4A3-4F8F-BB14-F4444328D5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540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7A200B-2D9C-4FCD-8BAC-E586CC158398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6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4215B-F4A3-4F8F-BB14-F4444328D59F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43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B3472-E92E-46F0-8A93-013770C7C7E8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7479-5DD2-42C3-9C28-C1D0DDB10F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2D17-B113-45DE-B251-C20941945608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BC4DC-E586-47A0-B608-164CEBCDA5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0CF9-DBC5-4B9F-BB00-EA675C09C875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D8F2-26BA-4C81-8CF8-07B6E9974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B683-6ABA-41BF-8B85-DBA7CE9810E7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E972-C9C7-4B22-9952-A6091CF80B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3F16-FE09-43E9-AF07-08B69088DEB5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17889-6CED-45FE-8DFD-5DBFA9E0E9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77914-EB60-40FE-A8BC-877606A29E5C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50F7-0518-4A24-B568-A989C1763A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611F-6234-42CE-825A-21E2E2CD5F7D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972B-4E00-4711-8256-03CBC1F15C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CA1CB-E20E-41C1-BEC7-20CAEF5A5E54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5614-25B6-440F-9618-59FB78FB33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CA73-5894-4877-B0D7-8833E6B1F861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9CC1-B4C3-412E-9DFC-794C2706A3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8A94-0CC0-4FC3-B853-71F01883862B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AC51-DB02-4F4A-84C0-7813C3FB40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73BB-7144-47E1-B67A-280F566BC99A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49DF-51A4-4784-B802-92ADB94674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74793-562B-48E8-8E5F-D1E3981EA0AE}" type="datetime1">
              <a:rPr lang="hu-HU"/>
              <a:pPr>
                <a:defRPr/>
              </a:pPr>
              <a:t>2020.11.17.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32318A-E6CE-48B6-81A6-18CEF043E8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754927" y="1950172"/>
            <a:ext cx="110791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Agrárcenzus 2020</a:t>
            </a:r>
            <a:endParaRPr lang="hu-HU" sz="4800" b="1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451BBEEC-5602-4B58-81D1-EFD601030CF7}"/>
              </a:ext>
            </a:extLst>
          </p:cNvPr>
          <p:cNvSpPr txBox="1"/>
          <p:nvPr/>
        </p:nvSpPr>
        <p:spPr>
          <a:xfrm>
            <a:off x="5146501" y="6363854"/>
            <a:ext cx="229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2020. december 3.</a:t>
            </a:r>
            <a:endParaRPr lang="hu-HU" dirty="0"/>
          </a:p>
        </p:txBody>
      </p:sp>
      <p:sp>
        <p:nvSpPr>
          <p:cNvPr id="2" name="Téglalap 1"/>
          <p:cNvSpPr/>
          <p:nvPr/>
        </p:nvSpPr>
        <p:spPr>
          <a:xfrm>
            <a:off x="4957090" y="3381863"/>
            <a:ext cx="2436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rgbClr val="2F75B5"/>
                </a:solidFill>
                <a:latin typeface="Calibri Light" panose="020F0302020204030204" pitchFamily="34" charset="0"/>
              </a:rPr>
              <a:t>Végrehajtás tapasztalatai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Feldolgozás, tájékoztatás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0" y="843026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Adminisztratív adatforrásokhoz ellenőrzés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Adminisztratív adatok becsatornázása (vidékfejlesztés, biogazdálkodás)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Standard termelési érték meghatározása, gazdaságtipológia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Eurofarm</a:t>
            </a: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 adatbázis előállítás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>
              <a:latin typeface="Avenir Next LT Pro" panose="020B0604020202020204" pitchFamily="34" charset="-18"/>
              <a:cs typeface="Times New Roman" panose="02020603050405020304" pitchFamily="18" charset="0"/>
            </a:endParaRPr>
          </a:p>
          <a:p>
            <a:r>
              <a:rPr lang="hu-HU" sz="3200" b="1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Előzetes adatok: </a:t>
            </a: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2021.03.31</a:t>
            </a:r>
          </a:p>
          <a:p>
            <a:r>
              <a:rPr lang="hu-HU" sz="3200" b="1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Végleges adatok: </a:t>
            </a: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2021.12.31</a:t>
            </a:r>
          </a:p>
          <a:p>
            <a:r>
              <a:rPr lang="hu-HU" sz="3200" dirty="0">
                <a:latin typeface="Avenir Next LT Pro" panose="020B0604020202020204" pitchFamily="34" charset="-18"/>
                <a:cs typeface="Times New Roman" panose="02020603050405020304" pitchFamily="18" charset="0"/>
              </a:rPr>
              <a:t>	</a:t>
            </a: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- </a:t>
            </a:r>
            <a:r>
              <a:rPr lang="hu-HU" sz="3200" dirty="0" err="1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excel</a:t>
            </a: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, tájékoztatási adatbázis, TIMEA, tematikus 	kiadványok, </a:t>
            </a:r>
            <a:r>
              <a:rPr lang="hu-HU" sz="3200" dirty="0" err="1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dashboardok</a:t>
            </a:r>
            <a:endParaRPr lang="hu-HU" sz="3200" dirty="0" smtClean="0">
              <a:latin typeface="Avenir Next LT Pro" panose="020B0604020202020204" pitchFamily="34" charset="-18"/>
              <a:cs typeface="Times New Roman" panose="02020603050405020304" pitchFamily="18" charset="0"/>
            </a:endParaRPr>
          </a:p>
          <a:p>
            <a:r>
              <a:rPr lang="hu-HU" sz="3200" b="1" dirty="0" err="1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Eurostat</a:t>
            </a:r>
            <a:r>
              <a:rPr lang="hu-HU" sz="3200" b="1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 </a:t>
            </a:r>
            <a:r>
              <a:rPr lang="hu-HU" sz="3200" b="1" dirty="0" err="1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mikroadat</a:t>
            </a:r>
            <a:r>
              <a:rPr lang="hu-HU" sz="3200" b="1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 határidő: </a:t>
            </a: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2022.03.31</a:t>
            </a:r>
          </a:p>
        </p:txBody>
      </p:sp>
    </p:spTree>
    <p:extLst>
      <p:ext uri="{BB962C8B-B14F-4D97-AF65-F5344CB8AC3E}">
        <p14:creationId xmlns:p14="http://schemas.microsoft.com/office/powerpoint/2010/main" val="295816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F9339FD6-B99C-4385-B0C4-FB20768FF845}"/>
              </a:ext>
            </a:extLst>
          </p:cNvPr>
          <p:cNvSpPr txBox="1"/>
          <p:nvPr/>
        </p:nvSpPr>
        <p:spPr>
          <a:xfrm>
            <a:off x="320040" y="2021674"/>
            <a:ext cx="1187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  <a:latin typeface="Avenir Next LT Pro" panose="020B0504020202020204" pitchFamily="34" charset="-18"/>
              </a:rPr>
              <a:t>Köszönöm a figyelmet!</a:t>
            </a:r>
            <a:endParaRPr lang="hu-HU" sz="3200" b="1" dirty="0">
              <a:solidFill>
                <a:schemeClr val="accent2">
                  <a:lumMod val="75000"/>
                </a:schemeClr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7983337D-3AB4-45A5-8E8C-ADF1E31BD096}"/>
              </a:ext>
            </a:extLst>
          </p:cNvPr>
          <p:cNvSpPr txBox="1"/>
          <p:nvPr/>
        </p:nvSpPr>
        <p:spPr>
          <a:xfrm>
            <a:off x="320040" y="3091931"/>
            <a:ext cx="1187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>
                <a:latin typeface="Avenir Next LT Pro" panose="020B0504020202020204" pitchFamily="34" charset="-18"/>
              </a:rPr>
              <a:t>agnes.patay</a:t>
            </a:r>
            <a:r>
              <a:rPr lang="hu-HU" sz="3200" dirty="0" smtClean="0">
                <a:latin typeface="Avenir Next LT Pro" panose="020B0504020202020204" pitchFamily="34" charset="-18"/>
              </a:rPr>
              <a:t>@</a:t>
            </a:r>
            <a:r>
              <a:rPr lang="hu-HU" sz="3200" dirty="0" err="1" smtClean="0">
                <a:latin typeface="Avenir Next LT Pro" panose="020B0504020202020204" pitchFamily="34" charset="-18"/>
              </a:rPr>
              <a:t>ksh.hu</a:t>
            </a:r>
            <a:endParaRPr lang="hu-HU" sz="3200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2536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Agrárcenzus – jogszabály alapján kötelező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49" y="701731"/>
            <a:ext cx="9701101" cy="56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6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AC 2020 előkészítés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0" y="843026"/>
            <a:ext cx="1219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2018-ban indult, 12 főosztály, 100+ munkatárs részvételével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 smtClean="0">
              <a:latin typeface="Avenir Next LT Pro" panose="020B0604020202020204" pitchFamily="34" charset="-18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Adminisztratív regiszterek használata kijelöléshez (12 állomány, 6 szervezet), mezőgazdasági regiszter alkalmazás fejlesztés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>
                <a:latin typeface="Avenir Next LT Pro" panose="020B0604020202020204" pitchFamily="34" charset="-18"/>
                <a:cs typeface="Times New Roman" panose="02020603050405020304" pitchFamily="18" charset="0"/>
              </a:rPr>
              <a:t>Szakmai szervezetekkel, Agrárminisztériummal együttműködés – előkészítés, kommunikáció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>
                <a:latin typeface="Avenir Next LT Pro" panose="020B0604020202020204" pitchFamily="34" charset="-18"/>
                <a:cs typeface="Times New Roman" panose="02020603050405020304" pitchFamily="18" charset="0"/>
              </a:rPr>
              <a:t>Hazai szakmai igények (üvegházak, </a:t>
            </a:r>
            <a:r>
              <a:rPr lang="hu-HU" sz="3200" dirty="0" err="1">
                <a:latin typeface="Avenir Next LT Pro" panose="020B0604020202020204" pitchFamily="34" charset="-18"/>
                <a:cs typeface="Times New Roman" panose="02020603050405020304" pitchFamily="18" charset="0"/>
              </a:rPr>
              <a:t>agrárdigitalizáció</a:t>
            </a:r>
            <a:r>
              <a:rPr lang="hu-HU" sz="3200" dirty="0">
                <a:latin typeface="Avenir Next LT Pro" panose="020B0604020202020204" pitchFamily="34" charset="-18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 smtClean="0">
              <a:latin typeface="Avenir Next LT Pro" panose="020B0604020202020204" pitchFamily="34" charset="-18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Adatszolgáltatói tehercsökkentés:   66%-kal kevesebb cím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 smtClean="0">
              <a:latin typeface="Avenir Next LT Pro" panose="020B0604020202020204" pitchFamily="34" charset="-18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COVID-19 járvány miatt módosított időpontok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 smtClean="0">
              <a:latin typeface="Avenir Next LT Pro" panose="020B0604020202020204" pitchFamily="34" charset="-18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 smtClean="0">
              <a:latin typeface="Avenir Next LT Pro" panose="020B06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0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Online szakasz (június 5-június 30.)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F9339FD6-B99C-4385-B0C4-FB20768FF845}"/>
              </a:ext>
            </a:extLst>
          </p:cNvPr>
          <p:cNvSpPr txBox="1"/>
          <p:nvPr/>
        </p:nvSpPr>
        <p:spPr>
          <a:xfrm>
            <a:off x="0" y="88308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  <a:latin typeface="Avenir Next LT Pro" panose="020B0504020202020204" pitchFamily="34" charset="-18"/>
              </a:rPr>
              <a:t>Gazdasági szervezetek</a:t>
            </a:r>
            <a:endParaRPr lang="hu-HU" sz="3200" b="1" dirty="0">
              <a:solidFill>
                <a:schemeClr val="accent2">
                  <a:lumMod val="75000"/>
                </a:schemeClr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F9339FD6-B99C-4385-B0C4-FB20768FF845}"/>
              </a:ext>
            </a:extLst>
          </p:cNvPr>
          <p:cNvSpPr txBox="1"/>
          <p:nvPr/>
        </p:nvSpPr>
        <p:spPr>
          <a:xfrm>
            <a:off x="0" y="21233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  <a:latin typeface="Avenir Next LT Pro" panose="020B0504020202020204" pitchFamily="34" charset="-18"/>
              </a:rPr>
              <a:t>Egyéni gazdaságok</a:t>
            </a:r>
            <a:endParaRPr lang="hu-HU" sz="3200" b="1" dirty="0">
              <a:solidFill>
                <a:schemeClr val="accent2">
                  <a:lumMod val="75000"/>
                </a:schemeClr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7983337D-3AB4-45A5-8E8C-ADF1E31BD096}"/>
              </a:ext>
            </a:extLst>
          </p:cNvPr>
          <p:cNvSpPr txBox="1"/>
          <p:nvPr/>
        </p:nvSpPr>
        <p:spPr>
          <a:xfrm>
            <a:off x="0" y="140959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Avenir Next LT Pro" panose="020B0504020202020204" pitchFamily="34" charset="-18"/>
              </a:rPr>
              <a:t>22 000+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7983337D-3AB4-45A5-8E8C-ADF1E31BD096}"/>
              </a:ext>
            </a:extLst>
          </p:cNvPr>
          <p:cNvSpPr txBox="1"/>
          <p:nvPr/>
        </p:nvSpPr>
        <p:spPr>
          <a:xfrm>
            <a:off x="0" y="397972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Avenir Next LT Pro" panose="020B0504020202020204" pitchFamily="34" charset="-18"/>
              </a:rPr>
              <a:t>	24% közülük kitöltötte online</a:t>
            </a:r>
            <a:endParaRPr lang="hu-HU" sz="3200" dirty="0">
              <a:latin typeface="Avenir Next LT Pro" panose="020B0504020202020204" pitchFamily="34" charset="-18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xmlns="" id="{7983337D-3AB4-45A5-8E8C-ADF1E31BD096}"/>
              </a:ext>
            </a:extLst>
          </p:cNvPr>
          <p:cNvSpPr txBox="1"/>
          <p:nvPr/>
        </p:nvSpPr>
        <p:spPr>
          <a:xfrm>
            <a:off x="0" y="283716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Avenir Next LT Pro" panose="020B0504020202020204" pitchFamily="34" charset="-18"/>
              </a:rPr>
              <a:t>750 000+</a:t>
            </a:r>
          </a:p>
          <a:p>
            <a:r>
              <a:rPr lang="hu-HU" sz="3200" dirty="0" smtClean="0">
                <a:latin typeface="Avenir Next LT Pro" panose="020B0504020202020204" pitchFamily="34" charset="-18"/>
              </a:rPr>
              <a:t>	360 342 kapott lehetőséget online kitöltésre</a:t>
            </a:r>
            <a:endParaRPr lang="hu-HU" sz="3200" dirty="0">
              <a:latin typeface="Avenir Next LT Pro" panose="020B0504020202020204" pitchFamily="34" charset="-18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7983337D-3AB4-45A5-8E8C-ADF1E31BD096}"/>
              </a:ext>
            </a:extLst>
          </p:cNvPr>
          <p:cNvSpPr txBox="1"/>
          <p:nvPr/>
        </p:nvSpPr>
        <p:spPr>
          <a:xfrm>
            <a:off x="0" y="462985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Avenir Next LT Pro" panose="020B0504020202020204" pitchFamily="34" charset="-18"/>
              </a:rPr>
              <a:t>	a többi címen összeírók gyűjtötték az adatokat </a:t>
            </a:r>
            <a:r>
              <a:rPr lang="hu-HU" sz="3200" dirty="0" err="1" smtClean="0">
                <a:latin typeface="Avenir Next LT Pro" panose="020B0504020202020204" pitchFamily="34" charset="-18"/>
              </a:rPr>
              <a:t>tableten</a:t>
            </a:r>
            <a:endParaRPr lang="hu-HU" sz="3200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98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Megyénként eltérő online megvalósulási arány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45" y="1230153"/>
            <a:ext cx="2467686" cy="4440974"/>
          </a:xfrm>
          <a:prstGeom prst="rect">
            <a:avLst/>
          </a:prstGeom>
        </p:spPr>
      </p:pic>
      <p:cxnSp>
        <p:nvCxnSpPr>
          <p:cNvPr id="8" name="Egyenes összekötő 7"/>
          <p:cNvCxnSpPr/>
          <p:nvPr/>
        </p:nvCxnSpPr>
        <p:spPr>
          <a:xfrm flipV="1">
            <a:off x="157018" y="4350328"/>
            <a:ext cx="2724727" cy="92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Jobb oldali kapcsos zárójel 8"/>
          <p:cNvSpPr/>
          <p:nvPr/>
        </p:nvSpPr>
        <p:spPr>
          <a:xfrm>
            <a:off x="3195782" y="1230153"/>
            <a:ext cx="166254" cy="3120175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 oldali kapcsos zárójel 9"/>
          <p:cNvSpPr/>
          <p:nvPr/>
        </p:nvSpPr>
        <p:spPr>
          <a:xfrm>
            <a:off x="3195782" y="4359564"/>
            <a:ext cx="166254" cy="1311563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3362036" y="2005410"/>
            <a:ext cx="1369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Avenir Next LT Pro" panose="020B0504020202020204" pitchFamily="34" charset="-18"/>
              </a:rPr>
              <a:t>Átlag, </a:t>
            </a:r>
          </a:p>
          <a:p>
            <a:r>
              <a:rPr lang="hu-HU" sz="3200" dirty="0" smtClean="0">
                <a:latin typeface="Avenir Next LT Pro" panose="020B0504020202020204" pitchFamily="34" charset="-18"/>
              </a:rPr>
              <a:t>vagy felett</a:t>
            </a:r>
            <a:endParaRPr lang="hu-HU" sz="3200" dirty="0">
              <a:latin typeface="Avenir Next LT Pro" panose="020B0504020202020204" pitchFamily="34" charset="-18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3495963" y="4722957"/>
            <a:ext cx="326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Avenir Next LT Pro" panose="020B0504020202020204" pitchFamily="34" charset="-18"/>
              </a:rPr>
              <a:t>Átlag alatt</a:t>
            </a:r>
            <a:endParaRPr lang="hu-HU" sz="3200" dirty="0">
              <a:latin typeface="Avenir Next LT Pro" panose="020B0504020202020204" pitchFamily="34" charset="-18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849" y="1246583"/>
            <a:ext cx="6849151" cy="281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7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Az </a:t>
            </a:r>
            <a:r>
              <a:rPr lang="hu-HU" b="1" dirty="0" err="1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emailes</a:t>
            </a: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 kapcsolattartás esetén a megvalósulás jobb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4" y="1490819"/>
            <a:ext cx="2853175" cy="2749534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434819" y="1198432"/>
            <a:ext cx="518089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latin typeface="Avenir Next LT Pro" panose="020B0504020202020204" pitchFamily="34" charset="-18"/>
              </a:rPr>
              <a:t>Emaillel</a:t>
            </a:r>
            <a:r>
              <a:rPr lang="hu-HU" sz="1600" dirty="0" smtClean="0">
                <a:latin typeface="Avenir Next LT Pro" panose="020B0504020202020204" pitchFamily="34" charset="-18"/>
              </a:rPr>
              <a:t> rendelkezők 35%-a kitöltötte online a kérdőívet</a:t>
            </a:r>
          </a:p>
          <a:p>
            <a:endParaRPr lang="hu-HU" sz="1600" dirty="0">
              <a:latin typeface="Avenir Next LT Pro" panose="020B0504020202020204" pitchFamily="34" charset="-18"/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176" y="1783207"/>
            <a:ext cx="5870957" cy="2749534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5765176" y="1198432"/>
            <a:ext cx="57987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Avenir Next LT Pro" panose="020B0504020202020204" pitchFamily="34" charset="-18"/>
              </a:rPr>
              <a:t>Ennek oka, hogy esetükben lehetőség volt emlékeztetők kiküldésére az adatgyűjtés során</a:t>
            </a:r>
            <a:endParaRPr lang="hu-HU" sz="1600" dirty="0">
              <a:latin typeface="Avenir Next LT Pro" panose="020B0504020202020204" pitchFamily="34" charset="-18"/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>
            <a:off x="8617951" y="1874987"/>
            <a:ext cx="36946" cy="198581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6207262" y="1947189"/>
            <a:ext cx="241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Az első emlékeztető kiküldéséig a napi beérkezési darabszám szinte azonos volt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9594701" y="1874987"/>
            <a:ext cx="36946" cy="198581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9594701" y="1891854"/>
            <a:ext cx="14177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A sajtóközlemény a postai címmel rendelkezők körében is emelte a kitöltők számát. 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 rot="16200000">
            <a:off x="8092793" y="2743819"/>
            <a:ext cx="8266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emlékeztető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10892601" y="3666918"/>
            <a:ext cx="2397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 rot="16200000">
            <a:off x="8997060" y="2663000"/>
            <a:ext cx="988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sajtóközlemény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1" y="4842686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Avenir Next LT Pro" panose="020B0504020202020204" pitchFamily="34" charset="-18"/>
              </a:rPr>
              <a:t>Az első két hétben a kérdőívek 30% érkezett be.</a:t>
            </a:r>
          </a:p>
          <a:p>
            <a:r>
              <a:rPr lang="hu-HU" sz="3200" dirty="0" smtClean="0">
                <a:latin typeface="Avenir Next LT Pro" panose="020B0504020202020204" pitchFamily="34" charset="-18"/>
              </a:rPr>
              <a:t>Az összes kérdőív 26%-a az utolsó két napon jött be</a:t>
            </a:r>
            <a:endParaRPr lang="hu-HU" sz="3200" dirty="0">
              <a:latin typeface="Avenir Next LT Pro" panose="020B0504020202020204" pitchFamily="34" charset="-18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0082304" y="3666918"/>
            <a:ext cx="2397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8498071" y="3673347"/>
            <a:ext cx="2397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9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Online kérdőív </a:t>
            </a:r>
            <a:r>
              <a:rPr lang="hu-HU" b="1" dirty="0" err="1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paraadatok</a:t>
            </a: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 jövőben tervezésekhez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2668"/>
            <a:ext cx="2853175" cy="2749534"/>
          </a:xfrm>
          <a:prstGeom prst="rect">
            <a:avLst/>
          </a:prstGeom>
        </p:spPr>
      </p:pic>
      <p:sp>
        <p:nvSpPr>
          <p:cNvPr id="26" name="Szövegdoboz 25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434819" y="958282"/>
            <a:ext cx="262241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Avenir Next LT Pro" panose="020B0504020202020204" pitchFamily="34" charset="-18"/>
              </a:rPr>
              <a:t>Kitöltési ideje a kérdőíveknek percben</a:t>
            </a:r>
          </a:p>
          <a:p>
            <a:endParaRPr lang="hu-HU" sz="1600" dirty="0">
              <a:latin typeface="Avenir Next LT Pro" panose="020B0504020202020204" pitchFamily="34" charset="-18"/>
            </a:endParaRPr>
          </a:p>
          <a:p>
            <a:endParaRPr lang="hu-HU" sz="1600" dirty="0">
              <a:latin typeface="Avenir Next LT Pro" panose="020B0504020202020204" pitchFamily="34" charset="-18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4100" y="2054233"/>
            <a:ext cx="3090940" cy="2749534"/>
          </a:xfrm>
          <a:prstGeom prst="rect">
            <a:avLst/>
          </a:prstGeom>
        </p:spPr>
      </p:pic>
      <p:sp>
        <p:nvSpPr>
          <p:cNvPr id="27" name="Szövegdoboz 26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9375770" y="958282"/>
            <a:ext cx="2553146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Avenir Next LT Pro" panose="020B0504020202020204" pitchFamily="34" charset="-18"/>
              </a:rPr>
              <a:t>Az </a:t>
            </a:r>
            <a:r>
              <a:rPr lang="hu-HU" sz="1600" dirty="0" err="1" smtClean="0">
                <a:latin typeface="Avenir Next LT Pro" panose="020B0504020202020204" pitchFamily="34" charset="-18"/>
              </a:rPr>
              <a:t>emaillel</a:t>
            </a:r>
            <a:r>
              <a:rPr lang="hu-HU" sz="1600" dirty="0" smtClean="0">
                <a:latin typeface="Avenir Next LT Pro" panose="020B0504020202020204" pitchFamily="34" charset="-18"/>
              </a:rPr>
              <a:t> rendelkezők nagyobb arányban a szabadidejükben töltik a kérdőívet</a:t>
            </a:r>
            <a:endParaRPr lang="hu-HU" sz="1600" dirty="0">
              <a:latin typeface="Avenir Next LT Pro" panose="020B0504020202020204" pitchFamily="34" charset="-18"/>
            </a:endParaRPr>
          </a:p>
        </p:txBody>
      </p:sp>
      <p:cxnSp>
        <p:nvCxnSpPr>
          <p:cNvPr id="28" name="Egyenes összekötő 27"/>
          <p:cNvCxnSpPr/>
          <p:nvPr/>
        </p:nvCxnSpPr>
        <p:spPr>
          <a:xfrm>
            <a:off x="10155533" y="3749963"/>
            <a:ext cx="628073" cy="138545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Kép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236" y="2225520"/>
            <a:ext cx="6053853" cy="2993395"/>
          </a:xfrm>
          <a:prstGeom prst="rect">
            <a:avLst/>
          </a:prstGeom>
        </p:spPr>
      </p:pic>
      <p:sp>
        <p:nvSpPr>
          <p:cNvPr id="29" name="Szövegdoboz 28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3173400" y="958282"/>
            <a:ext cx="593768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Avenir Next LT Pro" panose="020B0504020202020204" pitchFamily="34" charset="-18"/>
              </a:rPr>
              <a:t>A kérdőívek 1/3-át délelőtt, 2/3-át délután töltik</a:t>
            </a:r>
          </a:p>
          <a:p>
            <a:endParaRPr lang="hu-HU" sz="1600" dirty="0">
              <a:latin typeface="Avenir Next LT Pro" panose="020B0504020202020204" pitchFamily="34" charset="-18"/>
            </a:endParaRPr>
          </a:p>
          <a:p>
            <a:endParaRPr lang="hu-HU" sz="1600" dirty="0" smtClean="0">
              <a:latin typeface="Avenir Next LT Pro" panose="020B0504020202020204" pitchFamily="34" charset="-18"/>
            </a:endParaRPr>
          </a:p>
          <a:p>
            <a:endParaRPr lang="hu-HU" sz="1600" dirty="0">
              <a:latin typeface="Avenir Next LT Pro" panose="020B0504020202020204" pitchFamily="34" charset="-18"/>
            </a:endParaRPr>
          </a:p>
        </p:txBody>
      </p:sp>
      <p:sp>
        <p:nvSpPr>
          <p:cNvPr id="12" name="Szövegdoboz 7"/>
          <p:cNvSpPr txBox="1"/>
          <p:nvPr/>
        </p:nvSpPr>
        <p:spPr>
          <a:xfrm>
            <a:off x="10083806" y="2697446"/>
            <a:ext cx="771526" cy="5524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900">
                <a:solidFill>
                  <a:schemeClr val="bg1">
                    <a:lumMod val="50000"/>
                  </a:schemeClr>
                </a:solidFill>
              </a:rPr>
              <a:t>munka-</a:t>
            </a:r>
          </a:p>
          <a:p>
            <a:pPr algn="ctr"/>
            <a:r>
              <a:rPr lang="hu-HU" sz="900">
                <a:solidFill>
                  <a:schemeClr val="bg1">
                    <a:lumMod val="50000"/>
                  </a:schemeClr>
                </a:solidFill>
              </a:rPr>
              <a:t>időben</a:t>
            </a:r>
            <a:r>
              <a:rPr lang="hu-HU" sz="900" baseline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sz="900">
                <a:solidFill>
                  <a:schemeClr val="bg1">
                    <a:lumMod val="50000"/>
                  </a:schemeClr>
                </a:solidFill>
              </a:rPr>
              <a:t> (8.00-18.00)</a:t>
            </a:r>
          </a:p>
        </p:txBody>
      </p:sp>
      <p:sp>
        <p:nvSpPr>
          <p:cNvPr id="13" name="Szövegdoboz 2"/>
          <p:cNvSpPr txBox="1"/>
          <p:nvPr/>
        </p:nvSpPr>
        <p:spPr>
          <a:xfrm>
            <a:off x="10140956" y="3993483"/>
            <a:ext cx="657225" cy="4572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900">
                <a:solidFill>
                  <a:schemeClr val="bg1">
                    <a:lumMod val="50000"/>
                  </a:schemeClr>
                </a:solidFill>
              </a:rPr>
              <a:t>munka-</a:t>
            </a:r>
          </a:p>
          <a:p>
            <a:pPr algn="ctr"/>
            <a:r>
              <a:rPr lang="hu-HU" sz="900">
                <a:solidFill>
                  <a:schemeClr val="bg1">
                    <a:lumMod val="50000"/>
                  </a:schemeClr>
                </a:solidFill>
              </a:rPr>
              <a:t>időn kívül</a:t>
            </a:r>
          </a:p>
        </p:txBody>
      </p:sp>
    </p:spTree>
    <p:extLst>
      <p:ext uri="{BB962C8B-B14F-4D97-AF65-F5344CB8AC3E}">
        <p14:creationId xmlns:p14="http://schemas.microsoft.com/office/powerpoint/2010/main" val="422143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Összeírói szakasz előkészítése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0" y="843026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validáláshoz</a:t>
            </a: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 nagy számban adminisztratív adatforrásokat használunk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az online tapasztalatok alapján módosult a kérdőív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4040 összeíró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Avenir Next LT Pro" panose="020B0604020202020204" pitchFamily="34" charset="-18"/>
                <a:cs typeface="Times New Roman" panose="02020603050405020304" pitchFamily="18" charset="0"/>
              </a:rPr>
              <a:t>158 oktatás</a:t>
            </a:r>
          </a:p>
        </p:txBody>
      </p:sp>
    </p:spTree>
    <p:extLst>
      <p:ext uri="{BB962C8B-B14F-4D97-AF65-F5344CB8AC3E}">
        <p14:creationId xmlns:p14="http://schemas.microsoft.com/office/powerpoint/2010/main" val="27276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  <p:sp>
        <p:nvSpPr>
          <p:cNvPr id="5" name="Cím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01731"/>
          </a:xfr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Összeírói szakasz (szeptember 19-november 22.)</a:t>
            </a:r>
            <a:endParaRPr lang="hu-HU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37" y="1988237"/>
            <a:ext cx="6249272" cy="4182059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154637" y="1385469"/>
            <a:ext cx="614329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Avenir Next LT Pro" panose="020B0504020202020204" pitchFamily="34" charset="-18"/>
              </a:rPr>
              <a:t>Budapest, </a:t>
            </a:r>
            <a:r>
              <a:rPr lang="hu-HU" sz="1600" dirty="0" smtClean="0">
                <a:latin typeface="Avenir Next LT Pro" panose="020B0504020202020204" pitchFamily="34" charset="-18"/>
              </a:rPr>
              <a:t>Pest, Fejér</a:t>
            </a:r>
            <a:r>
              <a:rPr lang="hu-HU" sz="1600" dirty="0">
                <a:latin typeface="Avenir Next LT Pro" panose="020B0504020202020204" pitchFamily="34" charset="-18"/>
              </a:rPr>
              <a:t>, Komárom-Esztergom lassabb </a:t>
            </a:r>
            <a:r>
              <a:rPr lang="hu-HU" sz="1600" dirty="0" smtClean="0">
                <a:latin typeface="Avenir Next LT Pro" panose="020B0504020202020204" pitchFamily="34" charset="-18"/>
              </a:rPr>
              <a:t>előrehaladás</a:t>
            </a:r>
            <a:endParaRPr lang="hu-HU" sz="1600" dirty="0">
              <a:latin typeface="Avenir Next LT Pro" panose="020B0504020202020204" pitchFamily="34" charset="-18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="" xmlns:a16="http://schemas.microsoft.com/office/drawing/2014/main" id="{7983337D-3AB4-45A5-8E8C-ADF1E31BD096}"/>
              </a:ext>
            </a:extLst>
          </p:cNvPr>
          <p:cNvSpPr txBox="1"/>
          <p:nvPr/>
        </p:nvSpPr>
        <p:spPr>
          <a:xfrm>
            <a:off x="7226869" y="1385469"/>
            <a:ext cx="44587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Avenir Next LT Pro" panose="020B0504020202020204" pitchFamily="34" charset="-18"/>
              </a:rPr>
              <a:t>Gyorsabb kitöltés</a:t>
            </a:r>
          </a:p>
          <a:p>
            <a:endParaRPr lang="hu-HU" sz="1600" dirty="0">
              <a:latin typeface="Avenir Next LT Pro" panose="020B0504020202020204" pitchFamily="34" charset="-18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7259" y="1988237"/>
            <a:ext cx="4458322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Kék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6031</TotalTime>
  <Words>302</Words>
  <Application>Microsoft Office PowerPoint</Application>
  <PresentationFormat>Szélesvásznú</PresentationFormat>
  <Paragraphs>79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Times New Roman</vt:lpstr>
      <vt:lpstr>Office-téma</vt:lpstr>
      <vt:lpstr>PowerPoint bemutató</vt:lpstr>
      <vt:lpstr>Agrárcenzus – jogszabály alapján kötelező</vt:lpstr>
      <vt:lpstr>AC 2020 előkészítés</vt:lpstr>
      <vt:lpstr>Online szakasz (június 5-június 30.)</vt:lpstr>
      <vt:lpstr>Megyénként eltérő online megvalósulási arány</vt:lpstr>
      <vt:lpstr>Az emailes kapcsolattartás esetén a megvalósulás jobb</vt:lpstr>
      <vt:lpstr>Online kérdőív paraadatok jövőben tervezésekhez</vt:lpstr>
      <vt:lpstr>Összeírói szakasz előkészítése</vt:lpstr>
      <vt:lpstr>Összeírói szakasz (szeptember 19-november 22.)</vt:lpstr>
      <vt:lpstr>Feldolgozás, tájékoztatás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Patay Ágnes</cp:lastModifiedBy>
  <cp:revision>583</cp:revision>
  <cp:lastPrinted>2020-03-02T08:02:20Z</cp:lastPrinted>
  <dcterms:created xsi:type="dcterms:W3CDTF">2017-03-01T09:38:02Z</dcterms:created>
  <dcterms:modified xsi:type="dcterms:W3CDTF">2020-11-17T11:10:15Z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