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2" r:id="rId6"/>
    <p:sldId id="260" r:id="rId7"/>
    <p:sldId id="261" r:id="rId8"/>
    <p:sldId id="263" r:id="rId9"/>
    <p:sldId id="265" r:id="rId10"/>
    <p:sldId id="264" r:id="rId11"/>
    <p:sldId id="258" r:id="rId12"/>
    <p:sldId id="267" r:id="rId13"/>
    <p:sldId id="266" r:id="rId14"/>
    <p:sldId id="25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2" autoAdjust="0"/>
    <p:restoredTop sz="86472" autoAdjust="0"/>
  </p:normalViewPr>
  <p:slideViewPr>
    <p:cSldViewPr snapToGrid="0">
      <p:cViewPr varScale="1">
        <p:scale>
          <a:sx n="97" d="100"/>
          <a:sy n="97" d="100"/>
        </p:scale>
        <p:origin x="600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7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Lakas\adatatad\Atlasz\12.2.1_fejezet_lak&#225;s_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\WORK\2021\eload_KSH\Munkaf&#252;zet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\WORK\2021\METU\Munkaf&#252;zet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piter\gyorsjel\dashboard\2021\20211118\Pillanatk&#233;p_heti_monitor_&#225;br&#225;k\lak&#225;spiac_lak&#225;s&#233;p&#237;t&#233;s\lakasepites_lakaspiac_abra06_grafik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Lakas\ingatlancom\__Adatfriss&#237;t&#233;sek,%20t&#225;bl&#225;zatok\2021_09\atad\lakb&#233;r_202109_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piter\gyorsjel\dashboard\2021\20211118\Pillanatk&#233;p_heti_monitor_&#225;br&#225;k\lak&#225;spiac_lak&#225;s&#233;p&#237;t&#233;s\lakasepites_lakaspiac_abra05_grafikon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\WORK\2021\eload_KSH\Eu_stat_na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Munka1!$E$6</c:f>
              <c:strCache>
                <c:ptCount val="1"/>
                <c:pt idx="0">
                  <c:v>Épített lakás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Munka1!$D$7:$D$76</c:f>
              <c:numCache>
                <c:formatCode>General</c:formatCode>
                <c:ptCount val="70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</c:numCache>
            </c:numRef>
          </c:cat>
          <c:val>
            <c:numRef>
              <c:f>Munka1!$E$7:$E$76</c:f>
              <c:numCache>
                <c:formatCode>#,##0</c:formatCode>
                <c:ptCount val="70"/>
                <c:pt idx="0">
                  <c:v>22596</c:v>
                </c:pt>
                <c:pt idx="1">
                  <c:v>28804</c:v>
                </c:pt>
                <c:pt idx="2">
                  <c:v>25040</c:v>
                </c:pt>
                <c:pt idx="3">
                  <c:v>38445</c:v>
                </c:pt>
                <c:pt idx="4">
                  <c:v>43553</c:v>
                </c:pt>
                <c:pt idx="5">
                  <c:v>48425</c:v>
                </c:pt>
                <c:pt idx="6">
                  <c:v>55434</c:v>
                </c:pt>
                <c:pt idx="7">
                  <c:v>56414</c:v>
                </c:pt>
                <c:pt idx="8">
                  <c:v>65518</c:v>
                </c:pt>
                <c:pt idx="9">
                  <c:v>58059</c:v>
                </c:pt>
                <c:pt idx="10">
                  <c:v>67527</c:v>
                </c:pt>
                <c:pt idx="11">
                  <c:v>54099</c:v>
                </c:pt>
                <c:pt idx="12">
                  <c:v>52728</c:v>
                </c:pt>
                <c:pt idx="13">
                  <c:v>53405</c:v>
                </c:pt>
                <c:pt idx="14">
                  <c:v>54597</c:v>
                </c:pt>
                <c:pt idx="15">
                  <c:v>55592</c:v>
                </c:pt>
                <c:pt idx="16">
                  <c:v>62633</c:v>
                </c:pt>
                <c:pt idx="17">
                  <c:v>67084</c:v>
                </c:pt>
                <c:pt idx="18">
                  <c:v>61845</c:v>
                </c:pt>
                <c:pt idx="19">
                  <c:v>80276</c:v>
                </c:pt>
                <c:pt idx="20">
                  <c:v>75302</c:v>
                </c:pt>
                <c:pt idx="21">
                  <c:v>90194</c:v>
                </c:pt>
                <c:pt idx="22">
                  <c:v>85211</c:v>
                </c:pt>
                <c:pt idx="23">
                  <c:v>87843</c:v>
                </c:pt>
                <c:pt idx="24">
                  <c:v>99588</c:v>
                </c:pt>
                <c:pt idx="25">
                  <c:v>93905</c:v>
                </c:pt>
                <c:pt idx="26">
                  <c:v>93396</c:v>
                </c:pt>
                <c:pt idx="27">
                  <c:v>88153</c:v>
                </c:pt>
                <c:pt idx="28">
                  <c:v>88196</c:v>
                </c:pt>
                <c:pt idx="29">
                  <c:v>89065</c:v>
                </c:pt>
                <c:pt idx="30">
                  <c:v>76975</c:v>
                </c:pt>
                <c:pt idx="31">
                  <c:v>75556</c:v>
                </c:pt>
                <c:pt idx="32">
                  <c:v>74214</c:v>
                </c:pt>
                <c:pt idx="33">
                  <c:v>70432</c:v>
                </c:pt>
                <c:pt idx="34">
                  <c:v>72507</c:v>
                </c:pt>
                <c:pt idx="35">
                  <c:v>69428</c:v>
                </c:pt>
                <c:pt idx="36">
                  <c:v>57200</c:v>
                </c:pt>
                <c:pt idx="37">
                  <c:v>50566</c:v>
                </c:pt>
                <c:pt idx="38">
                  <c:v>51487</c:v>
                </c:pt>
                <c:pt idx="39">
                  <c:v>43771</c:v>
                </c:pt>
                <c:pt idx="40">
                  <c:v>33164</c:v>
                </c:pt>
                <c:pt idx="41">
                  <c:v>25807</c:v>
                </c:pt>
                <c:pt idx="42">
                  <c:v>20925</c:v>
                </c:pt>
                <c:pt idx="43">
                  <c:v>20947</c:v>
                </c:pt>
                <c:pt idx="44">
                  <c:v>24718</c:v>
                </c:pt>
                <c:pt idx="45">
                  <c:v>28257</c:v>
                </c:pt>
                <c:pt idx="46">
                  <c:v>28130</c:v>
                </c:pt>
                <c:pt idx="47">
                  <c:v>20323</c:v>
                </c:pt>
                <c:pt idx="48">
                  <c:v>19287</c:v>
                </c:pt>
                <c:pt idx="49">
                  <c:v>21583</c:v>
                </c:pt>
                <c:pt idx="50">
                  <c:v>28054</c:v>
                </c:pt>
                <c:pt idx="51">
                  <c:v>31511</c:v>
                </c:pt>
                <c:pt idx="52">
                  <c:v>35543</c:v>
                </c:pt>
                <c:pt idx="53">
                  <c:v>43913</c:v>
                </c:pt>
                <c:pt idx="54">
                  <c:v>41084</c:v>
                </c:pt>
                <c:pt idx="55">
                  <c:v>33864</c:v>
                </c:pt>
                <c:pt idx="56">
                  <c:v>36159</c:v>
                </c:pt>
                <c:pt idx="57">
                  <c:v>36075</c:v>
                </c:pt>
                <c:pt idx="58">
                  <c:v>31994</c:v>
                </c:pt>
                <c:pt idx="59">
                  <c:v>20823</c:v>
                </c:pt>
                <c:pt idx="60">
                  <c:v>12655</c:v>
                </c:pt>
                <c:pt idx="61">
                  <c:v>10560</c:v>
                </c:pt>
                <c:pt idx="62">
                  <c:v>7293</c:v>
                </c:pt>
                <c:pt idx="63">
                  <c:v>8358</c:v>
                </c:pt>
                <c:pt idx="64">
                  <c:v>7612</c:v>
                </c:pt>
                <c:pt idx="65">
                  <c:v>9994</c:v>
                </c:pt>
                <c:pt idx="66">
                  <c:v>14389</c:v>
                </c:pt>
                <c:pt idx="67">
                  <c:v>17681</c:v>
                </c:pt>
                <c:pt idx="68">
                  <c:v>21127</c:v>
                </c:pt>
                <c:pt idx="69">
                  <c:v>28208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979800"/>
        <c:axId val="163980184"/>
      </c:lineChart>
      <c:catAx>
        <c:axId val="16397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3980184"/>
        <c:crosses val="autoZero"/>
        <c:auto val="1"/>
        <c:lblAlgn val="ctr"/>
        <c:lblOffset val="100"/>
        <c:tickLblSkip val="5"/>
        <c:noMultiLvlLbl val="0"/>
      </c:catAx>
      <c:valAx>
        <c:axId val="163980184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397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'9.'!$B$2:$B$3</c:f>
              <c:strCache>
                <c:ptCount val="2"/>
                <c:pt idx="0">
                  <c:v>Magánszemély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'9.'!$A$5:$A$74</c:f>
              <c:numCache>
                <c:formatCode>General</c:formatCode>
                <c:ptCount val="70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</c:numCache>
            </c:numRef>
          </c:cat>
          <c:val>
            <c:numRef>
              <c:f>'9.'!$B$5:$B$74</c:f>
              <c:numCache>
                <c:formatCode>General</c:formatCode>
                <c:ptCount val="70"/>
                <c:pt idx="0">
                  <c:v>13596</c:v>
                </c:pt>
                <c:pt idx="1">
                  <c:v>18804</c:v>
                </c:pt>
                <c:pt idx="2">
                  <c:v>15040</c:v>
                </c:pt>
                <c:pt idx="3">
                  <c:v>20445</c:v>
                </c:pt>
                <c:pt idx="4">
                  <c:v>25553</c:v>
                </c:pt>
                <c:pt idx="5">
                  <c:v>37425</c:v>
                </c:pt>
                <c:pt idx="6">
                  <c:v>26434</c:v>
                </c:pt>
                <c:pt idx="7">
                  <c:v>45416</c:v>
                </c:pt>
                <c:pt idx="8">
                  <c:v>52518</c:v>
                </c:pt>
                <c:pt idx="9">
                  <c:v>39059</c:v>
                </c:pt>
                <c:pt idx="10" formatCode="#,##0">
                  <c:v>42624.212540197484</c:v>
                </c:pt>
                <c:pt idx="11" formatCode="#,##0">
                  <c:v>34148.226253382258</c:v>
                </c:pt>
                <c:pt idx="12" formatCode="#,##0">
                  <c:v>33282.827296037627</c:v>
                </c:pt>
                <c:pt idx="13" formatCode="#,##0">
                  <c:v>33710.161427417872</c:v>
                </c:pt>
                <c:pt idx="14" formatCode="#,##0">
                  <c:v>34462.572482964773</c:v>
                </c:pt>
                <c:pt idx="15" formatCode="#,##0">
                  <c:v>34879.340683504874</c:v>
                </c:pt>
                <c:pt idx="16" formatCode="#,##0">
                  <c:v>39296.980591271415</c:v>
                </c:pt>
                <c:pt idx="17" formatCode="#,##0">
                  <c:v>42089.611642183059</c:v>
                </c:pt>
                <c:pt idx="18" formatCode="#,##0">
                  <c:v>38802.576352197415</c:v>
                </c:pt>
                <c:pt idx="19" formatCode="#,##0">
                  <c:v>50367.745563937329</c:v>
                </c:pt>
                <c:pt idx="20" formatCode="#,##0">
                  <c:v>52831</c:v>
                </c:pt>
                <c:pt idx="21" formatCode="#,##0">
                  <c:v>60705</c:v>
                </c:pt>
                <c:pt idx="22" formatCode="#,##0">
                  <c:v>57217</c:v>
                </c:pt>
                <c:pt idx="23" formatCode="#,##0">
                  <c:v>57079</c:v>
                </c:pt>
                <c:pt idx="24" formatCode="#,##0">
                  <c:v>61631</c:v>
                </c:pt>
                <c:pt idx="25" formatCode="#,##0">
                  <c:v>61693</c:v>
                </c:pt>
                <c:pt idx="26" formatCode="#,##0">
                  <c:v>59416</c:v>
                </c:pt>
                <c:pt idx="27" formatCode="#,##0">
                  <c:v>56493</c:v>
                </c:pt>
                <c:pt idx="28" formatCode="#,##0">
                  <c:v>54140</c:v>
                </c:pt>
                <c:pt idx="29" formatCode="#,##0">
                  <c:v>58728</c:v>
                </c:pt>
                <c:pt idx="30" formatCode="#,##0">
                  <c:v>54203</c:v>
                </c:pt>
                <c:pt idx="31" formatCode="#,##0">
                  <c:v>56464</c:v>
                </c:pt>
                <c:pt idx="32" formatCode="#,##0">
                  <c:v>57645</c:v>
                </c:pt>
                <c:pt idx="33" formatCode="#,##0">
                  <c:v>60338</c:v>
                </c:pt>
                <c:pt idx="34" formatCode="#,##0">
                  <c:v>59551</c:v>
                </c:pt>
                <c:pt idx="35" formatCode="#,##0">
                  <c:v>61806</c:v>
                </c:pt>
                <c:pt idx="36" formatCode="#,##0">
                  <c:v>49431</c:v>
                </c:pt>
                <c:pt idx="37" formatCode="#,##0">
                  <c:v>45357</c:v>
                </c:pt>
                <c:pt idx="38" formatCode="#,##0">
                  <c:v>46601</c:v>
                </c:pt>
                <c:pt idx="39" formatCode="#,##0">
                  <c:v>40310</c:v>
                </c:pt>
                <c:pt idx="40" formatCode="#,##0">
                  <c:v>23916</c:v>
                </c:pt>
                <c:pt idx="41" formatCode="#,##0">
                  <c:v>20130</c:v>
                </c:pt>
                <c:pt idx="42" formatCode="#,##0">
                  <c:v>17872</c:v>
                </c:pt>
                <c:pt idx="43" formatCode="#,##0">
                  <c:v>17788</c:v>
                </c:pt>
                <c:pt idx="44" formatCode="#,##0">
                  <c:v>22415</c:v>
                </c:pt>
                <c:pt idx="45" formatCode="#,##0">
                  <c:v>25941</c:v>
                </c:pt>
                <c:pt idx="46" formatCode="#,##0">
                  <c:v>25271</c:v>
                </c:pt>
                <c:pt idx="47" formatCode="#,##0">
                  <c:v>17497</c:v>
                </c:pt>
                <c:pt idx="48" formatCode="#,##0">
                  <c:v>16772</c:v>
                </c:pt>
                <c:pt idx="49" formatCode="#,##0">
                  <c:v>18170</c:v>
                </c:pt>
                <c:pt idx="50" formatCode="#,##0">
                  <c:v>21372</c:v>
                </c:pt>
                <c:pt idx="51" formatCode="#,##0">
                  <c:v>20590</c:v>
                </c:pt>
                <c:pt idx="52" formatCode="#,##0">
                  <c:v>22575</c:v>
                </c:pt>
                <c:pt idx="53" formatCode="#,##0">
                  <c:v>26419</c:v>
                </c:pt>
                <c:pt idx="54" formatCode="#,##0">
                  <c:v>21952</c:v>
                </c:pt>
                <c:pt idx="55" formatCode="#,##0">
                  <c:v>18874</c:v>
                </c:pt>
                <c:pt idx="56" formatCode="#,##0">
                  <c:v>19164</c:v>
                </c:pt>
                <c:pt idx="57" formatCode="#,##0">
                  <c:v>18937</c:v>
                </c:pt>
                <c:pt idx="58" formatCode="#,##0">
                  <c:v>15393</c:v>
                </c:pt>
                <c:pt idx="59" formatCode="#,##0">
                  <c:v>10371</c:v>
                </c:pt>
                <c:pt idx="60" formatCode="#,##0">
                  <c:v>8126</c:v>
                </c:pt>
                <c:pt idx="61" formatCode="#,##0">
                  <c:v>7177</c:v>
                </c:pt>
                <c:pt idx="62" formatCode="#,##0">
                  <c:v>4167</c:v>
                </c:pt>
                <c:pt idx="63" formatCode="#,##0">
                  <c:v>4911</c:v>
                </c:pt>
                <c:pt idx="64" formatCode="#,##0">
                  <c:v>4476</c:v>
                </c:pt>
                <c:pt idx="65" formatCode="#,##0">
                  <c:v>4852</c:v>
                </c:pt>
                <c:pt idx="66" formatCode="#,##0">
                  <c:v>7309</c:v>
                </c:pt>
                <c:pt idx="67" formatCode="#,##0">
                  <c:v>8203</c:v>
                </c:pt>
                <c:pt idx="68" formatCode="#,##0">
                  <c:v>8694.0000000000327</c:v>
                </c:pt>
                <c:pt idx="69" formatCode="#,##0">
                  <c:v>13280</c:v>
                </c:pt>
              </c:numCache>
            </c:numRef>
          </c:val>
        </c:ser>
        <c:ser>
          <c:idx val="2"/>
          <c:order val="1"/>
          <c:tx>
            <c:strRef>
              <c:f>'9.'!$C$2</c:f>
              <c:strCache>
                <c:ptCount val="1"/>
                <c:pt idx="0">
                  <c:v>Vállalkozások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'9.'!$A$5:$A$74</c:f>
              <c:numCache>
                <c:formatCode>General</c:formatCode>
                <c:ptCount val="70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</c:numCache>
            </c:numRef>
          </c:cat>
          <c:val>
            <c:numRef>
              <c:f>'9.'!$C$5:$C$74</c:f>
              <c:numCache>
                <c:formatCode>General</c:formatCode>
                <c:ptCount val="70"/>
                <c:pt idx="40" formatCode="#,##0">
                  <c:v>7689</c:v>
                </c:pt>
                <c:pt idx="41" formatCode="#,##0">
                  <c:v>4775</c:v>
                </c:pt>
                <c:pt idx="42" formatCode="#,##0">
                  <c:v>2622</c:v>
                </c:pt>
                <c:pt idx="43" formatCode="#,##0">
                  <c:v>2539</c:v>
                </c:pt>
                <c:pt idx="44" formatCode="#,##0">
                  <c:v>2135</c:v>
                </c:pt>
                <c:pt idx="45" formatCode="#,##0">
                  <c:v>2011</c:v>
                </c:pt>
                <c:pt idx="46" formatCode="#,##0">
                  <c:v>2367</c:v>
                </c:pt>
                <c:pt idx="47" formatCode="#,##0">
                  <c:v>2582</c:v>
                </c:pt>
                <c:pt idx="48" formatCode="#,##0">
                  <c:v>2218</c:v>
                </c:pt>
                <c:pt idx="49" formatCode="#,##0">
                  <c:v>3214</c:v>
                </c:pt>
                <c:pt idx="50" formatCode="#,##0">
                  <c:v>6338</c:v>
                </c:pt>
                <c:pt idx="51" formatCode="#,##0">
                  <c:v>9497</c:v>
                </c:pt>
                <c:pt idx="52" formatCode="#,##0">
                  <c:v>11481</c:v>
                </c:pt>
                <c:pt idx="53" formatCode="#,##0">
                  <c:v>16669</c:v>
                </c:pt>
                <c:pt idx="54" formatCode="#,##0">
                  <c:v>18397</c:v>
                </c:pt>
                <c:pt idx="55" formatCode="#,##0">
                  <c:v>14689</c:v>
                </c:pt>
                <c:pt idx="56" formatCode="#,##0">
                  <c:v>16708</c:v>
                </c:pt>
                <c:pt idx="57" formatCode="#,##0">
                  <c:v>17014</c:v>
                </c:pt>
                <c:pt idx="58" formatCode="#,##0">
                  <c:v>16424</c:v>
                </c:pt>
                <c:pt idx="59" formatCode="#,##0">
                  <c:v>10388</c:v>
                </c:pt>
                <c:pt idx="60" formatCode="#,##0">
                  <c:v>4392</c:v>
                </c:pt>
                <c:pt idx="61" formatCode="#,##0">
                  <c:v>3321</c:v>
                </c:pt>
                <c:pt idx="62" formatCode="#,##0">
                  <c:v>2986</c:v>
                </c:pt>
                <c:pt idx="63" formatCode="#,##0">
                  <c:v>3245</c:v>
                </c:pt>
                <c:pt idx="64" formatCode="#,##0">
                  <c:v>3010</c:v>
                </c:pt>
                <c:pt idx="65" formatCode="#,##0">
                  <c:v>4993</c:v>
                </c:pt>
                <c:pt idx="66" formatCode="#,##0">
                  <c:v>7053</c:v>
                </c:pt>
                <c:pt idx="67" formatCode="#,##0">
                  <c:v>9312.0000000000309</c:v>
                </c:pt>
                <c:pt idx="68" formatCode="#,##0">
                  <c:v>11998</c:v>
                </c:pt>
                <c:pt idx="69" formatCode="#,##0">
                  <c:v>14717</c:v>
                </c:pt>
              </c:numCache>
            </c:numRef>
          </c:val>
        </c:ser>
        <c:ser>
          <c:idx val="3"/>
          <c:order val="2"/>
          <c:tx>
            <c:strRef>
              <c:f>'9.'!$D$2:$D$3</c:f>
              <c:strCache>
                <c:ptCount val="2"/>
                <c:pt idx="0">
                  <c:v>Állami, helyi, központi költségvetés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'9.'!$A$5:$A$74</c:f>
              <c:numCache>
                <c:formatCode>General</c:formatCode>
                <c:ptCount val="70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</c:numCache>
            </c:numRef>
          </c:cat>
          <c:val>
            <c:numRef>
              <c:f>'9.'!$D$5:$D$74</c:f>
              <c:numCache>
                <c:formatCode>General</c:formatCode>
                <c:ptCount val="70"/>
                <c:pt idx="0">
                  <c:v>9000</c:v>
                </c:pt>
                <c:pt idx="1">
                  <c:v>10000</c:v>
                </c:pt>
                <c:pt idx="2">
                  <c:v>10000</c:v>
                </c:pt>
                <c:pt idx="3">
                  <c:v>18000</c:v>
                </c:pt>
                <c:pt idx="4">
                  <c:v>18000</c:v>
                </c:pt>
                <c:pt idx="5">
                  <c:v>11000</c:v>
                </c:pt>
                <c:pt idx="6">
                  <c:v>29000</c:v>
                </c:pt>
                <c:pt idx="7">
                  <c:v>11000</c:v>
                </c:pt>
                <c:pt idx="8">
                  <c:v>13000</c:v>
                </c:pt>
                <c:pt idx="9">
                  <c:v>19000</c:v>
                </c:pt>
                <c:pt idx="10" formatCode="#,##0">
                  <c:v>24902.787459802516</c:v>
                </c:pt>
                <c:pt idx="11" formatCode="#,##0">
                  <c:v>19950.773746617742</c:v>
                </c:pt>
                <c:pt idx="12" formatCode="#,##0">
                  <c:v>19445.172703962373</c:v>
                </c:pt>
                <c:pt idx="13" formatCode="#,##0">
                  <c:v>19694.838572582128</c:v>
                </c:pt>
                <c:pt idx="14" formatCode="#,##0">
                  <c:v>20134.427517035227</c:v>
                </c:pt>
                <c:pt idx="15" formatCode="#,##0">
                  <c:v>20712.659316495126</c:v>
                </c:pt>
                <c:pt idx="16" formatCode="#,##0">
                  <c:v>23336.019408728585</c:v>
                </c:pt>
                <c:pt idx="17" formatCode="#,##0">
                  <c:v>24994.388357816941</c:v>
                </c:pt>
                <c:pt idx="18" formatCode="#,##0">
                  <c:v>23042.423647802585</c:v>
                </c:pt>
                <c:pt idx="19" formatCode="#,##0">
                  <c:v>29910.254436062671</c:v>
                </c:pt>
                <c:pt idx="20" formatCode="#,##0">
                  <c:v>22471</c:v>
                </c:pt>
                <c:pt idx="21" formatCode="#,##0">
                  <c:v>29489</c:v>
                </c:pt>
                <c:pt idx="22" formatCode="#,##0">
                  <c:v>27994</c:v>
                </c:pt>
                <c:pt idx="23" formatCode="#,##0">
                  <c:v>30764</c:v>
                </c:pt>
                <c:pt idx="24" formatCode="#,##0">
                  <c:v>37957</c:v>
                </c:pt>
                <c:pt idx="25" formatCode="#,##0">
                  <c:v>32212</c:v>
                </c:pt>
                <c:pt idx="26" formatCode="#,##0">
                  <c:v>33980</c:v>
                </c:pt>
                <c:pt idx="27" formatCode="#,##0">
                  <c:v>31660</c:v>
                </c:pt>
                <c:pt idx="28" formatCode="#,##0">
                  <c:v>34056</c:v>
                </c:pt>
                <c:pt idx="29" formatCode="#,##0">
                  <c:v>30337</c:v>
                </c:pt>
                <c:pt idx="30" formatCode="#,##0">
                  <c:v>22772</c:v>
                </c:pt>
                <c:pt idx="31" formatCode="#,##0">
                  <c:v>19092</c:v>
                </c:pt>
                <c:pt idx="32" formatCode="#,##0">
                  <c:v>16569</c:v>
                </c:pt>
                <c:pt idx="33" formatCode="#,##0">
                  <c:v>10094</c:v>
                </c:pt>
                <c:pt idx="34" formatCode="#,##0">
                  <c:v>12956</c:v>
                </c:pt>
                <c:pt idx="35" formatCode="#,##0">
                  <c:v>7622</c:v>
                </c:pt>
                <c:pt idx="36" formatCode="#,##0">
                  <c:v>7769</c:v>
                </c:pt>
                <c:pt idx="37" formatCode="#,##0">
                  <c:v>5209</c:v>
                </c:pt>
                <c:pt idx="38" formatCode="#,##0">
                  <c:v>4886</c:v>
                </c:pt>
                <c:pt idx="39" formatCode="#,##0">
                  <c:v>3461</c:v>
                </c:pt>
                <c:pt idx="40" formatCode="#,##0">
                  <c:v>1559</c:v>
                </c:pt>
                <c:pt idx="41" formatCode="#,##0">
                  <c:v>902</c:v>
                </c:pt>
                <c:pt idx="42" formatCode="#,##0">
                  <c:v>431</c:v>
                </c:pt>
                <c:pt idx="43" formatCode="#,##0">
                  <c:v>620</c:v>
                </c:pt>
                <c:pt idx="44" formatCode="#,##0">
                  <c:v>168</c:v>
                </c:pt>
                <c:pt idx="45" formatCode="#,##0">
                  <c:v>305</c:v>
                </c:pt>
                <c:pt idx="46" formatCode="#,##0">
                  <c:v>492</c:v>
                </c:pt>
                <c:pt idx="47" formatCode="#,##0">
                  <c:v>244</c:v>
                </c:pt>
                <c:pt idx="48" formatCode="#,##0">
                  <c:v>297</c:v>
                </c:pt>
                <c:pt idx="49" formatCode="#,##0">
                  <c:v>199</c:v>
                </c:pt>
                <c:pt idx="50" formatCode="#,##0">
                  <c:v>344</c:v>
                </c:pt>
                <c:pt idx="51" formatCode="#,##0">
                  <c:v>1424</c:v>
                </c:pt>
                <c:pt idx="52" formatCode="#,##0">
                  <c:v>1487</c:v>
                </c:pt>
                <c:pt idx="53" formatCode="#,##0">
                  <c:v>825</c:v>
                </c:pt>
                <c:pt idx="54" formatCode="#,##0">
                  <c:v>735</c:v>
                </c:pt>
                <c:pt idx="55" formatCode="#,##0">
                  <c:v>301</c:v>
                </c:pt>
                <c:pt idx="56" formatCode="#,##0">
                  <c:v>287</c:v>
                </c:pt>
                <c:pt idx="57" formatCode="#,##0">
                  <c:v>124</c:v>
                </c:pt>
                <c:pt idx="58" formatCode="#,##0">
                  <c:v>177</c:v>
                </c:pt>
                <c:pt idx="59" formatCode="#,##0">
                  <c:v>64</c:v>
                </c:pt>
                <c:pt idx="60" formatCode="#,##0">
                  <c:v>137</c:v>
                </c:pt>
                <c:pt idx="61" formatCode="#,##0">
                  <c:v>62</c:v>
                </c:pt>
                <c:pt idx="62" formatCode="#,##0">
                  <c:v>140</c:v>
                </c:pt>
                <c:pt idx="63" formatCode="#,##0">
                  <c:v>202</c:v>
                </c:pt>
                <c:pt idx="64" formatCode="#,##0">
                  <c:v>126</c:v>
                </c:pt>
                <c:pt idx="65" formatCode="#,##0">
                  <c:v>149</c:v>
                </c:pt>
                <c:pt idx="66" formatCode="#,##0">
                  <c:v>27</c:v>
                </c:pt>
                <c:pt idx="67" formatCode="#,##0">
                  <c:v>166</c:v>
                </c:pt>
                <c:pt idx="68" formatCode="#,##0">
                  <c:v>435</c:v>
                </c:pt>
                <c:pt idx="69" formatCode="#,##0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046224"/>
        <c:axId val="164118696"/>
      </c:barChart>
      <c:catAx>
        <c:axId val="16404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118696"/>
        <c:crosses val="autoZero"/>
        <c:auto val="1"/>
        <c:lblAlgn val="ctr"/>
        <c:lblOffset val="100"/>
        <c:noMultiLvlLbl val="0"/>
      </c:catAx>
      <c:valAx>
        <c:axId val="16411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04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index!$E$3</c:f>
              <c:strCache>
                <c:ptCount val="1"/>
                <c:pt idx="0">
                  <c:v>KSH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index!$C$4:$D$61</c:f>
              <c:multiLvlStrCache>
                <c:ptCount val="58"/>
                <c:lvl>
                  <c:pt idx="0">
                    <c:v>I. </c:v>
                  </c:pt>
                  <c:pt idx="1">
                    <c:v>II. </c:v>
                  </c:pt>
                  <c:pt idx="2">
                    <c:v>III. </c:v>
                  </c:pt>
                  <c:pt idx="3">
                    <c:v>IV. </c:v>
                  </c:pt>
                  <c:pt idx="4">
                    <c:v>I. </c:v>
                  </c:pt>
                  <c:pt idx="5">
                    <c:v>II. </c:v>
                  </c:pt>
                  <c:pt idx="6">
                    <c:v>III. </c:v>
                  </c:pt>
                  <c:pt idx="7">
                    <c:v>IV. </c:v>
                  </c:pt>
                  <c:pt idx="8">
                    <c:v>I. </c:v>
                  </c:pt>
                  <c:pt idx="9">
                    <c:v>II. </c:v>
                  </c:pt>
                  <c:pt idx="10">
                    <c:v>III. </c:v>
                  </c:pt>
                  <c:pt idx="11">
                    <c:v>IV. </c:v>
                  </c:pt>
                  <c:pt idx="12">
                    <c:v>I. </c:v>
                  </c:pt>
                  <c:pt idx="13">
                    <c:v>II. </c:v>
                  </c:pt>
                  <c:pt idx="14">
                    <c:v>III. </c:v>
                  </c:pt>
                  <c:pt idx="15">
                    <c:v>IV. </c:v>
                  </c:pt>
                  <c:pt idx="16">
                    <c:v>I. </c:v>
                  </c:pt>
                  <c:pt idx="17">
                    <c:v>II. </c:v>
                  </c:pt>
                  <c:pt idx="18">
                    <c:v>III. </c:v>
                  </c:pt>
                  <c:pt idx="19">
                    <c:v>IV. </c:v>
                  </c:pt>
                  <c:pt idx="20">
                    <c:v>I. </c:v>
                  </c:pt>
                  <c:pt idx="21">
                    <c:v>II. </c:v>
                  </c:pt>
                  <c:pt idx="22">
                    <c:v>III. </c:v>
                  </c:pt>
                  <c:pt idx="23">
                    <c:v>IV. </c:v>
                  </c:pt>
                  <c:pt idx="24">
                    <c:v>I. </c:v>
                  </c:pt>
                  <c:pt idx="25">
                    <c:v>II. </c:v>
                  </c:pt>
                  <c:pt idx="26">
                    <c:v>III. </c:v>
                  </c:pt>
                  <c:pt idx="27">
                    <c:v>IV. </c:v>
                  </c:pt>
                  <c:pt idx="28">
                    <c:v>I. </c:v>
                  </c:pt>
                  <c:pt idx="29">
                    <c:v>II. </c:v>
                  </c:pt>
                  <c:pt idx="30">
                    <c:v>III. </c:v>
                  </c:pt>
                  <c:pt idx="31">
                    <c:v>IV. </c:v>
                  </c:pt>
                  <c:pt idx="32">
                    <c:v>I. </c:v>
                  </c:pt>
                  <c:pt idx="33">
                    <c:v>II. </c:v>
                  </c:pt>
                  <c:pt idx="34">
                    <c:v>III. </c:v>
                  </c:pt>
                  <c:pt idx="35">
                    <c:v>IV. </c:v>
                  </c:pt>
                  <c:pt idx="36">
                    <c:v>I. </c:v>
                  </c:pt>
                  <c:pt idx="37">
                    <c:v>II. </c:v>
                  </c:pt>
                  <c:pt idx="38">
                    <c:v>III. </c:v>
                  </c:pt>
                  <c:pt idx="39">
                    <c:v>IV. </c:v>
                  </c:pt>
                  <c:pt idx="40">
                    <c:v>I. </c:v>
                  </c:pt>
                  <c:pt idx="41">
                    <c:v>II. </c:v>
                  </c:pt>
                  <c:pt idx="42">
                    <c:v>III. </c:v>
                  </c:pt>
                  <c:pt idx="43">
                    <c:v>IV. </c:v>
                  </c:pt>
                  <c:pt idx="44">
                    <c:v>I. </c:v>
                  </c:pt>
                  <c:pt idx="45">
                    <c:v>II. </c:v>
                  </c:pt>
                  <c:pt idx="46">
                    <c:v>III. </c:v>
                  </c:pt>
                  <c:pt idx="47">
                    <c:v>IV. </c:v>
                  </c:pt>
                  <c:pt idx="48">
                    <c:v>I. </c:v>
                  </c:pt>
                  <c:pt idx="49">
                    <c:v>II. </c:v>
                  </c:pt>
                  <c:pt idx="50">
                    <c:v>III. </c:v>
                  </c:pt>
                  <c:pt idx="51">
                    <c:v>IV. </c:v>
                  </c:pt>
                  <c:pt idx="52">
                    <c:v>I. </c:v>
                  </c:pt>
                  <c:pt idx="53">
                    <c:v>II. </c:v>
                  </c:pt>
                  <c:pt idx="54">
                    <c:v>III. </c:v>
                  </c:pt>
                  <c:pt idx="55">
                    <c:v>IV. </c:v>
                  </c:pt>
                  <c:pt idx="56">
                    <c:v>I. </c:v>
                  </c:pt>
                  <c:pt idx="57">
                    <c:v>II. </c:v>
                  </c:pt>
                </c:lvl>
                <c:lvl>
                  <c:pt idx="0">
                    <c:v>2007</c:v>
                  </c:pt>
                  <c:pt idx="4">
                    <c:v>2008</c:v>
                  </c:pt>
                  <c:pt idx="8">
                    <c:v>2009</c:v>
                  </c:pt>
                  <c:pt idx="12">
                    <c:v>2010</c:v>
                  </c:pt>
                  <c:pt idx="16">
                    <c:v>2011</c:v>
                  </c:pt>
                  <c:pt idx="20">
                    <c:v>2012</c:v>
                  </c:pt>
                  <c:pt idx="24">
                    <c:v>2013</c:v>
                  </c:pt>
                  <c:pt idx="28">
                    <c:v>2014</c:v>
                  </c:pt>
                  <c:pt idx="32">
                    <c:v>2015</c:v>
                  </c:pt>
                  <c:pt idx="36">
                    <c:v>2016</c:v>
                  </c:pt>
                  <c:pt idx="40">
                    <c:v>2017</c:v>
                  </c:pt>
                  <c:pt idx="44">
                    <c:v>2018</c:v>
                  </c:pt>
                  <c:pt idx="48">
                    <c:v>2019</c:v>
                  </c:pt>
                  <c:pt idx="52">
                    <c:v>2020</c:v>
                  </c:pt>
                  <c:pt idx="56">
                    <c:v>21</c:v>
                  </c:pt>
                </c:lvl>
              </c:multiLvlStrCache>
            </c:multiLvlStrRef>
          </c:cat>
          <c:val>
            <c:numRef>
              <c:f>index!$E$4:$E$61</c:f>
              <c:numCache>
                <c:formatCode>0</c:formatCode>
                <c:ptCount val="58"/>
                <c:pt idx="0">
                  <c:v>94.887517930183975</c:v>
                </c:pt>
                <c:pt idx="1">
                  <c:v>97.20297837053667</c:v>
                </c:pt>
                <c:pt idx="2">
                  <c:v>101.04586867667687</c:v>
                </c:pt>
                <c:pt idx="3">
                  <c:v>101.9015164025964</c:v>
                </c:pt>
                <c:pt idx="4">
                  <c:v>100.38717410134268</c:v>
                </c:pt>
                <c:pt idx="5">
                  <c:v>101.72616671433929</c:v>
                </c:pt>
                <c:pt idx="6">
                  <c:v>102.11692298836758</c:v>
                </c:pt>
                <c:pt idx="7">
                  <c:v>100.10748018088744</c:v>
                </c:pt>
                <c:pt idx="8">
                  <c:v>99.501013379837616</c:v>
                </c:pt>
                <c:pt idx="9">
                  <c:v>96.463707293774121</c:v>
                </c:pt>
                <c:pt idx="10">
                  <c:v>94.873748099220023</c:v>
                </c:pt>
                <c:pt idx="11">
                  <c:v>92.245014854559201</c:v>
                </c:pt>
                <c:pt idx="12">
                  <c:v>94.50969950748501</c:v>
                </c:pt>
                <c:pt idx="13">
                  <c:v>94.027049264751824</c:v>
                </c:pt>
                <c:pt idx="14">
                  <c:v>93.573587788211753</c:v>
                </c:pt>
                <c:pt idx="15">
                  <c:v>91.819290009962458</c:v>
                </c:pt>
                <c:pt idx="16">
                  <c:v>91.793447404977215</c:v>
                </c:pt>
                <c:pt idx="17">
                  <c:v>91.038142491810234</c:v>
                </c:pt>
                <c:pt idx="18">
                  <c:v>89.818395673802684</c:v>
                </c:pt>
                <c:pt idx="19">
                  <c:v>89.403288635007016</c:v>
                </c:pt>
                <c:pt idx="20">
                  <c:v>90.308605977662609</c:v>
                </c:pt>
                <c:pt idx="21">
                  <c:v>87.205998149700278</c:v>
                </c:pt>
                <c:pt idx="22">
                  <c:v>86.469333462642595</c:v>
                </c:pt>
                <c:pt idx="23">
                  <c:v>84.753080232898725</c:v>
                </c:pt>
                <c:pt idx="24">
                  <c:v>84.976935300163262</c:v>
                </c:pt>
                <c:pt idx="25">
                  <c:v>85.165268427595933</c:v>
                </c:pt>
                <c:pt idx="26">
                  <c:v>85.289643321066734</c:v>
                </c:pt>
                <c:pt idx="27">
                  <c:v>84.162843564013826</c:v>
                </c:pt>
                <c:pt idx="28">
                  <c:v>85.755994036888424</c:v>
                </c:pt>
                <c:pt idx="29">
                  <c:v>87.560913712318197</c:v>
                </c:pt>
                <c:pt idx="30">
                  <c:v>89.19789839915741</c:v>
                </c:pt>
                <c:pt idx="31">
                  <c:v>91.213564060960508</c:v>
                </c:pt>
                <c:pt idx="32">
                  <c:v>93.598407213452717</c:v>
                </c:pt>
                <c:pt idx="33">
                  <c:v>98.691024025146803</c:v>
                </c:pt>
                <c:pt idx="34">
                  <c:v>103.06385396232507</c:v>
                </c:pt>
                <c:pt idx="35">
                  <c:v>104.64671479907543</c:v>
                </c:pt>
                <c:pt idx="36">
                  <c:v>109.39</c:v>
                </c:pt>
                <c:pt idx="37">
                  <c:v>111.97</c:v>
                </c:pt>
                <c:pt idx="38">
                  <c:v>115.2</c:v>
                </c:pt>
                <c:pt idx="39">
                  <c:v>116.95</c:v>
                </c:pt>
                <c:pt idx="40">
                  <c:v>122.24452008393139</c:v>
                </c:pt>
                <c:pt idx="41">
                  <c:v>125.48</c:v>
                </c:pt>
                <c:pt idx="42">
                  <c:v>129.28</c:v>
                </c:pt>
                <c:pt idx="43">
                  <c:v>131.96</c:v>
                </c:pt>
                <c:pt idx="44">
                  <c:v>138.65</c:v>
                </c:pt>
                <c:pt idx="45">
                  <c:v>142.52000000000001</c:v>
                </c:pt>
                <c:pt idx="46">
                  <c:v>148.49</c:v>
                </c:pt>
                <c:pt idx="47">
                  <c:v>152.32</c:v>
                </c:pt>
                <c:pt idx="48">
                  <c:v>165.03</c:v>
                </c:pt>
                <c:pt idx="49">
                  <c:v>170.54</c:v>
                </c:pt>
                <c:pt idx="50">
                  <c:v>173.22</c:v>
                </c:pt>
                <c:pt idx="51">
                  <c:v>171.88</c:v>
                </c:pt>
                <c:pt idx="52" formatCode="0.0">
                  <c:v>178.48</c:v>
                </c:pt>
                <c:pt idx="53" formatCode="0.0">
                  <c:v>174.61</c:v>
                </c:pt>
                <c:pt idx="54" formatCode="0.0">
                  <c:v>181.32</c:v>
                </c:pt>
                <c:pt idx="55" formatCode="0.0">
                  <c:v>178.78</c:v>
                </c:pt>
                <c:pt idx="56" formatCode="0.0">
                  <c:v>193.65</c:v>
                </c:pt>
                <c:pt idx="57" formatCode="0.0">
                  <c:v>194.72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index!$F$3</c:f>
              <c:strCache>
                <c:ptCount val="1"/>
                <c:pt idx="0">
                  <c:v>MNB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index!$C$4:$D$61</c:f>
              <c:multiLvlStrCache>
                <c:ptCount val="58"/>
                <c:lvl>
                  <c:pt idx="0">
                    <c:v>I. </c:v>
                  </c:pt>
                  <c:pt idx="1">
                    <c:v>II. </c:v>
                  </c:pt>
                  <c:pt idx="2">
                    <c:v>III. </c:v>
                  </c:pt>
                  <c:pt idx="3">
                    <c:v>IV. </c:v>
                  </c:pt>
                  <c:pt idx="4">
                    <c:v>I. </c:v>
                  </c:pt>
                  <c:pt idx="5">
                    <c:v>II. </c:v>
                  </c:pt>
                  <c:pt idx="6">
                    <c:v>III. </c:v>
                  </c:pt>
                  <c:pt idx="7">
                    <c:v>IV. </c:v>
                  </c:pt>
                  <c:pt idx="8">
                    <c:v>I. </c:v>
                  </c:pt>
                  <c:pt idx="9">
                    <c:v>II. </c:v>
                  </c:pt>
                  <c:pt idx="10">
                    <c:v>III. </c:v>
                  </c:pt>
                  <c:pt idx="11">
                    <c:v>IV. </c:v>
                  </c:pt>
                  <c:pt idx="12">
                    <c:v>I. </c:v>
                  </c:pt>
                  <c:pt idx="13">
                    <c:v>II. </c:v>
                  </c:pt>
                  <c:pt idx="14">
                    <c:v>III. </c:v>
                  </c:pt>
                  <c:pt idx="15">
                    <c:v>IV. </c:v>
                  </c:pt>
                  <c:pt idx="16">
                    <c:v>I. </c:v>
                  </c:pt>
                  <c:pt idx="17">
                    <c:v>II. </c:v>
                  </c:pt>
                  <c:pt idx="18">
                    <c:v>III. </c:v>
                  </c:pt>
                  <c:pt idx="19">
                    <c:v>IV. </c:v>
                  </c:pt>
                  <c:pt idx="20">
                    <c:v>I. </c:v>
                  </c:pt>
                  <c:pt idx="21">
                    <c:v>II. </c:v>
                  </c:pt>
                  <c:pt idx="22">
                    <c:v>III. </c:v>
                  </c:pt>
                  <c:pt idx="23">
                    <c:v>IV. </c:v>
                  </c:pt>
                  <c:pt idx="24">
                    <c:v>I. </c:v>
                  </c:pt>
                  <c:pt idx="25">
                    <c:v>II. </c:v>
                  </c:pt>
                  <c:pt idx="26">
                    <c:v>III. </c:v>
                  </c:pt>
                  <c:pt idx="27">
                    <c:v>IV. </c:v>
                  </c:pt>
                  <c:pt idx="28">
                    <c:v>I. </c:v>
                  </c:pt>
                  <c:pt idx="29">
                    <c:v>II. </c:v>
                  </c:pt>
                  <c:pt idx="30">
                    <c:v>III. </c:v>
                  </c:pt>
                  <c:pt idx="31">
                    <c:v>IV. </c:v>
                  </c:pt>
                  <c:pt idx="32">
                    <c:v>I. </c:v>
                  </c:pt>
                  <c:pt idx="33">
                    <c:v>II. </c:v>
                  </c:pt>
                  <c:pt idx="34">
                    <c:v>III. </c:v>
                  </c:pt>
                  <c:pt idx="35">
                    <c:v>IV. </c:v>
                  </c:pt>
                  <c:pt idx="36">
                    <c:v>I. </c:v>
                  </c:pt>
                  <c:pt idx="37">
                    <c:v>II. </c:v>
                  </c:pt>
                  <c:pt idx="38">
                    <c:v>III. </c:v>
                  </c:pt>
                  <c:pt idx="39">
                    <c:v>IV. </c:v>
                  </c:pt>
                  <c:pt idx="40">
                    <c:v>I. </c:v>
                  </c:pt>
                  <c:pt idx="41">
                    <c:v>II. </c:v>
                  </c:pt>
                  <c:pt idx="42">
                    <c:v>III. </c:v>
                  </c:pt>
                  <c:pt idx="43">
                    <c:v>IV. </c:v>
                  </c:pt>
                  <c:pt idx="44">
                    <c:v>I. </c:v>
                  </c:pt>
                  <c:pt idx="45">
                    <c:v>II. </c:v>
                  </c:pt>
                  <c:pt idx="46">
                    <c:v>III. </c:v>
                  </c:pt>
                  <c:pt idx="47">
                    <c:v>IV. </c:v>
                  </c:pt>
                  <c:pt idx="48">
                    <c:v>I. </c:v>
                  </c:pt>
                  <c:pt idx="49">
                    <c:v>II. </c:v>
                  </c:pt>
                  <c:pt idx="50">
                    <c:v>III. </c:v>
                  </c:pt>
                  <c:pt idx="51">
                    <c:v>IV. </c:v>
                  </c:pt>
                  <c:pt idx="52">
                    <c:v>I. </c:v>
                  </c:pt>
                  <c:pt idx="53">
                    <c:v>II. </c:v>
                  </c:pt>
                  <c:pt idx="54">
                    <c:v>III. </c:v>
                  </c:pt>
                  <c:pt idx="55">
                    <c:v>IV. </c:v>
                  </c:pt>
                  <c:pt idx="56">
                    <c:v>I. </c:v>
                  </c:pt>
                  <c:pt idx="57">
                    <c:v>II. </c:v>
                  </c:pt>
                </c:lvl>
                <c:lvl>
                  <c:pt idx="0">
                    <c:v>2007</c:v>
                  </c:pt>
                  <c:pt idx="4">
                    <c:v>2008</c:v>
                  </c:pt>
                  <c:pt idx="8">
                    <c:v>2009</c:v>
                  </c:pt>
                  <c:pt idx="12">
                    <c:v>2010</c:v>
                  </c:pt>
                  <c:pt idx="16">
                    <c:v>2011</c:v>
                  </c:pt>
                  <c:pt idx="20">
                    <c:v>2012</c:v>
                  </c:pt>
                  <c:pt idx="24">
                    <c:v>2013</c:v>
                  </c:pt>
                  <c:pt idx="28">
                    <c:v>2014</c:v>
                  </c:pt>
                  <c:pt idx="32">
                    <c:v>2015</c:v>
                  </c:pt>
                  <c:pt idx="36">
                    <c:v>2016</c:v>
                  </c:pt>
                  <c:pt idx="40">
                    <c:v>2017</c:v>
                  </c:pt>
                  <c:pt idx="44">
                    <c:v>2018</c:v>
                  </c:pt>
                  <c:pt idx="48">
                    <c:v>2019</c:v>
                  </c:pt>
                  <c:pt idx="52">
                    <c:v>2020</c:v>
                  </c:pt>
                  <c:pt idx="56">
                    <c:v>21</c:v>
                  </c:pt>
                </c:lvl>
              </c:multiLvlStrCache>
            </c:multiLvlStrRef>
          </c:cat>
          <c:val>
            <c:numRef>
              <c:f>index!$F$4:$F$61</c:f>
              <c:numCache>
                <c:formatCode>0</c:formatCode>
                <c:ptCount val="58"/>
                <c:pt idx="0">
                  <c:v>96.625629492595166</c:v>
                </c:pt>
                <c:pt idx="1">
                  <c:v>98.918841871686126</c:v>
                </c:pt>
                <c:pt idx="2">
                  <c:v>103.38592434708495</c:v>
                </c:pt>
                <c:pt idx="3">
                  <c:v>107.0656028301164</c:v>
                </c:pt>
                <c:pt idx="4">
                  <c:v>106.99049951393046</c:v>
                </c:pt>
                <c:pt idx="5">
                  <c:v>107.16105342027905</c:v>
                </c:pt>
                <c:pt idx="6">
                  <c:v>107.58506034309224</c:v>
                </c:pt>
                <c:pt idx="7">
                  <c:v>107.28556085217974</c:v>
                </c:pt>
                <c:pt idx="8">
                  <c:v>105.47249751899285</c:v>
                </c:pt>
                <c:pt idx="9">
                  <c:v>104.1033344323852</c:v>
                </c:pt>
                <c:pt idx="10">
                  <c:v>99.084201276795284</c:v>
                </c:pt>
                <c:pt idx="11">
                  <c:v>97.346951357641018</c:v>
                </c:pt>
                <c:pt idx="12">
                  <c:v>100.4776365825149</c:v>
                </c:pt>
                <c:pt idx="13">
                  <c:v>99.914306583103922</c:v>
                </c:pt>
                <c:pt idx="14">
                  <c:v>99.801846668245346</c:v>
                </c:pt>
                <c:pt idx="15">
                  <c:v>97.871485756913145</c:v>
                </c:pt>
                <c:pt idx="16">
                  <c:v>97.648571178657775</c:v>
                </c:pt>
                <c:pt idx="17">
                  <c:v>97.092706001605748</c:v>
                </c:pt>
                <c:pt idx="18">
                  <c:v>94.47937390621307</c:v>
                </c:pt>
                <c:pt idx="19">
                  <c:v>94.047408851420684</c:v>
                </c:pt>
                <c:pt idx="20">
                  <c:v>92.977220671099488</c:v>
                </c:pt>
                <c:pt idx="21">
                  <c:v>90.733552816820506</c:v>
                </c:pt>
                <c:pt idx="22">
                  <c:v>89.569988539943452</c:v>
                </c:pt>
                <c:pt idx="23">
                  <c:v>87.87340727432958</c:v>
                </c:pt>
                <c:pt idx="24">
                  <c:v>87.795575367081412</c:v>
                </c:pt>
                <c:pt idx="25">
                  <c:v>86.743840793281507</c:v>
                </c:pt>
                <c:pt idx="26">
                  <c:v>87.374350167786773</c:v>
                </c:pt>
                <c:pt idx="27">
                  <c:v>84.743540377479661</c:v>
                </c:pt>
                <c:pt idx="28">
                  <c:v>85.328660388994933</c:v>
                </c:pt>
                <c:pt idx="29">
                  <c:v>86.440062075345622</c:v>
                </c:pt>
                <c:pt idx="30">
                  <c:v>88.392394764746712</c:v>
                </c:pt>
                <c:pt idx="31">
                  <c:v>90.299934602923244</c:v>
                </c:pt>
                <c:pt idx="32">
                  <c:v>95.093313800452179</c:v>
                </c:pt>
                <c:pt idx="33">
                  <c:v>99.030501316887737</c:v>
                </c:pt>
                <c:pt idx="34">
                  <c:v>102.60814432600392</c:v>
                </c:pt>
                <c:pt idx="35">
                  <c:v>103.26804055665619</c:v>
                </c:pt>
                <c:pt idx="36">
                  <c:v>109.343717261284</c:v>
                </c:pt>
                <c:pt idx="37">
                  <c:v>111.59393540821304</c:v>
                </c:pt>
                <c:pt idx="38">
                  <c:v>117.88616039874597</c:v>
                </c:pt>
                <c:pt idx="39">
                  <c:v>119.13795109740155</c:v>
                </c:pt>
                <c:pt idx="40">
                  <c:v>124.64477671251026</c:v>
                </c:pt>
                <c:pt idx="41">
                  <c:v>129.61455989909413</c:v>
                </c:pt>
                <c:pt idx="42">
                  <c:v>135.14701064618055</c:v>
                </c:pt>
                <c:pt idx="43">
                  <c:v>136.58450722094207</c:v>
                </c:pt>
                <c:pt idx="44">
                  <c:v>145.22662083753633</c:v>
                </c:pt>
                <c:pt idx="45">
                  <c:v>150.64230931655521</c:v>
                </c:pt>
                <c:pt idx="46">
                  <c:v>156.60219705624851</c:v>
                </c:pt>
                <c:pt idx="47">
                  <c:v>159.13271007935546</c:v>
                </c:pt>
                <c:pt idx="48">
                  <c:v>169.32450830147522</c:v>
                </c:pt>
                <c:pt idx="49">
                  <c:v>179.75631956489212</c:v>
                </c:pt>
                <c:pt idx="50">
                  <c:v>185.5565594371875</c:v>
                </c:pt>
                <c:pt idx="51">
                  <c:v>187.96768533762648</c:v>
                </c:pt>
                <c:pt idx="52" formatCode="General">
                  <c:v>190.41218065827672</c:v>
                </c:pt>
                <c:pt idx="53" formatCode="General">
                  <c:v>198.03962910912338</c:v>
                </c:pt>
                <c:pt idx="54" formatCode="General">
                  <c:v>203.85126634551557</c:v>
                </c:pt>
                <c:pt idx="55" formatCode="General">
                  <c:v>203.18588380638636</c:v>
                </c:pt>
                <c:pt idx="56" formatCode="General">
                  <c:v>217.6409782725986</c:v>
                </c:pt>
                <c:pt idx="57" formatCode="General">
                  <c:v>224.39740342507304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index!$G$3</c:f>
              <c:strCache>
                <c:ptCount val="1"/>
                <c:pt idx="0">
                  <c:v>Takarék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index!$C$4:$D$61</c:f>
              <c:multiLvlStrCache>
                <c:ptCount val="58"/>
                <c:lvl>
                  <c:pt idx="0">
                    <c:v>I. </c:v>
                  </c:pt>
                  <c:pt idx="1">
                    <c:v>II. </c:v>
                  </c:pt>
                  <c:pt idx="2">
                    <c:v>III. </c:v>
                  </c:pt>
                  <c:pt idx="3">
                    <c:v>IV. </c:v>
                  </c:pt>
                  <c:pt idx="4">
                    <c:v>I. </c:v>
                  </c:pt>
                  <c:pt idx="5">
                    <c:v>II. </c:v>
                  </c:pt>
                  <c:pt idx="6">
                    <c:v>III. </c:v>
                  </c:pt>
                  <c:pt idx="7">
                    <c:v>IV. </c:v>
                  </c:pt>
                  <c:pt idx="8">
                    <c:v>I. </c:v>
                  </c:pt>
                  <c:pt idx="9">
                    <c:v>II. </c:v>
                  </c:pt>
                  <c:pt idx="10">
                    <c:v>III. </c:v>
                  </c:pt>
                  <c:pt idx="11">
                    <c:v>IV. </c:v>
                  </c:pt>
                  <c:pt idx="12">
                    <c:v>I. </c:v>
                  </c:pt>
                  <c:pt idx="13">
                    <c:v>II. </c:v>
                  </c:pt>
                  <c:pt idx="14">
                    <c:v>III. </c:v>
                  </c:pt>
                  <c:pt idx="15">
                    <c:v>IV. </c:v>
                  </c:pt>
                  <c:pt idx="16">
                    <c:v>I. </c:v>
                  </c:pt>
                  <c:pt idx="17">
                    <c:v>II. </c:v>
                  </c:pt>
                  <c:pt idx="18">
                    <c:v>III. </c:v>
                  </c:pt>
                  <c:pt idx="19">
                    <c:v>IV. </c:v>
                  </c:pt>
                  <c:pt idx="20">
                    <c:v>I. </c:v>
                  </c:pt>
                  <c:pt idx="21">
                    <c:v>II. </c:v>
                  </c:pt>
                  <c:pt idx="22">
                    <c:v>III. </c:v>
                  </c:pt>
                  <c:pt idx="23">
                    <c:v>IV. </c:v>
                  </c:pt>
                  <c:pt idx="24">
                    <c:v>I. </c:v>
                  </c:pt>
                  <c:pt idx="25">
                    <c:v>II. </c:v>
                  </c:pt>
                  <c:pt idx="26">
                    <c:v>III. </c:v>
                  </c:pt>
                  <c:pt idx="27">
                    <c:v>IV. </c:v>
                  </c:pt>
                  <c:pt idx="28">
                    <c:v>I. </c:v>
                  </c:pt>
                  <c:pt idx="29">
                    <c:v>II. </c:v>
                  </c:pt>
                  <c:pt idx="30">
                    <c:v>III. </c:v>
                  </c:pt>
                  <c:pt idx="31">
                    <c:v>IV. </c:v>
                  </c:pt>
                  <c:pt idx="32">
                    <c:v>I. </c:v>
                  </c:pt>
                  <c:pt idx="33">
                    <c:v>II. </c:v>
                  </c:pt>
                  <c:pt idx="34">
                    <c:v>III. </c:v>
                  </c:pt>
                  <c:pt idx="35">
                    <c:v>IV. </c:v>
                  </c:pt>
                  <c:pt idx="36">
                    <c:v>I. </c:v>
                  </c:pt>
                  <c:pt idx="37">
                    <c:v>II. </c:v>
                  </c:pt>
                  <c:pt idx="38">
                    <c:v>III. </c:v>
                  </c:pt>
                  <c:pt idx="39">
                    <c:v>IV. </c:v>
                  </c:pt>
                  <c:pt idx="40">
                    <c:v>I. </c:v>
                  </c:pt>
                  <c:pt idx="41">
                    <c:v>II. </c:v>
                  </c:pt>
                  <c:pt idx="42">
                    <c:v>III. </c:v>
                  </c:pt>
                  <c:pt idx="43">
                    <c:v>IV. </c:v>
                  </c:pt>
                  <c:pt idx="44">
                    <c:v>I. </c:v>
                  </c:pt>
                  <c:pt idx="45">
                    <c:v>II. </c:v>
                  </c:pt>
                  <c:pt idx="46">
                    <c:v>III. </c:v>
                  </c:pt>
                  <c:pt idx="47">
                    <c:v>IV. </c:v>
                  </c:pt>
                  <c:pt idx="48">
                    <c:v>I. </c:v>
                  </c:pt>
                  <c:pt idx="49">
                    <c:v>II. </c:v>
                  </c:pt>
                  <c:pt idx="50">
                    <c:v>III. </c:v>
                  </c:pt>
                  <c:pt idx="51">
                    <c:v>IV. </c:v>
                  </c:pt>
                  <c:pt idx="52">
                    <c:v>I. </c:v>
                  </c:pt>
                  <c:pt idx="53">
                    <c:v>II. </c:v>
                  </c:pt>
                  <c:pt idx="54">
                    <c:v>III. </c:v>
                  </c:pt>
                  <c:pt idx="55">
                    <c:v>IV. </c:v>
                  </c:pt>
                  <c:pt idx="56">
                    <c:v>I. </c:v>
                  </c:pt>
                  <c:pt idx="57">
                    <c:v>II. </c:v>
                  </c:pt>
                </c:lvl>
                <c:lvl>
                  <c:pt idx="0">
                    <c:v>2007</c:v>
                  </c:pt>
                  <c:pt idx="4">
                    <c:v>2008</c:v>
                  </c:pt>
                  <c:pt idx="8">
                    <c:v>2009</c:v>
                  </c:pt>
                  <c:pt idx="12">
                    <c:v>2010</c:v>
                  </c:pt>
                  <c:pt idx="16">
                    <c:v>2011</c:v>
                  </c:pt>
                  <c:pt idx="20">
                    <c:v>2012</c:v>
                  </c:pt>
                  <c:pt idx="24">
                    <c:v>2013</c:v>
                  </c:pt>
                  <c:pt idx="28">
                    <c:v>2014</c:v>
                  </c:pt>
                  <c:pt idx="32">
                    <c:v>2015</c:v>
                  </c:pt>
                  <c:pt idx="36">
                    <c:v>2016</c:v>
                  </c:pt>
                  <c:pt idx="40">
                    <c:v>2017</c:v>
                  </c:pt>
                  <c:pt idx="44">
                    <c:v>2018</c:v>
                  </c:pt>
                  <c:pt idx="48">
                    <c:v>2019</c:v>
                  </c:pt>
                  <c:pt idx="52">
                    <c:v>2020</c:v>
                  </c:pt>
                  <c:pt idx="56">
                    <c:v>21</c:v>
                  </c:pt>
                </c:lvl>
              </c:multiLvlStrCache>
            </c:multiLvlStrRef>
          </c:cat>
          <c:val>
            <c:numRef>
              <c:f>index!$G$4:$G$61</c:f>
              <c:numCache>
                <c:formatCode>0.0</c:formatCode>
                <c:ptCount val="58"/>
                <c:pt idx="0">
                  <c:v>100.75242972097398</c:v>
                </c:pt>
                <c:pt idx="1">
                  <c:v>101.99080363674365</c:v>
                </c:pt>
                <c:pt idx="2">
                  <c:v>100.75765492736964</c:v>
                </c:pt>
                <c:pt idx="3">
                  <c:v>104.51980353223952</c:v>
                </c:pt>
                <c:pt idx="4">
                  <c:v>104.86989236074825</c:v>
                </c:pt>
                <c:pt idx="5">
                  <c:v>102.60737799143067</c:v>
                </c:pt>
                <c:pt idx="6">
                  <c:v>102.10053297105236</c:v>
                </c:pt>
                <c:pt idx="7">
                  <c:v>102.70665691294806</c:v>
                </c:pt>
                <c:pt idx="8">
                  <c:v>99.864144633713039</c:v>
                </c:pt>
                <c:pt idx="9">
                  <c:v>101.94377677918278</c:v>
                </c:pt>
                <c:pt idx="10">
                  <c:v>93.588671752534239</c:v>
                </c:pt>
                <c:pt idx="11">
                  <c:v>91.096248301807933</c:v>
                </c:pt>
                <c:pt idx="12">
                  <c:v>92.77353955481243</c:v>
                </c:pt>
                <c:pt idx="13">
                  <c:v>92.115163548960183</c:v>
                </c:pt>
                <c:pt idx="14">
                  <c:v>90.474448740725265</c:v>
                </c:pt>
                <c:pt idx="15">
                  <c:v>91.169401191347049</c:v>
                </c:pt>
                <c:pt idx="16">
                  <c:v>91.273905319260123</c:v>
                </c:pt>
                <c:pt idx="17">
                  <c:v>90.103459086633919</c:v>
                </c:pt>
                <c:pt idx="18">
                  <c:v>89.147246316229499</c:v>
                </c:pt>
                <c:pt idx="19">
                  <c:v>89.262200856933859</c:v>
                </c:pt>
                <c:pt idx="20">
                  <c:v>88.933012854007728</c:v>
                </c:pt>
                <c:pt idx="21">
                  <c:v>89.586163653464311</c:v>
                </c:pt>
                <c:pt idx="22">
                  <c:v>87.637161667885877</c:v>
                </c:pt>
                <c:pt idx="23">
                  <c:v>83.01285400773331</c:v>
                </c:pt>
                <c:pt idx="24">
                  <c:v>83.033754833315911</c:v>
                </c:pt>
                <c:pt idx="25">
                  <c:v>81.539345804159268</c:v>
                </c:pt>
                <c:pt idx="26">
                  <c:v>81.440066882641872</c:v>
                </c:pt>
                <c:pt idx="27">
                  <c:v>81.873759013481035</c:v>
                </c:pt>
                <c:pt idx="28">
                  <c:v>80.426376841885244</c:v>
                </c:pt>
                <c:pt idx="29">
                  <c:v>83.749608109520324</c:v>
                </c:pt>
                <c:pt idx="30">
                  <c:v>86.1897794962901</c:v>
                </c:pt>
                <c:pt idx="31">
                  <c:v>88.415717420838135</c:v>
                </c:pt>
                <c:pt idx="32">
                  <c:v>94.644163444456055</c:v>
                </c:pt>
                <c:pt idx="33">
                  <c:v>98.369735604556382</c:v>
                </c:pt>
                <c:pt idx="34">
                  <c:v>102.51854948270456</c:v>
                </c:pt>
                <c:pt idx="35">
                  <c:v>104.46755146828301</c:v>
                </c:pt>
                <c:pt idx="36">
                  <c:v>113.56986100950988</c:v>
                </c:pt>
                <c:pt idx="37">
                  <c:v>115.07472045145784</c:v>
                </c:pt>
                <c:pt idx="38">
                  <c:v>118.40317692548855</c:v>
                </c:pt>
                <c:pt idx="39">
                  <c:v>122.06604660884106</c:v>
                </c:pt>
                <c:pt idx="40">
                  <c:v>126.6273126609872</c:v>
                </c:pt>
                <c:pt idx="41">
                  <c:v>130.09209546058938</c:v>
                </c:pt>
                <c:pt idx="42">
                  <c:v>134.55310129038284</c:v>
                </c:pt>
                <c:pt idx="43">
                  <c:v>140.54131834105749</c:v>
                </c:pt>
                <c:pt idx="44">
                  <c:v>148.50042590114381</c:v>
                </c:pt>
                <c:pt idx="45">
                  <c:v>153.32238962542218</c:v>
                </c:pt>
                <c:pt idx="46">
                  <c:v>160.78482600062702</c:v>
                </c:pt>
                <c:pt idx="47">
                  <c:v>167.55146828299721</c:v>
                </c:pt>
                <c:pt idx="48">
                  <c:v>179.99599961098207</c:v>
                </c:pt>
                <c:pt idx="49">
                  <c:v>186.28335458757388</c:v>
                </c:pt>
                <c:pt idx="50">
                  <c:v>186.28240454488807</c:v>
                </c:pt>
                <c:pt idx="51">
                  <c:v>193.71930191242555</c:v>
                </c:pt>
                <c:pt idx="52">
                  <c:v>205.8261051311527</c:v>
                </c:pt>
                <c:pt idx="53">
                  <c:v>201.01757182638553</c:v>
                </c:pt>
                <c:pt idx="54">
                  <c:v>203.87071159943932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223752"/>
        <c:axId val="164224136"/>
      </c:lineChart>
      <c:catAx>
        <c:axId val="16422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224136"/>
        <c:crosses val="autoZero"/>
        <c:auto val="1"/>
        <c:lblAlgn val="ctr"/>
        <c:lblOffset val="100"/>
        <c:noMultiLvlLbl val="0"/>
      </c:catAx>
      <c:valAx>
        <c:axId val="16422413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22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8225859625537E-2"/>
          <c:y val="1.9204393723338781E-2"/>
          <c:w val="0.91212343486245107"/>
          <c:h val="0.73423648913670525"/>
        </c:manualLayout>
      </c:layout>
      <c:lineChart>
        <c:grouping val="standard"/>
        <c:varyColors val="0"/>
        <c:ser>
          <c:idx val="1"/>
          <c:order val="0"/>
          <c:tx>
            <c:strRef>
              <c:f>'eurostat hpi'!$A$18</c:f>
              <c:strCache>
                <c:ptCount val="1"/>
                <c:pt idx="0">
                  <c:v>Németo.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'eurostat hpi'!$E$15:$Q$15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'eurostat hpi'!$E$18:$Q$18</c:f>
              <c:numCache>
                <c:formatCode>0</c:formatCode>
                <c:ptCount val="13"/>
                <c:pt idx="0">
                  <c:v>100</c:v>
                </c:pt>
                <c:pt idx="1">
                  <c:v>100.8505467800729</c:v>
                </c:pt>
                <c:pt idx="2">
                  <c:v>101.94410692588093</c:v>
                </c:pt>
                <c:pt idx="3">
                  <c:v>105.46780072904009</c:v>
                </c:pt>
                <c:pt idx="4">
                  <c:v>109.11300121506683</c:v>
                </c:pt>
                <c:pt idx="5">
                  <c:v>112.51518833535845</c:v>
                </c:pt>
                <c:pt idx="6">
                  <c:v>116.03888213851762</c:v>
                </c:pt>
                <c:pt idx="7">
                  <c:v>121.50668286755773</c:v>
                </c:pt>
                <c:pt idx="8">
                  <c:v>130.61968408262456</c:v>
                </c:pt>
                <c:pt idx="9">
                  <c:v>138.63912515188335</c:v>
                </c:pt>
                <c:pt idx="10">
                  <c:v>147.87363304981776</c:v>
                </c:pt>
                <c:pt idx="11">
                  <c:v>156.37910085054676</c:v>
                </c:pt>
                <c:pt idx="12">
                  <c:v>167.92223572296476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'eurostat hpi'!$A$19</c:f>
              <c:strCache>
                <c:ptCount val="1"/>
                <c:pt idx="0">
                  <c:v>Észto.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'eurostat hpi'!$E$15:$Q$15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'eurostat hpi'!$E$19:$Q$19</c:f>
              <c:numCache>
                <c:formatCode>0</c:formatCode>
                <c:ptCount val="13"/>
                <c:pt idx="0">
                  <c:v>100</c:v>
                </c:pt>
                <c:pt idx="1">
                  <c:v>62.799875376466915</c:v>
                </c:pt>
                <c:pt idx="2">
                  <c:v>66.362031363589153</c:v>
                </c:pt>
                <c:pt idx="3">
                  <c:v>71.990860940907666</c:v>
                </c:pt>
                <c:pt idx="4">
                  <c:v>77.23543462457161</c:v>
                </c:pt>
                <c:pt idx="5">
                  <c:v>85.460587807664339</c:v>
                </c:pt>
                <c:pt idx="6">
                  <c:v>97.185585211340737</c:v>
                </c:pt>
                <c:pt idx="7">
                  <c:v>103.85294423096894</c:v>
                </c:pt>
                <c:pt idx="8">
                  <c:v>108.78595908193996</c:v>
                </c:pt>
                <c:pt idx="9">
                  <c:v>114.76788866964378</c:v>
                </c:pt>
                <c:pt idx="10">
                  <c:v>121.58064181119533</c:v>
                </c:pt>
                <c:pt idx="11">
                  <c:v>130.0965832381348</c:v>
                </c:pt>
                <c:pt idx="12">
                  <c:v>137.90632464430365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'eurostat hpi'!$A$20</c:f>
              <c:strCache>
                <c:ptCount val="1"/>
                <c:pt idx="0">
                  <c:v>Íro.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'eurostat hpi'!$E$15:$Q$15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'eurostat hpi'!$E$20:$Q$20</c:f>
              <c:numCache>
                <c:formatCode>0</c:formatCode>
                <c:ptCount val="13"/>
                <c:pt idx="0">
                  <c:v>100</c:v>
                </c:pt>
                <c:pt idx="1">
                  <c:v>80.846148769058146</c:v>
                </c:pt>
                <c:pt idx="2">
                  <c:v>69.935977823245992</c:v>
                </c:pt>
                <c:pt idx="3">
                  <c:v>57.989571645435952</c:v>
                </c:pt>
                <c:pt idx="4">
                  <c:v>50.18810639561746</c:v>
                </c:pt>
                <c:pt idx="5">
                  <c:v>50.815127714342289</c:v>
                </c:pt>
                <c:pt idx="6">
                  <c:v>59.2172133852551</c:v>
                </c:pt>
                <c:pt idx="7">
                  <c:v>66.002244076298595</c:v>
                </c:pt>
                <c:pt idx="8">
                  <c:v>70.926011484390472</c:v>
                </c:pt>
                <c:pt idx="9">
                  <c:v>78.635073592502152</c:v>
                </c:pt>
                <c:pt idx="10">
                  <c:v>86.680747145402961</c:v>
                </c:pt>
                <c:pt idx="11">
                  <c:v>88.713616262952939</c:v>
                </c:pt>
                <c:pt idx="12">
                  <c:v>88.971025014850525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'eurostat hpi'!$A$21</c:f>
              <c:strCache>
                <c:ptCount val="1"/>
                <c:pt idx="0">
                  <c:v>Spanyolo.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'eurostat hpi'!$E$15:$Q$15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'eurostat hpi'!$E$21:$Q$21</c:f>
              <c:numCache>
                <c:formatCode>0</c:formatCode>
                <c:ptCount val="13"/>
                <c:pt idx="0">
                  <c:v>100</c:v>
                </c:pt>
                <c:pt idx="1">
                  <c:v>93.392881494613391</c:v>
                </c:pt>
                <c:pt idx="2">
                  <c:v>91.742806491204163</c:v>
                </c:pt>
                <c:pt idx="3">
                  <c:v>84.733396972589659</c:v>
                </c:pt>
                <c:pt idx="4">
                  <c:v>72.207827628528577</c:v>
                </c:pt>
                <c:pt idx="5">
                  <c:v>65.621164598390834</c:v>
                </c:pt>
                <c:pt idx="6">
                  <c:v>65.825719350879595</c:v>
                </c:pt>
                <c:pt idx="7">
                  <c:v>68.184917496249838</c:v>
                </c:pt>
                <c:pt idx="8">
                  <c:v>71.335060684576575</c:v>
                </c:pt>
                <c:pt idx="9">
                  <c:v>75.753443338333568</c:v>
                </c:pt>
                <c:pt idx="10">
                  <c:v>80.853675167053055</c:v>
                </c:pt>
                <c:pt idx="11">
                  <c:v>85.033410609573167</c:v>
                </c:pt>
                <c:pt idx="12">
                  <c:v>86.935769807718543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'eurostat hpi'!$A$22</c:f>
              <c:strCache>
                <c:ptCount val="1"/>
                <c:pt idx="0">
                  <c:v>Franciao.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'eurostat hpi'!$E$15:$Q$15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'eurostat hpi'!$E$22:$Q$22</c:f>
              <c:numCache>
                <c:formatCode>0</c:formatCode>
                <c:ptCount val="13"/>
                <c:pt idx="0">
                  <c:v>100</c:v>
                </c:pt>
                <c:pt idx="1">
                  <c:v>93.801042999114429</c:v>
                </c:pt>
                <c:pt idx="2">
                  <c:v>98.307586342615366</c:v>
                </c:pt>
                <c:pt idx="3">
                  <c:v>104.01456262914493</c:v>
                </c:pt>
                <c:pt idx="4">
                  <c:v>103.44386500049198</c:v>
                </c:pt>
                <c:pt idx="5">
                  <c:v>101.47594214306798</c:v>
                </c:pt>
                <c:pt idx="6">
                  <c:v>99.862245399980324</c:v>
                </c:pt>
                <c:pt idx="7">
                  <c:v>98.396142871199444</c:v>
                </c:pt>
                <c:pt idx="8">
                  <c:v>99.389943914198568</c:v>
                </c:pt>
                <c:pt idx="9">
                  <c:v>102.48942241464134</c:v>
                </c:pt>
                <c:pt idx="10">
                  <c:v>105.52002361507428</c:v>
                </c:pt>
                <c:pt idx="11">
                  <c:v>109.00324707271476</c:v>
                </c:pt>
                <c:pt idx="12">
                  <c:v>114.83813834497687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'eurostat hpi'!$A$23</c:f>
              <c:strCache>
                <c:ptCount val="1"/>
                <c:pt idx="0">
                  <c:v>Magyaro.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'eurostat hpi'!$E$15:$Q$15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'eurostat hpi'!$E$23:$Q$23</c:f>
              <c:numCache>
                <c:formatCode>0</c:formatCode>
                <c:ptCount val="13"/>
                <c:pt idx="0">
                  <c:v>100.00000000000001</c:v>
                </c:pt>
                <c:pt idx="1">
                  <c:v>94.756073474224777</c:v>
                </c:pt>
                <c:pt idx="2">
                  <c:v>92.494568437685174</c:v>
                </c:pt>
                <c:pt idx="3">
                  <c:v>89.324511159391676</c:v>
                </c:pt>
                <c:pt idx="4">
                  <c:v>86.01619593126604</c:v>
                </c:pt>
                <c:pt idx="5">
                  <c:v>83.813944301797363</c:v>
                </c:pt>
                <c:pt idx="6">
                  <c:v>87.329646454671149</c:v>
                </c:pt>
                <c:pt idx="7">
                  <c:v>98.755678451510974</c:v>
                </c:pt>
                <c:pt idx="8">
                  <c:v>111.96918822832313</c:v>
                </c:pt>
                <c:pt idx="9">
                  <c:v>125.65672526170255</c:v>
                </c:pt>
                <c:pt idx="10">
                  <c:v>143.68951214694846</c:v>
                </c:pt>
                <c:pt idx="11">
                  <c:v>168.0525380209362</c:v>
                </c:pt>
                <c:pt idx="12">
                  <c:v>177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'eurostat hpi'!$A$24</c:f>
              <c:strCache>
                <c:ptCount val="1"/>
                <c:pt idx="0">
                  <c:v>Ausztria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'eurostat hpi'!$E$15:$Q$15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'eurostat hpi'!$E$24:$Q$24</c:f>
              <c:numCache>
                <c:formatCode>General</c:formatCode>
                <c:ptCount val="13"/>
                <c:pt idx="0" formatCode="0">
                  <c:v>100</c:v>
                </c:pt>
                <c:pt idx="2" formatCode="0">
                  <c:v>98.461538461538453</c:v>
                </c:pt>
                <c:pt idx="3" formatCode="0">
                  <c:v>104.6153846153846</c:v>
                </c:pt>
                <c:pt idx="4" formatCode="0">
                  <c:v>112.26923076923076</c:v>
                </c:pt>
                <c:pt idx="5" formatCode="0">
                  <c:v>118.07692307692307</c:v>
                </c:pt>
                <c:pt idx="6" formatCode="0">
                  <c:v>122.21794871794872</c:v>
                </c:pt>
                <c:pt idx="7" formatCode="0">
                  <c:v>128.2051282051282</c:v>
                </c:pt>
                <c:pt idx="8" formatCode="0">
                  <c:v>139.14102564102564</c:v>
                </c:pt>
                <c:pt idx="9" formatCode="0">
                  <c:v>146.48717948717947</c:v>
                </c:pt>
                <c:pt idx="10" formatCode="0">
                  <c:v>153.38461538461539</c:v>
                </c:pt>
                <c:pt idx="11" formatCode="0">
                  <c:v>162.30769230769229</c:v>
                </c:pt>
                <c:pt idx="12" formatCode="0">
                  <c:v>174.64102564102564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'eurostat hpi'!$A$25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'eurostat hpi'!$E$15:$Q$15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'eurostat hpi'!$E$25:$Q$25</c:f>
              <c:numCache>
                <c:formatCode>0</c:formatCode>
                <c:ptCount val="13"/>
                <c:pt idx="0">
                  <c:v>100</c:v>
                </c:pt>
                <c:pt idx="1">
                  <c:v>99.446153846153848</c:v>
                </c:pt>
                <c:pt idx="2">
                  <c:v>91.953846153846158</c:v>
                </c:pt>
                <c:pt idx="3">
                  <c:v>80.638461538461527</c:v>
                </c:pt>
                <c:pt idx="4">
                  <c:v>76.546153846153842</c:v>
                </c:pt>
                <c:pt idx="5">
                  <c:v>76.353846153846149</c:v>
                </c:pt>
                <c:pt idx="6">
                  <c:v>74.784615384615378</c:v>
                </c:pt>
                <c:pt idx="7">
                  <c:v>76.92307692307692</c:v>
                </c:pt>
                <c:pt idx="8">
                  <c:v>81.5</c:v>
                </c:pt>
                <c:pt idx="9">
                  <c:v>86.430769230769229</c:v>
                </c:pt>
                <c:pt idx="10">
                  <c:v>91.246153846153845</c:v>
                </c:pt>
                <c:pt idx="11">
                  <c:v>94.376923076923077</c:v>
                </c:pt>
                <c:pt idx="12">
                  <c:v>98.8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'eurostat hpi'!$A$26</c:f>
              <c:strCache>
                <c:ptCount val="1"/>
                <c:pt idx="0">
                  <c:v>Izland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'eurostat hpi'!$E$15:$Q$15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'eurostat hpi'!$E$26:$Q$26</c:f>
              <c:numCache>
                <c:formatCode>0</c:formatCode>
                <c:ptCount val="13"/>
                <c:pt idx="0">
                  <c:v>100</c:v>
                </c:pt>
                <c:pt idx="1">
                  <c:v>90.299051787016779</c:v>
                </c:pt>
                <c:pt idx="2">
                  <c:v>87.551665451008986</c:v>
                </c:pt>
                <c:pt idx="3">
                  <c:v>91.611962071480676</c:v>
                </c:pt>
                <c:pt idx="4">
                  <c:v>97.945538536348153</c:v>
                </c:pt>
                <c:pt idx="5">
                  <c:v>103.58619012885971</c:v>
                </c:pt>
                <c:pt idx="6">
                  <c:v>112.31461220520302</c:v>
                </c:pt>
                <c:pt idx="7">
                  <c:v>121.56576707999028</c:v>
                </c:pt>
                <c:pt idx="8">
                  <c:v>133.44274252370533</c:v>
                </c:pt>
                <c:pt idx="9">
                  <c:v>159.49428640894723</c:v>
                </c:pt>
                <c:pt idx="10">
                  <c:v>172.63554583029418</c:v>
                </c:pt>
                <c:pt idx="11">
                  <c:v>180.28203257962559</c:v>
                </c:pt>
                <c:pt idx="12">
                  <c:v>191.81862387551664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532352"/>
        <c:axId val="164532744"/>
      </c:lineChart>
      <c:catAx>
        <c:axId val="1645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532744"/>
        <c:crosses val="autoZero"/>
        <c:auto val="1"/>
        <c:lblAlgn val="ctr"/>
        <c:lblOffset val="100"/>
        <c:noMultiLvlLbl val="0"/>
      </c:catAx>
      <c:valAx>
        <c:axId val="164532744"/>
        <c:scaling>
          <c:orientation val="minMax"/>
          <c:max val="2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532352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78527558506452E-2"/>
          <c:y val="9.3851132686084138E-2"/>
          <c:w val="0.91599184742034068"/>
          <c:h val="0.65826155894736027"/>
        </c:manualLayout>
      </c:layout>
      <c:lineChart>
        <c:grouping val="standard"/>
        <c:varyColors val="0"/>
        <c:ser>
          <c:idx val="0"/>
          <c:order val="0"/>
          <c:tx>
            <c:strRef>
              <c:f>lakasepites_lakaspiac_6!$C$8</c:f>
              <c:strCache>
                <c:ptCount val="1"/>
                <c:pt idx="0">
                  <c:v>Ország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lakasepites_lakaspiac_6!$A$9:$B$65</c:f>
              <c:multiLvlStrCache>
                <c:ptCount val="57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01</c:v>
                  </c:pt>
                  <c:pt idx="49">
                    <c:v>02</c:v>
                  </c:pt>
                  <c:pt idx="50">
                    <c:v>03</c:v>
                  </c:pt>
                  <c:pt idx="51">
                    <c:v>04</c:v>
                  </c:pt>
                  <c:pt idx="52">
                    <c:v>05</c:v>
                  </c:pt>
                  <c:pt idx="53">
                    <c:v>06</c:v>
                  </c:pt>
                  <c:pt idx="54">
                    <c:v>07</c:v>
                  </c:pt>
                  <c:pt idx="55">
                    <c:v>08</c:v>
                  </c:pt>
                  <c:pt idx="56">
                    <c:v>09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</c:lvl>
              </c:multiLvlStrCache>
            </c:multiLvlStrRef>
          </c:cat>
          <c:val>
            <c:numRef>
              <c:f>lakasepites_lakaspiac_6!$C$9:$C$65</c:f>
              <c:numCache>
                <c:formatCode>0.0</c:formatCode>
                <c:ptCount val="57"/>
                <c:pt idx="0">
                  <c:v>111.13658795773371</c:v>
                </c:pt>
                <c:pt idx="1">
                  <c:v>111.99055066988318</c:v>
                </c:pt>
                <c:pt idx="2">
                  <c:v>111.94492689526656</c:v>
                </c:pt>
                <c:pt idx="3">
                  <c:v>113.14978694370484</c:v>
                </c:pt>
                <c:pt idx="4">
                  <c:v>114.25651410563444</c:v>
                </c:pt>
                <c:pt idx="5">
                  <c:v>115.00733902405067</c:v>
                </c:pt>
                <c:pt idx="6">
                  <c:v>118.72708702383356</c:v>
                </c:pt>
                <c:pt idx="7">
                  <c:v>120.00596601587733</c:v>
                </c:pt>
                <c:pt idx="8">
                  <c:v>119.17060618005952</c:v>
                </c:pt>
                <c:pt idx="9">
                  <c:v>119.0924937232376</c:v>
                </c:pt>
                <c:pt idx="10">
                  <c:v>119.0860761676457</c:v>
                </c:pt>
                <c:pt idx="11">
                  <c:v>119.32700565019397</c:v>
                </c:pt>
                <c:pt idx="12">
                  <c:v>119.362986078142</c:v>
                </c:pt>
                <c:pt idx="13">
                  <c:v>120.58125922214352</c:v>
                </c:pt>
                <c:pt idx="14">
                  <c:v>121.03171458635258</c:v>
                </c:pt>
                <c:pt idx="15">
                  <c:v>122.74230322550601</c:v>
                </c:pt>
                <c:pt idx="16">
                  <c:v>124.16883789324713</c:v>
                </c:pt>
                <c:pt idx="17">
                  <c:v>126.04507781493564</c:v>
                </c:pt>
                <c:pt idx="18">
                  <c:v>129.24631035152149</c:v>
                </c:pt>
                <c:pt idx="19">
                  <c:v>129.98797702548768</c:v>
                </c:pt>
                <c:pt idx="20">
                  <c:v>130.73673987466725</c:v>
                </c:pt>
                <c:pt idx="21">
                  <c:v>129.98036848245374</c:v>
                </c:pt>
                <c:pt idx="22">
                  <c:v>130.45409498981954</c:v>
                </c:pt>
                <c:pt idx="23">
                  <c:v>131.65903896727619</c:v>
                </c:pt>
                <c:pt idx="24">
                  <c:v>132.88801249529615</c:v>
                </c:pt>
                <c:pt idx="25">
                  <c:v>134.15380720940291</c:v>
                </c:pt>
                <c:pt idx="26">
                  <c:v>134.70292986299447</c:v>
                </c:pt>
                <c:pt idx="27">
                  <c:v>135.42335701234214</c:v>
                </c:pt>
                <c:pt idx="28">
                  <c:v>136.38220614536399</c:v>
                </c:pt>
                <c:pt idx="29">
                  <c:v>139.75961845299909</c:v>
                </c:pt>
                <c:pt idx="30">
                  <c:v>140.11026258649869</c:v>
                </c:pt>
                <c:pt idx="31">
                  <c:v>143.93195663018693</c:v>
                </c:pt>
                <c:pt idx="32">
                  <c:v>140.99901621903425</c:v>
                </c:pt>
                <c:pt idx="33">
                  <c:v>141.95555122969745</c:v>
                </c:pt>
                <c:pt idx="34">
                  <c:v>143.54826073909993</c:v>
                </c:pt>
                <c:pt idx="35">
                  <c:v>142.7747704713087</c:v>
                </c:pt>
                <c:pt idx="36">
                  <c:v>145.6151152931287</c:v>
                </c:pt>
                <c:pt idx="37">
                  <c:v>143.13598390270204</c:v>
                </c:pt>
                <c:pt idx="38">
                  <c:v>136.70469506364842</c:v>
                </c:pt>
                <c:pt idx="39">
                  <c:v>131.20617088327754</c:v>
                </c:pt>
                <c:pt idx="40">
                  <c:v>134.87354859334221</c:v>
                </c:pt>
                <c:pt idx="41">
                  <c:v>133.85461848194291</c:v>
                </c:pt>
                <c:pt idx="42">
                  <c:v>136.12755210995513</c:v>
                </c:pt>
                <c:pt idx="43">
                  <c:v>134.47442513001931</c:v>
                </c:pt>
                <c:pt idx="44">
                  <c:v>133.20053279607217</c:v>
                </c:pt>
                <c:pt idx="45">
                  <c:v>130.08698685875297</c:v>
                </c:pt>
                <c:pt idx="46">
                  <c:v>128.6791274840235</c:v>
                </c:pt>
                <c:pt idx="47">
                  <c:v>127.02704717925914</c:v>
                </c:pt>
                <c:pt idx="48">
                  <c:v>127.13734008725224</c:v>
                </c:pt>
                <c:pt idx="49">
                  <c:v>128.48319010065896</c:v>
                </c:pt>
                <c:pt idx="50">
                  <c:v>129.16479564722073</c:v>
                </c:pt>
                <c:pt idx="51">
                  <c:v>130.84518891980602</c:v>
                </c:pt>
                <c:pt idx="52">
                  <c:v>132.21707020565802</c:v>
                </c:pt>
                <c:pt idx="53">
                  <c:v>134.36581774026109</c:v>
                </c:pt>
                <c:pt idx="54">
                  <c:v>138.00088467325099</c:v>
                </c:pt>
                <c:pt idx="55">
                  <c:v>139.50456356683262</c:v>
                </c:pt>
                <c:pt idx="56">
                  <c:v>140.76727274718968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25A-4441-8E9C-26BEEE3D3CBF}"/>
            </c:ext>
          </c:extLst>
        </c:ser>
        <c:ser>
          <c:idx val="1"/>
          <c:order val="1"/>
          <c:tx>
            <c:strRef>
              <c:f>lakasepites_lakaspiac_6!$D$8</c:f>
              <c:strCache>
                <c:ptCount val="1"/>
                <c:pt idx="0">
                  <c:v>Budapest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lakasepites_lakaspiac_6!$A$9:$B$65</c:f>
              <c:multiLvlStrCache>
                <c:ptCount val="57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01</c:v>
                  </c:pt>
                  <c:pt idx="49">
                    <c:v>02</c:v>
                  </c:pt>
                  <c:pt idx="50">
                    <c:v>03</c:v>
                  </c:pt>
                  <c:pt idx="51">
                    <c:v>04</c:v>
                  </c:pt>
                  <c:pt idx="52">
                    <c:v>05</c:v>
                  </c:pt>
                  <c:pt idx="53">
                    <c:v>06</c:v>
                  </c:pt>
                  <c:pt idx="54">
                    <c:v>07</c:v>
                  </c:pt>
                  <c:pt idx="55">
                    <c:v>08</c:v>
                  </c:pt>
                  <c:pt idx="56">
                    <c:v>09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</c:lvl>
              </c:multiLvlStrCache>
            </c:multiLvlStrRef>
          </c:cat>
          <c:val>
            <c:numRef>
              <c:f>lakasepites_lakaspiac_6!$D$9:$D$65</c:f>
              <c:numCache>
                <c:formatCode>0.0</c:formatCode>
                <c:ptCount val="57"/>
                <c:pt idx="0">
                  <c:v>110.92128249044124</c:v>
                </c:pt>
                <c:pt idx="1">
                  <c:v>111.84018471546212</c:v>
                </c:pt>
                <c:pt idx="2">
                  <c:v>111.72692160861935</c:v>
                </c:pt>
                <c:pt idx="3">
                  <c:v>112.47669763418868</c:v>
                </c:pt>
                <c:pt idx="4">
                  <c:v>114.2329949091327</c:v>
                </c:pt>
                <c:pt idx="5">
                  <c:v>114.86245136267632</c:v>
                </c:pt>
                <c:pt idx="6">
                  <c:v>118.60553864711171</c:v>
                </c:pt>
                <c:pt idx="7">
                  <c:v>119.58532803783118</c:v>
                </c:pt>
                <c:pt idx="8">
                  <c:v>118.74594718490398</c:v>
                </c:pt>
                <c:pt idx="9">
                  <c:v>118.19638072062244</c:v>
                </c:pt>
                <c:pt idx="10">
                  <c:v>118.24253004666876</c:v>
                </c:pt>
                <c:pt idx="11">
                  <c:v>119.02635173104466</c:v>
                </c:pt>
                <c:pt idx="12">
                  <c:v>118.51052878471862</c:v>
                </c:pt>
                <c:pt idx="13">
                  <c:v>119.30003543407103</c:v>
                </c:pt>
                <c:pt idx="14">
                  <c:v>120.28702433554857</c:v>
                </c:pt>
                <c:pt idx="15">
                  <c:v>121.41691872708569</c:v>
                </c:pt>
                <c:pt idx="16">
                  <c:v>123.3394264363819</c:v>
                </c:pt>
                <c:pt idx="17">
                  <c:v>124.60764329955536</c:v>
                </c:pt>
                <c:pt idx="18">
                  <c:v>127.83481712898063</c:v>
                </c:pt>
                <c:pt idx="19">
                  <c:v>128.54455421124732</c:v>
                </c:pt>
                <c:pt idx="20">
                  <c:v>129.77220219657735</c:v>
                </c:pt>
                <c:pt idx="21">
                  <c:v>128.36455605533482</c:v>
                </c:pt>
                <c:pt idx="22">
                  <c:v>129.01305879879504</c:v>
                </c:pt>
                <c:pt idx="23">
                  <c:v>130.41759538526827</c:v>
                </c:pt>
                <c:pt idx="24">
                  <c:v>131.08396842921425</c:v>
                </c:pt>
                <c:pt idx="25">
                  <c:v>132.87078641374015</c:v>
                </c:pt>
                <c:pt idx="26">
                  <c:v>132.70756547152479</c:v>
                </c:pt>
                <c:pt idx="27">
                  <c:v>133.20927989008479</c:v>
                </c:pt>
                <c:pt idx="28">
                  <c:v>134.46813575072954</c:v>
                </c:pt>
                <c:pt idx="29">
                  <c:v>138.00913315650482</c:v>
                </c:pt>
                <c:pt idx="30">
                  <c:v>138.82796094106627</c:v>
                </c:pt>
                <c:pt idx="31">
                  <c:v>142.4345380033615</c:v>
                </c:pt>
                <c:pt idx="32">
                  <c:v>138.66764219701665</c:v>
                </c:pt>
                <c:pt idx="33">
                  <c:v>139.71032011821467</c:v>
                </c:pt>
                <c:pt idx="34">
                  <c:v>140.35247323392909</c:v>
                </c:pt>
                <c:pt idx="35">
                  <c:v>140.14581024854601</c:v>
                </c:pt>
                <c:pt idx="36">
                  <c:v>143.07592121663134</c:v>
                </c:pt>
                <c:pt idx="37">
                  <c:v>140.42141808608798</c:v>
                </c:pt>
                <c:pt idx="38">
                  <c:v>131.34220938912267</c:v>
                </c:pt>
                <c:pt idx="39">
                  <c:v>124.49153603089155</c:v>
                </c:pt>
                <c:pt idx="40">
                  <c:v>129.56457817233195</c:v>
                </c:pt>
                <c:pt idx="41">
                  <c:v>126.71380973617185</c:v>
                </c:pt>
                <c:pt idx="42">
                  <c:v>130.16638099076101</c:v>
                </c:pt>
                <c:pt idx="43">
                  <c:v>127.961736220807</c:v>
                </c:pt>
                <c:pt idx="44">
                  <c:v>127.02333631376752</c:v>
                </c:pt>
                <c:pt idx="45">
                  <c:v>123.99676687418281</c:v>
                </c:pt>
                <c:pt idx="46">
                  <c:v>122.03460802658532</c:v>
                </c:pt>
                <c:pt idx="47">
                  <c:v>120.14382799881143</c:v>
                </c:pt>
                <c:pt idx="48">
                  <c:v>119.76981452179625</c:v>
                </c:pt>
                <c:pt idx="49">
                  <c:v>120.76616093753532</c:v>
                </c:pt>
                <c:pt idx="50">
                  <c:v>121.69583381951642</c:v>
                </c:pt>
                <c:pt idx="51">
                  <c:v>123.28143905102904</c:v>
                </c:pt>
                <c:pt idx="52">
                  <c:v>124.60206100189555</c:v>
                </c:pt>
                <c:pt idx="53">
                  <c:v>126.85668414938121</c:v>
                </c:pt>
                <c:pt idx="54">
                  <c:v>129.94937855918451</c:v>
                </c:pt>
                <c:pt idx="55">
                  <c:v>131.55012728481159</c:v>
                </c:pt>
                <c:pt idx="56">
                  <c:v>131.99469255256068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E25A-4441-8E9C-26BEEE3D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533528"/>
        <c:axId val="164533920"/>
      </c:lineChart>
      <c:catAx>
        <c:axId val="16453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64533920"/>
        <c:crosses val="autoZero"/>
        <c:auto val="1"/>
        <c:lblAlgn val="ctr"/>
        <c:lblOffset val="100"/>
        <c:tickLblSkip val="1"/>
        <c:noMultiLvlLbl val="0"/>
      </c:catAx>
      <c:valAx>
        <c:axId val="16453392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2.5679008351665852E-2"/>
              <c:y val="2.224651530209209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64533528"/>
        <c:crosses val="autoZero"/>
        <c:crossBetween val="midCat"/>
        <c:majorUnit val="1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6292973842752163"/>
          <c:y val="0.90754622811767272"/>
          <c:w val="0.274140415911795"/>
          <c:h val="5.804727488242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11296802852569E-2"/>
          <c:y val="4.776599919613355E-2"/>
          <c:w val="0.93478741806473631"/>
          <c:h val="0.67257649870510172"/>
        </c:manualLayout>
      </c:layout>
      <c:lineChart>
        <c:grouping val="standard"/>
        <c:varyColors val="0"/>
        <c:ser>
          <c:idx val="1"/>
          <c:order val="0"/>
          <c:tx>
            <c:strRef>
              <c:f>'2. ábra'!$D$2</c:f>
              <c:strCache>
                <c:ptCount val="1"/>
                <c:pt idx="0">
                  <c:v>Budai hegyvidéki kerület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'2. ábra'!$A$3:$B$71</c:f>
              <c:multiLvlStrCache>
                <c:ptCount val="6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01</c:v>
                  </c:pt>
                  <c:pt idx="49">
                    <c:v>02</c:v>
                  </c:pt>
                  <c:pt idx="50">
                    <c:v>03</c:v>
                  </c:pt>
                  <c:pt idx="51">
                    <c:v>04</c:v>
                  </c:pt>
                  <c:pt idx="52">
                    <c:v>05</c:v>
                  </c:pt>
                  <c:pt idx="53">
                    <c:v>06</c:v>
                  </c:pt>
                  <c:pt idx="54">
                    <c:v>07</c:v>
                  </c:pt>
                  <c:pt idx="55">
                    <c:v>08</c:v>
                  </c:pt>
                  <c:pt idx="56">
                    <c:v>09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01</c:v>
                  </c:pt>
                  <c:pt idx="61">
                    <c:v>02</c:v>
                  </c:pt>
                  <c:pt idx="62">
                    <c:v>03</c:v>
                  </c:pt>
                  <c:pt idx="63">
                    <c:v>04</c:v>
                  </c:pt>
                  <c:pt idx="64">
                    <c:v>05</c:v>
                  </c:pt>
                  <c:pt idx="65">
                    <c:v>06</c:v>
                  </c:pt>
                  <c:pt idx="66">
                    <c:v>07</c:v>
                  </c:pt>
                  <c:pt idx="67">
                    <c:v>08</c:v>
                  </c:pt>
                  <c:pt idx="68">
                    <c:v>09</c:v>
                  </c:pt>
                </c:lvl>
                <c:lvl>
                  <c:pt idx="0">
                    <c:v>2016.</c:v>
                  </c:pt>
                  <c:pt idx="12">
                    <c:v>2017.</c:v>
                  </c:pt>
                  <c:pt idx="24">
                    <c:v>2018.</c:v>
                  </c:pt>
                  <c:pt idx="36">
                    <c:v>2019.</c:v>
                  </c:pt>
                  <c:pt idx="48">
                    <c:v>2020.</c:v>
                  </c:pt>
                  <c:pt idx="60">
                    <c:v>2021.</c:v>
                  </c:pt>
                </c:lvl>
              </c:multiLvlStrCache>
            </c:multiLvlStrRef>
          </c:cat>
          <c:val>
            <c:numRef>
              <c:f>'2. ábra'!$D$3:$D$71</c:f>
              <c:numCache>
                <c:formatCode>0</c:formatCode>
                <c:ptCount val="69"/>
                <c:pt idx="0">
                  <c:v>105.38010751798008</c:v>
                </c:pt>
                <c:pt idx="1">
                  <c:v>106.41567402886906</c:v>
                </c:pt>
                <c:pt idx="2">
                  <c:v>106.1468119498945</c:v>
                </c:pt>
                <c:pt idx="3">
                  <c:v>105.41977512142704</c:v>
                </c:pt>
                <c:pt idx="4">
                  <c:v>108.54436315733761</c:v>
                </c:pt>
                <c:pt idx="5">
                  <c:v>106.86233391929389</c:v>
                </c:pt>
                <c:pt idx="6">
                  <c:v>108.55909194138927</c:v>
                </c:pt>
                <c:pt idx="7">
                  <c:v>109.66083053876467</c:v>
                </c:pt>
                <c:pt idx="8">
                  <c:v>110.50417694731622</c:v>
                </c:pt>
                <c:pt idx="9">
                  <c:v>109.88975721134943</c:v>
                </c:pt>
                <c:pt idx="10">
                  <c:v>109.07592435636451</c:v>
                </c:pt>
                <c:pt idx="11">
                  <c:v>108.04249907863095</c:v>
                </c:pt>
                <c:pt idx="12">
                  <c:v>109.16931194627202</c:v>
                </c:pt>
                <c:pt idx="13">
                  <c:v>111.00772002936598</c:v>
                </c:pt>
                <c:pt idx="14">
                  <c:v>110.77471888668209</c:v>
                </c:pt>
                <c:pt idx="15">
                  <c:v>111.38067020288382</c:v>
                </c:pt>
                <c:pt idx="16">
                  <c:v>115.32644746213792</c:v>
                </c:pt>
                <c:pt idx="17">
                  <c:v>113.34805662236211</c:v>
                </c:pt>
                <c:pt idx="18">
                  <c:v>119.57815225952655</c:v>
                </c:pt>
                <c:pt idx="19">
                  <c:v>118.97474070028127</c:v>
                </c:pt>
                <c:pt idx="20">
                  <c:v>118.0853806826635</c:v>
                </c:pt>
                <c:pt idx="21">
                  <c:v>116.75564428507774</c:v>
                </c:pt>
                <c:pt idx="22">
                  <c:v>115.26760315528807</c:v>
                </c:pt>
                <c:pt idx="23">
                  <c:v>116.09039952309746</c:v>
                </c:pt>
                <c:pt idx="24">
                  <c:v>115.5391174978148</c:v>
                </c:pt>
                <c:pt idx="25">
                  <c:v>116.84839532670613</c:v>
                </c:pt>
                <c:pt idx="26">
                  <c:v>118.4122041321771</c:v>
                </c:pt>
                <c:pt idx="27">
                  <c:v>120.95604133243904</c:v>
                </c:pt>
                <c:pt idx="28">
                  <c:v>119.17224796333821</c:v>
                </c:pt>
                <c:pt idx="29">
                  <c:v>121.28414464441006</c:v>
                </c:pt>
                <c:pt idx="30">
                  <c:v>124.42810988527459</c:v>
                </c:pt>
                <c:pt idx="31">
                  <c:v>125.44195788605863</c:v>
                </c:pt>
                <c:pt idx="32">
                  <c:v>128.99716540787779</c:v>
                </c:pt>
                <c:pt idx="33">
                  <c:v>125.68664434102293</c:v>
                </c:pt>
                <c:pt idx="34">
                  <c:v>123.71735481969004</c:v>
                </c:pt>
                <c:pt idx="35">
                  <c:v>127.68478348188246</c:v>
                </c:pt>
                <c:pt idx="36">
                  <c:v>127.72523315158975</c:v>
                </c:pt>
                <c:pt idx="37">
                  <c:v>130.14673168950264</c:v>
                </c:pt>
                <c:pt idx="38">
                  <c:v>129.61346715629423</c:v>
                </c:pt>
                <c:pt idx="39">
                  <c:v>128.73117285276319</c:v>
                </c:pt>
                <c:pt idx="40">
                  <c:v>131.07470351034138</c:v>
                </c:pt>
                <c:pt idx="41">
                  <c:v>137.51340843811516</c:v>
                </c:pt>
                <c:pt idx="42">
                  <c:v>136.37068488220774</c:v>
                </c:pt>
                <c:pt idx="43">
                  <c:v>139.90638380627308</c:v>
                </c:pt>
                <c:pt idx="44">
                  <c:v>133.99764237003225</c:v>
                </c:pt>
                <c:pt idx="45">
                  <c:v>136.05670796115876</c:v>
                </c:pt>
                <c:pt idx="46">
                  <c:v>135.57464147304071</c:v>
                </c:pt>
                <c:pt idx="47">
                  <c:v>135.65439810687286</c:v>
                </c:pt>
                <c:pt idx="48">
                  <c:v>138.69796954442663</c:v>
                </c:pt>
                <c:pt idx="49">
                  <c:v>138.57099826185379</c:v>
                </c:pt>
                <c:pt idx="50">
                  <c:v>126.81606512497157</c:v>
                </c:pt>
                <c:pt idx="51">
                  <c:v>128.06196421774013</c:v>
                </c:pt>
                <c:pt idx="52">
                  <c:v>126.6728849252486</c:v>
                </c:pt>
                <c:pt idx="53">
                  <c:v>124.14447025375794</c:v>
                </c:pt>
                <c:pt idx="54">
                  <c:v>135.54234633321639</c:v>
                </c:pt>
                <c:pt idx="55">
                  <c:v>133.7514162035053</c:v>
                </c:pt>
                <c:pt idx="56">
                  <c:v>128.40996392423349</c:v>
                </c:pt>
                <c:pt idx="57">
                  <c:v>121.74504596373872</c:v>
                </c:pt>
                <c:pt idx="58">
                  <c:v>123.88245575410757</c:v>
                </c:pt>
                <c:pt idx="59">
                  <c:v>118.17572503943782</c:v>
                </c:pt>
                <c:pt idx="60">
                  <c:v>118.30940793619216</c:v>
                </c:pt>
                <c:pt idx="61">
                  <c:v>121.82211040700375</c:v>
                </c:pt>
                <c:pt idx="62">
                  <c:v>121.53193025001676</c:v>
                </c:pt>
                <c:pt idx="63">
                  <c:v>123.5461356322197</c:v>
                </c:pt>
                <c:pt idx="64">
                  <c:v>125.59154595222182</c:v>
                </c:pt>
                <c:pt idx="65">
                  <c:v>126.61799353200207</c:v>
                </c:pt>
                <c:pt idx="66">
                  <c:v>129.24087515564034</c:v>
                </c:pt>
                <c:pt idx="67">
                  <c:v>133.4577569042697</c:v>
                </c:pt>
                <c:pt idx="68">
                  <c:v>131.25225588044131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4B-4073-873E-F53C27BC79DF}"/>
            </c:ext>
          </c:extLst>
        </c:ser>
        <c:ser>
          <c:idx val="2"/>
          <c:order val="1"/>
          <c:tx>
            <c:strRef>
              <c:f>'2. ábra'!$E$2</c:f>
              <c:strCache>
                <c:ptCount val="1"/>
                <c:pt idx="0">
                  <c:v>Budai egyéb kerület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'2. ábra'!$A$3:$B$71</c:f>
              <c:multiLvlStrCache>
                <c:ptCount val="6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01</c:v>
                  </c:pt>
                  <c:pt idx="49">
                    <c:v>02</c:v>
                  </c:pt>
                  <c:pt idx="50">
                    <c:v>03</c:v>
                  </c:pt>
                  <c:pt idx="51">
                    <c:v>04</c:v>
                  </c:pt>
                  <c:pt idx="52">
                    <c:v>05</c:v>
                  </c:pt>
                  <c:pt idx="53">
                    <c:v>06</c:v>
                  </c:pt>
                  <c:pt idx="54">
                    <c:v>07</c:v>
                  </c:pt>
                  <c:pt idx="55">
                    <c:v>08</c:v>
                  </c:pt>
                  <c:pt idx="56">
                    <c:v>09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01</c:v>
                  </c:pt>
                  <c:pt idx="61">
                    <c:v>02</c:v>
                  </c:pt>
                  <c:pt idx="62">
                    <c:v>03</c:v>
                  </c:pt>
                  <c:pt idx="63">
                    <c:v>04</c:v>
                  </c:pt>
                  <c:pt idx="64">
                    <c:v>05</c:v>
                  </c:pt>
                  <c:pt idx="65">
                    <c:v>06</c:v>
                  </c:pt>
                  <c:pt idx="66">
                    <c:v>07</c:v>
                  </c:pt>
                  <c:pt idx="67">
                    <c:v>08</c:v>
                  </c:pt>
                  <c:pt idx="68">
                    <c:v>09</c:v>
                  </c:pt>
                </c:lvl>
                <c:lvl>
                  <c:pt idx="0">
                    <c:v>2016.</c:v>
                  </c:pt>
                  <c:pt idx="12">
                    <c:v>2017.</c:v>
                  </c:pt>
                  <c:pt idx="24">
                    <c:v>2018.</c:v>
                  </c:pt>
                  <c:pt idx="36">
                    <c:v>2019.</c:v>
                  </c:pt>
                  <c:pt idx="48">
                    <c:v>2020.</c:v>
                  </c:pt>
                  <c:pt idx="60">
                    <c:v>2021.</c:v>
                  </c:pt>
                </c:lvl>
              </c:multiLvlStrCache>
            </c:multiLvlStrRef>
          </c:cat>
          <c:val>
            <c:numRef>
              <c:f>'2. ábra'!$E$3:$E$71</c:f>
              <c:numCache>
                <c:formatCode>0</c:formatCode>
                <c:ptCount val="69"/>
                <c:pt idx="0">
                  <c:v>108.58772345818284</c:v>
                </c:pt>
                <c:pt idx="1">
                  <c:v>106.15682605003727</c:v>
                </c:pt>
                <c:pt idx="2">
                  <c:v>108.16015437068435</c:v>
                </c:pt>
                <c:pt idx="3">
                  <c:v>106.20166531702668</c:v>
                </c:pt>
                <c:pt idx="4">
                  <c:v>108.70215067795202</c:v>
                </c:pt>
                <c:pt idx="5">
                  <c:v>107.43825550861781</c:v>
                </c:pt>
                <c:pt idx="6">
                  <c:v>109.03107021529537</c:v>
                </c:pt>
                <c:pt idx="7">
                  <c:v>109.13135272312067</c:v>
                </c:pt>
                <c:pt idx="8">
                  <c:v>112.56484280627421</c:v>
                </c:pt>
                <c:pt idx="9">
                  <c:v>110.38575388644192</c:v>
                </c:pt>
                <c:pt idx="10">
                  <c:v>111.32066428953031</c:v>
                </c:pt>
                <c:pt idx="11">
                  <c:v>111.51348108160816</c:v>
                </c:pt>
                <c:pt idx="12">
                  <c:v>113.52490438063441</c:v>
                </c:pt>
                <c:pt idx="13">
                  <c:v>114.88541147674094</c:v>
                </c:pt>
                <c:pt idx="14">
                  <c:v>112.20117172559495</c:v>
                </c:pt>
                <c:pt idx="15">
                  <c:v>114.70316951373331</c:v>
                </c:pt>
                <c:pt idx="16">
                  <c:v>116.02497583576319</c:v>
                </c:pt>
                <c:pt idx="17">
                  <c:v>116.24116751919289</c:v>
                </c:pt>
                <c:pt idx="18">
                  <c:v>119.53389525200792</c:v>
                </c:pt>
                <c:pt idx="19">
                  <c:v>120.55383909123252</c:v>
                </c:pt>
                <c:pt idx="20">
                  <c:v>119.50361391032381</c:v>
                </c:pt>
                <c:pt idx="21">
                  <c:v>120.32259182916472</c:v>
                </c:pt>
                <c:pt idx="22">
                  <c:v>120.43164034668644</c:v>
                </c:pt>
                <c:pt idx="23">
                  <c:v>120.98656173090956</c:v>
                </c:pt>
                <c:pt idx="24">
                  <c:v>119.05558338011618</c:v>
                </c:pt>
                <c:pt idx="25">
                  <c:v>119.56359895947728</c:v>
                </c:pt>
                <c:pt idx="26">
                  <c:v>121.52037776197726</c:v>
                </c:pt>
                <c:pt idx="27">
                  <c:v>121.59392774906783</c:v>
                </c:pt>
                <c:pt idx="28">
                  <c:v>125.27558022963225</c:v>
                </c:pt>
                <c:pt idx="29">
                  <c:v>124.99993583964275</c:v>
                </c:pt>
                <c:pt idx="30">
                  <c:v>128.64954845006454</c:v>
                </c:pt>
                <c:pt idx="31">
                  <c:v>130.02842416839414</c:v>
                </c:pt>
                <c:pt idx="32">
                  <c:v>130.21909584218869</c:v>
                </c:pt>
                <c:pt idx="33">
                  <c:v>130.0782844968515</c:v>
                </c:pt>
                <c:pt idx="34">
                  <c:v>129.66354012236172</c:v>
                </c:pt>
                <c:pt idx="35">
                  <c:v>130.60073207879623</c:v>
                </c:pt>
                <c:pt idx="36">
                  <c:v>132.82585459205677</c:v>
                </c:pt>
                <c:pt idx="37">
                  <c:v>133.39708444529185</c:v>
                </c:pt>
                <c:pt idx="38">
                  <c:v>134.70425134336895</c:v>
                </c:pt>
                <c:pt idx="39">
                  <c:v>136.33599621298197</c:v>
                </c:pt>
                <c:pt idx="40">
                  <c:v>135.49000101919478</c:v>
                </c:pt>
                <c:pt idx="41">
                  <c:v>137.75265793610168</c:v>
                </c:pt>
                <c:pt idx="42">
                  <c:v>140.76792445923317</c:v>
                </c:pt>
                <c:pt idx="43">
                  <c:v>143.02606191316593</c:v>
                </c:pt>
                <c:pt idx="44">
                  <c:v>140.02118236419074</c:v>
                </c:pt>
                <c:pt idx="45">
                  <c:v>140.88397178001418</c:v>
                </c:pt>
                <c:pt idx="46">
                  <c:v>140.96308441305817</c:v>
                </c:pt>
                <c:pt idx="47">
                  <c:v>139.12149366120883</c:v>
                </c:pt>
                <c:pt idx="48">
                  <c:v>143.05551861942232</c:v>
                </c:pt>
                <c:pt idx="49">
                  <c:v>141.70224044475887</c:v>
                </c:pt>
                <c:pt idx="50">
                  <c:v>135.03047491009676</c:v>
                </c:pt>
                <c:pt idx="51">
                  <c:v>128.06839216458414</c:v>
                </c:pt>
                <c:pt idx="52">
                  <c:v>132.35852133032486</c:v>
                </c:pt>
                <c:pt idx="53">
                  <c:v>130.72160804274415</c:v>
                </c:pt>
                <c:pt idx="54">
                  <c:v>135.52130941153183</c:v>
                </c:pt>
                <c:pt idx="55">
                  <c:v>134.83378581986045</c:v>
                </c:pt>
                <c:pt idx="56">
                  <c:v>130.49642937330347</c:v>
                </c:pt>
                <c:pt idx="57">
                  <c:v>130.13441536622983</c:v>
                </c:pt>
                <c:pt idx="58">
                  <c:v>126.56899977014962</c:v>
                </c:pt>
                <c:pt idx="59">
                  <c:v>125.04653318224806</c:v>
                </c:pt>
                <c:pt idx="60">
                  <c:v>125.70559356917393</c:v>
                </c:pt>
                <c:pt idx="61">
                  <c:v>127.39049254406771</c:v>
                </c:pt>
                <c:pt idx="62">
                  <c:v>127.25210353082291</c:v>
                </c:pt>
                <c:pt idx="63">
                  <c:v>129.95114724392508</c:v>
                </c:pt>
                <c:pt idx="64">
                  <c:v>130.57976433661952</c:v>
                </c:pt>
                <c:pt idx="65">
                  <c:v>133.11147751976463</c:v>
                </c:pt>
                <c:pt idx="66">
                  <c:v>136.41145089353461</c:v>
                </c:pt>
                <c:pt idx="67">
                  <c:v>135.39293336238558</c:v>
                </c:pt>
                <c:pt idx="68">
                  <c:v>136.39513826438449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44B-4073-873E-F53C27BC79DF}"/>
            </c:ext>
          </c:extLst>
        </c:ser>
        <c:ser>
          <c:idx val="3"/>
          <c:order val="2"/>
          <c:tx>
            <c:strRef>
              <c:f>'2. ábra'!$F$2</c:f>
              <c:strCache>
                <c:ptCount val="1"/>
                <c:pt idx="0">
                  <c:v>Pesti belső kerület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'2. ábra'!$A$3:$B$71</c:f>
              <c:multiLvlStrCache>
                <c:ptCount val="6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01</c:v>
                  </c:pt>
                  <c:pt idx="49">
                    <c:v>02</c:v>
                  </c:pt>
                  <c:pt idx="50">
                    <c:v>03</c:v>
                  </c:pt>
                  <c:pt idx="51">
                    <c:v>04</c:v>
                  </c:pt>
                  <c:pt idx="52">
                    <c:v>05</c:v>
                  </c:pt>
                  <c:pt idx="53">
                    <c:v>06</c:v>
                  </c:pt>
                  <c:pt idx="54">
                    <c:v>07</c:v>
                  </c:pt>
                  <c:pt idx="55">
                    <c:v>08</c:v>
                  </c:pt>
                  <c:pt idx="56">
                    <c:v>09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01</c:v>
                  </c:pt>
                  <c:pt idx="61">
                    <c:v>02</c:v>
                  </c:pt>
                  <c:pt idx="62">
                    <c:v>03</c:v>
                  </c:pt>
                  <c:pt idx="63">
                    <c:v>04</c:v>
                  </c:pt>
                  <c:pt idx="64">
                    <c:v>05</c:v>
                  </c:pt>
                  <c:pt idx="65">
                    <c:v>06</c:v>
                  </c:pt>
                  <c:pt idx="66">
                    <c:v>07</c:v>
                  </c:pt>
                  <c:pt idx="67">
                    <c:v>08</c:v>
                  </c:pt>
                  <c:pt idx="68">
                    <c:v>09</c:v>
                  </c:pt>
                </c:lvl>
                <c:lvl>
                  <c:pt idx="0">
                    <c:v>2016.</c:v>
                  </c:pt>
                  <c:pt idx="12">
                    <c:v>2017.</c:v>
                  </c:pt>
                  <c:pt idx="24">
                    <c:v>2018.</c:v>
                  </c:pt>
                  <c:pt idx="36">
                    <c:v>2019.</c:v>
                  </c:pt>
                  <c:pt idx="48">
                    <c:v>2020.</c:v>
                  </c:pt>
                  <c:pt idx="60">
                    <c:v>2021.</c:v>
                  </c:pt>
                </c:lvl>
              </c:multiLvlStrCache>
            </c:multiLvlStrRef>
          </c:cat>
          <c:val>
            <c:numRef>
              <c:f>'2. ábra'!$F$3:$F$71</c:f>
              <c:numCache>
                <c:formatCode>0</c:formatCode>
                <c:ptCount val="69"/>
                <c:pt idx="0">
                  <c:v>104.16471977105581</c:v>
                </c:pt>
                <c:pt idx="1">
                  <c:v>105.60330831156332</c:v>
                </c:pt>
                <c:pt idx="2">
                  <c:v>106.12135184381519</c:v>
                </c:pt>
                <c:pt idx="3">
                  <c:v>107.85340486539781</c:v>
                </c:pt>
                <c:pt idx="4">
                  <c:v>106.76123062610645</c:v>
                </c:pt>
                <c:pt idx="5">
                  <c:v>107.22068255479678</c:v>
                </c:pt>
                <c:pt idx="6">
                  <c:v>107.09518870706896</c:v>
                </c:pt>
                <c:pt idx="7">
                  <c:v>109.37668798827644</c:v>
                </c:pt>
                <c:pt idx="8">
                  <c:v>111.56746629394843</c:v>
                </c:pt>
                <c:pt idx="9">
                  <c:v>109.2241468066937</c:v>
                </c:pt>
                <c:pt idx="10">
                  <c:v>108.8026519804819</c:v>
                </c:pt>
                <c:pt idx="11">
                  <c:v>109.03981904864483</c:v>
                </c:pt>
                <c:pt idx="12">
                  <c:v>108.41979209495412</c:v>
                </c:pt>
                <c:pt idx="13">
                  <c:v>110.41726742362938</c:v>
                </c:pt>
                <c:pt idx="14">
                  <c:v>109.50901076972748</c:v>
                </c:pt>
                <c:pt idx="15">
                  <c:v>110.60180712896432</c:v>
                </c:pt>
                <c:pt idx="16">
                  <c:v>112.10001509805903</c:v>
                </c:pt>
                <c:pt idx="17">
                  <c:v>111.84298660047747</c:v>
                </c:pt>
                <c:pt idx="18">
                  <c:v>116.31880688889542</c:v>
                </c:pt>
                <c:pt idx="19">
                  <c:v>118.05330277222185</c:v>
                </c:pt>
                <c:pt idx="20">
                  <c:v>117.27164932676509</c:v>
                </c:pt>
                <c:pt idx="21">
                  <c:v>115.66012510756349</c:v>
                </c:pt>
                <c:pt idx="22">
                  <c:v>116.95252485499617</c:v>
                </c:pt>
                <c:pt idx="23">
                  <c:v>117.16538317748773</c:v>
                </c:pt>
                <c:pt idx="24">
                  <c:v>116.29627720822215</c:v>
                </c:pt>
                <c:pt idx="25">
                  <c:v>116.78819542081374</c:v>
                </c:pt>
                <c:pt idx="26">
                  <c:v>117.6350583476262</c:v>
                </c:pt>
                <c:pt idx="27">
                  <c:v>118.79064596844889</c:v>
                </c:pt>
                <c:pt idx="28">
                  <c:v>121.81863021019166</c:v>
                </c:pt>
                <c:pt idx="29">
                  <c:v>123.25471728996484</c:v>
                </c:pt>
                <c:pt idx="30">
                  <c:v>125.68599839022185</c:v>
                </c:pt>
                <c:pt idx="31">
                  <c:v>125.62867569513179</c:v>
                </c:pt>
                <c:pt idx="32">
                  <c:v>126.55763077860745</c:v>
                </c:pt>
                <c:pt idx="33">
                  <c:v>125.30265811815498</c:v>
                </c:pt>
                <c:pt idx="34">
                  <c:v>126.72458075225892</c:v>
                </c:pt>
                <c:pt idx="35">
                  <c:v>127.61996378140982</c:v>
                </c:pt>
                <c:pt idx="36">
                  <c:v>127.20591632113549</c:v>
                </c:pt>
                <c:pt idx="37">
                  <c:v>130.04465570200051</c:v>
                </c:pt>
                <c:pt idx="38">
                  <c:v>129.16634671861149</c:v>
                </c:pt>
                <c:pt idx="39">
                  <c:v>129.04218146123091</c:v>
                </c:pt>
                <c:pt idx="40">
                  <c:v>130.2671340869272</c:v>
                </c:pt>
                <c:pt idx="41">
                  <c:v>132.95959967637862</c:v>
                </c:pt>
                <c:pt idx="42">
                  <c:v>133.99113662299402</c:v>
                </c:pt>
                <c:pt idx="43">
                  <c:v>138.16784232928347</c:v>
                </c:pt>
                <c:pt idx="44">
                  <c:v>133.1069528785973</c:v>
                </c:pt>
                <c:pt idx="45">
                  <c:v>134.51542634654606</c:v>
                </c:pt>
                <c:pt idx="46">
                  <c:v>136.65631515574358</c:v>
                </c:pt>
                <c:pt idx="47">
                  <c:v>135.66836958942005</c:v>
                </c:pt>
                <c:pt idx="48">
                  <c:v>138.81634608415931</c:v>
                </c:pt>
                <c:pt idx="49">
                  <c:v>134.70140864730951</c:v>
                </c:pt>
                <c:pt idx="50">
                  <c:v>122.28783704441545</c:v>
                </c:pt>
                <c:pt idx="51">
                  <c:v>114.80724416605914</c:v>
                </c:pt>
                <c:pt idx="52">
                  <c:v>120.5981046866281</c:v>
                </c:pt>
                <c:pt idx="53">
                  <c:v>118.92577352898617</c:v>
                </c:pt>
                <c:pt idx="54">
                  <c:v>123.50786675967416</c:v>
                </c:pt>
                <c:pt idx="55">
                  <c:v>120.63388554726382</c:v>
                </c:pt>
                <c:pt idx="56">
                  <c:v>119.53670928114457</c:v>
                </c:pt>
                <c:pt idx="57">
                  <c:v>116.71044676778357</c:v>
                </c:pt>
                <c:pt idx="58">
                  <c:v>114.51394902837366</c:v>
                </c:pt>
                <c:pt idx="59">
                  <c:v>112.30952038038788</c:v>
                </c:pt>
                <c:pt idx="60">
                  <c:v>111.09336852451254</c:v>
                </c:pt>
                <c:pt idx="61">
                  <c:v>111.19998395640181</c:v>
                </c:pt>
                <c:pt idx="62">
                  <c:v>111.67008457858627</c:v>
                </c:pt>
                <c:pt idx="63">
                  <c:v>112.81786056609037</c:v>
                </c:pt>
                <c:pt idx="64">
                  <c:v>114.80702024446403</c:v>
                </c:pt>
                <c:pt idx="65">
                  <c:v>116.85544052097268</c:v>
                </c:pt>
                <c:pt idx="66">
                  <c:v>121.12268914278015</c:v>
                </c:pt>
                <c:pt idx="67">
                  <c:v>123.81346194341603</c:v>
                </c:pt>
                <c:pt idx="68">
                  <c:v>123.90686282269799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44B-4073-873E-F53C27BC79DF}"/>
            </c:ext>
          </c:extLst>
        </c:ser>
        <c:ser>
          <c:idx val="4"/>
          <c:order val="3"/>
          <c:tx>
            <c:strRef>
              <c:f>'2. ábra'!$G$2</c:f>
              <c:strCache>
                <c:ptCount val="1"/>
                <c:pt idx="0">
                  <c:v>Pesti átmeneti kerület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'2. ábra'!$A$3:$B$71</c:f>
              <c:multiLvlStrCache>
                <c:ptCount val="6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01</c:v>
                  </c:pt>
                  <c:pt idx="49">
                    <c:v>02</c:v>
                  </c:pt>
                  <c:pt idx="50">
                    <c:v>03</c:v>
                  </c:pt>
                  <c:pt idx="51">
                    <c:v>04</c:v>
                  </c:pt>
                  <c:pt idx="52">
                    <c:v>05</c:v>
                  </c:pt>
                  <c:pt idx="53">
                    <c:v>06</c:v>
                  </c:pt>
                  <c:pt idx="54">
                    <c:v>07</c:v>
                  </c:pt>
                  <c:pt idx="55">
                    <c:v>08</c:v>
                  </c:pt>
                  <c:pt idx="56">
                    <c:v>09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01</c:v>
                  </c:pt>
                  <c:pt idx="61">
                    <c:v>02</c:v>
                  </c:pt>
                  <c:pt idx="62">
                    <c:v>03</c:v>
                  </c:pt>
                  <c:pt idx="63">
                    <c:v>04</c:v>
                  </c:pt>
                  <c:pt idx="64">
                    <c:v>05</c:v>
                  </c:pt>
                  <c:pt idx="65">
                    <c:v>06</c:v>
                  </c:pt>
                  <c:pt idx="66">
                    <c:v>07</c:v>
                  </c:pt>
                  <c:pt idx="67">
                    <c:v>08</c:v>
                  </c:pt>
                  <c:pt idx="68">
                    <c:v>09</c:v>
                  </c:pt>
                </c:lvl>
                <c:lvl>
                  <c:pt idx="0">
                    <c:v>2016.</c:v>
                  </c:pt>
                  <c:pt idx="12">
                    <c:v>2017.</c:v>
                  </c:pt>
                  <c:pt idx="24">
                    <c:v>2018.</c:v>
                  </c:pt>
                  <c:pt idx="36">
                    <c:v>2019.</c:v>
                  </c:pt>
                  <c:pt idx="48">
                    <c:v>2020.</c:v>
                  </c:pt>
                  <c:pt idx="60">
                    <c:v>2021.</c:v>
                  </c:pt>
                </c:lvl>
              </c:multiLvlStrCache>
            </c:multiLvlStrRef>
          </c:cat>
          <c:val>
            <c:numRef>
              <c:f>'2. ábra'!$G$3:$G$71</c:f>
              <c:numCache>
                <c:formatCode>0</c:formatCode>
                <c:ptCount val="69"/>
                <c:pt idx="0">
                  <c:v>107.69756505336821</c:v>
                </c:pt>
                <c:pt idx="1">
                  <c:v>107.1563506726273</c:v>
                </c:pt>
                <c:pt idx="2">
                  <c:v>107.95012367081097</c:v>
                </c:pt>
                <c:pt idx="3">
                  <c:v>110.0092544080874</c:v>
                </c:pt>
                <c:pt idx="4">
                  <c:v>108.47913646144396</c:v>
                </c:pt>
                <c:pt idx="5">
                  <c:v>110.24167280784904</c:v>
                </c:pt>
                <c:pt idx="6">
                  <c:v>110.91502809287836</c:v>
                </c:pt>
                <c:pt idx="7">
                  <c:v>113.05487172837503</c:v>
                </c:pt>
                <c:pt idx="8">
                  <c:v>111.29829134109448</c:v>
                </c:pt>
                <c:pt idx="9">
                  <c:v>109.65222774287795</c:v>
                </c:pt>
                <c:pt idx="10">
                  <c:v>111.75265438566755</c:v>
                </c:pt>
                <c:pt idx="11">
                  <c:v>109.95144089232338</c:v>
                </c:pt>
                <c:pt idx="12">
                  <c:v>112.58260455268034</c:v>
                </c:pt>
                <c:pt idx="13">
                  <c:v>111.25670718527851</c:v>
                </c:pt>
                <c:pt idx="14">
                  <c:v>112.72427276061504</c:v>
                </c:pt>
                <c:pt idx="15">
                  <c:v>112.95317423725693</c:v>
                </c:pt>
                <c:pt idx="16">
                  <c:v>114.17603494151925</c:v>
                </c:pt>
                <c:pt idx="17">
                  <c:v>117.65255961712037</c:v>
                </c:pt>
                <c:pt idx="18">
                  <c:v>119.28629740850106</c:v>
                </c:pt>
                <c:pt idx="19">
                  <c:v>119.00829308181559</c:v>
                </c:pt>
                <c:pt idx="20">
                  <c:v>117.79073287497152</c:v>
                </c:pt>
                <c:pt idx="21">
                  <c:v>118.97170219653856</c:v>
                </c:pt>
                <c:pt idx="22">
                  <c:v>117.70923923768177</c:v>
                </c:pt>
                <c:pt idx="23">
                  <c:v>119.64198517388391</c:v>
                </c:pt>
                <c:pt idx="24">
                  <c:v>119.47111195789857</c:v>
                </c:pt>
                <c:pt idx="25">
                  <c:v>121.27004798524243</c:v>
                </c:pt>
                <c:pt idx="26">
                  <c:v>121.04541006133094</c:v>
                </c:pt>
                <c:pt idx="27">
                  <c:v>121.99234369443923</c:v>
                </c:pt>
                <c:pt idx="28">
                  <c:v>122.17641925351164</c:v>
                </c:pt>
                <c:pt idx="29">
                  <c:v>124.36726265713416</c:v>
                </c:pt>
                <c:pt idx="30">
                  <c:v>127.52877106277151</c:v>
                </c:pt>
                <c:pt idx="31">
                  <c:v>130.14491655765423</c:v>
                </c:pt>
                <c:pt idx="32">
                  <c:v>129.93519570124715</c:v>
                </c:pt>
                <c:pt idx="33">
                  <c:v>128.14826986086535</c:v>
                </c:pt>
                <c:pt idx="34">
                  <c:v>129.57731092102262</c:v>
                </c:pt>
                <c:pt idx="35">
                  <c:v>130.39747709434528</c:v>
                </c:pt>
                <c:pt idx="36">
                  <c:v>131.90195199733009</c:v>
                </c:pt>
                <c:pt idx="37">
                  <c:v>132.8698676591768</c:v>
                </c:pt>
                <c:pt idx="38">
                  <c:v>133.59066711205529</c:v>
                </c:pt>
                <c:pt idx="39">
                  <c:v>135.03345232752392</c:v>
                </c:pt>
                <c:pt idx="40">
                  <c:v>135.46402852829686</c:v>
                </c:pt>
                <c:pt idx="41">
                  <c:v>138.76259431920403</c:v>
                </c:pt>
                <c:pt idx="42">
                  <c:v>139.62285169045705</c:v>
                </c:pt>
                <c:pt idx="43">
                  <c:v>142.37638096660001</c:v>
                </c:pt>
                <c:pt idx="44">
                  <c:v>140.26909981275338</c:v>
                </c:pt>
                <c:pt idx="45">
                  <c:v>141.41732665137192</c:v>
                </c:pt>
                <c:pt idx="46">
                  <c:v>141.00157300142516</c:v>
                </c:pt>
                <c:pt idx="47">
                  <c:v>142.40885596852203</c:v>
                </c:pt>
                <c:pt idx="48">
                  <c:v>144.42247718683387</c:v>
                </c:pt>
                <c:pt idx="49">
                  <c:v>141.70073668087051</c:v>
                </c:pt>
                <c:pt idx="50">
                  <c:v>137.05898606656496</c:v>
                </c:pt>
                <c:pt idx="51">
                  <c:v>126.9100040295254</c:v>
                </c:pt>
                <c:pt idx="52">
                  <c:v>129.60159135848178</c:v>
                </c:pt>
                <c:pt idx="53">
                  <c:v>127.922699793552</c:v>
                </c:pt>
                <c:pt idx="54">
                  <c:v>128.1455890410997</c:v>
                </c:pt>
                <c:pt idx="55">
                  <c:v>126.26416214712133</c:v>
                </c:pt>
                <c:pt idx="56">
                  <c:v>127.78428493734162</c:v>
                </c:pt>
                <c:pt idx="57">
                  <c:v>125.03463767361518</c:v>
                </c:pt>
                <c:pt idx="58">
                  <c:v>122.88725784089276</c:v>
                </c:pt>
                <c:pt idx="59">
                  <c:v>121.9319252613444</c:v>
                </c:pt>
                <c:pt idx="60">
                  <c:v>121.9242206999261</c:v>
                </c:pt>
                <c:pt idx="61">
                  <c:v>122.26011297614821</c:v>
                </c:pt>
                <c:pt idx="62">
                  <c:v>123.46633725098373</c:v>
                </c:pt>
                <c:pt idx="63">
                  <c:v>125.28747953312551</c:v>
                </c:pt>
                <c:pt idx="64">
                  <c:v>125.71091821659553</c:v>
                </c:pt>
                <c:pt idx="65">
                  <c:v>129.28304521848167</c:v>
                </c:pt>
                <c:pt idx="66">
                  <c:v>131.69788071907786</c:v>
                </c:pt>
                <c:pt idx="67">
                  <c:v>132.58752125613933</c:v>
                </c:pt>
                <c:pt idx="68">
                  <c:v>132.56848438805207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44B-4073-873E-F53C27BC79DF}"/>
            </c:ext>
          </c:extLst>
        </c:ser>
        <c:ser>
          <c:idx val="5"/>
          <c:order val="4"/>
          <c:tx>
            <c:strRef>
              <c:f>'2. ábra'!$H$2</c:f>
              <c:strCache>
                <c:ptCount val="1"/>
                <c:pt idx="0">
                  <c:v>Pesti külső kerület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'2. ábra'!$A$3:$B$71</c:f>
              <c:multiLvlStrCache>
                <c:ptCount val="6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01</c:v>
                  </c:pt>
                  <c:pt idx="49">
                    <c:v>02</c:v>
                  </c:pt>
                  <c:pt idx="50">
                    <c:v>03</c:v>
                  </c:pt>
                  <c:pt idx="51">
                    <c:v>04</c:v>
                  </c:pt>
                  <c:pt idx="52">
                    <c:v>05</c:v>
                  </c:pt>
                  <c:pt idx="53">
                    <c:v>06</c:v>
                  </c:pt>
                  <c:pt idx="54">
                    <c:v>07</c:v>
                  </c:pt>
                  <c:pt idx="55">
                    <c:v>08</c:v>
                  </c:pt>
                  <c:pt idx="56">
                    <c:v>09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01</c:v>
                  </c:pt>
                  <c:pt idx="61">
                    <c:v>02</c:v>
                  </c:pt>
                  <c:pt idx="62">
                    <c:v>03</c:v>
                  </c:pt>
                  <c:pt idx="63">
                    <c:v>04</c:v>
                  </c:pt>
                  <c:pt idx="64">
                    <c:v>05</c:v>
                  </c:pt>
                  <c:pt idx="65">
                    <c:v>06</c:v>
                  </c:pt>
                  <c:pt idx="66">
                    <c:v>07</c:v>
                  </c:pt>
                  <c:pt idx="67">
                    <c:v>08</c:v>
                  </c:pt>
                  <c:pt idx="68">
                    <c:v>09</c:v>
                  </c:pt>
                </c:lvl>
                <c:lvl>
                  <c:pt idx="0">
                    <c:v>2016.</c:v>
                  </c:pt>
                  <c:pt idx="12">
                    <c:v>2017.</c:v>
                  </c:pt>
                  <c:pt idx="24">
                    <c:v>2018.</c:v>
                  </c:pt>
                  <c:pt idx="36">
                    <c:v>2019.</c:v>
                  </c:pt>
                  <c:pt idx="48">
                    <c:v>2020.</c:v>
                  </c:pt>
                  <c:pt idx="60">
                    <c:v>2021.</c:v>
                  </c:pt>
                </c:lvl>
              </c:multiLvlStrCache>
            </c:multiLvlStrRef>
          </c:cat>
          <c:val>
            <c:numRef>
              <c:f>'2. ábra'!$H$3:$H$71</c:f>
              <c:numCache>
                <c:formatCode>0</c:formatCode>
                <c:ptCount val="69"/>
                <c:pt idx="0">
                  <c:v>110.39547973771209</c:v>
                </c:pt>
                <c:pt idx="1">
                  <c:v>106.59943729626929</c:v>
                </c:pt>
                <c:pt idx="2">
                  <c:v>114.43840669037557</c:v>
                </c:pt>
                <c:pt idx="3">
                  <c:v>114.31163233958328</c:v>
                </c:pt>
                <c:pt idx="4">
                  <c:v>115.1378775575735</c:v>
                </c:pt>
                <c:pt idx="5">
                  <c:v>112.9033527890094</c:v>
                </c:pt>
                <c:pt idx="6">
                  <c:v>113.66980589814276</c:v>
                </c:pt>
                <c:pt idx="7">
                  <c:v>116.59913395158033</c:v>
                </c:pt>
                <c:pt idx="8">
                  <c:v>119.76674464678985</c:v>
                </c:pt>
                <c:pt idx="9">
                  <c:v>117.15965022883061</c:v>
                </c:pt>
                <c:pt idx="10">
                  <c:v>120.47128851652732</c:v>
                </c:pt>
                <c:pt idx="11">
                  <c:v>119.27572857487164</c:v>
                </c:pt>
                <c:pt idx="12">
                  <c:v>121.87683450980697</c:v>
                </c:pt>
                <c:pt idx="13">
                  <c:v>118.97285303026158</c:v>
                </c:pt>
                <c:pt idx="14">
                  <c:v>122.19625428904035</c:v>
                </c:pt>
                <c:pt idx="15">
                  <c:v>123.1920642288993</c:v>
                </c:pt>
                <c:pt idx="16">
                  <c:v>123.22530054745961</c:v>
                </c:pt>
                <c:pt idx="17">
                  <c:v>126.23764570757371</c:v>
                </c:pt>
                <c:pt idx="18">
                  <c:v>128.37392198000171</c:v>
                </c:pt>
                <c:pt idx="19">
                  <c:v>130.24174223452795</c:v>
                </c:pt>
                <c:pt idx="20">
                  <c:v>131.44267781309443</c:v>
                </c:pt>
                <c:pt idx="21">
                  <c:v>131.60327503165598</c:v>
                </c:pt>
                <c:pt idx="22">
                  <c:v>126.83493526117803</c:v>
                </c:pt>
                <c:pt idx="23">
                  <c:v>127.91661600088662</c:v>
                </c:pt>
                <c:pt idx="24">
                  <c:v>133.58609652996955</c:v>
                </c:pt>
                <c:pt idx="25">
                  <c:v>132.17709375050518</c:v>
                </c:pt>
                <c:pt idx="26">
                  <c:v>136.05900609061598</c:v>
                </c:pt>
                <c:pt idx="27">
                  <c:v>134.2550680836903</c:v>
                </c:pt>
                <c:pt idx="28">
                  <c:v>138.21115032663343</c:v>
                </c:pt>
                <c:pt idx="29">
                  <c:v>140.25953422167953</c:v>
                </c:pt>
                <c:pt idx="30">
                  <c:v>144.48058928320552</c:v>
                </c:pt>
                <c:pt idx="31">
                  <c:v>139.22096383077294</c:v>
                </c:pt>
                <c:pt idx="32">
                  <c:v>144.78171254878498</c:v>
                </c:pt>
                <c:pt idx="33">
                  <c:v>145.41861413052729</c:v>
                </c:pt>
                <c:pt idx="34">
                  <c:v>144.19871200077679</c:v>
                </c:pt>
                <c:pt idx="35">
                  <c:v>147.38749684505922</c:v>
                </c:pt>
                <c:pt idx="36">
                  <c:v>149.84044958563155</c:v>
                </c:pt>
                <c:pt idx="37">
                  <c:v>150.37247106338373</c:v>
                </c:pt>
                <c:pt idx="38">
                  <c:v>151.12915228822322</c:v>
                </c:pt>
                <c:pt idx="39">
                  <c:v>150.71157270965043</c:v>
                </c:pt>
                <c:pt idx="40">
                  <c:v>156.45745454551886</c:v>
                </c:pt>
                <c:pt idx="41">
                  <c:v>158.77248702957411</c:v>
                </c:pt>
                <c:pt idx="42">
                  <c:v>158.03258933710785</c:v>
                </c:pt>
                <c:pt idx="43">
                  <c:v>163.07009046746131</c:v>
                </c:pt>
                <c:pt idx="44">
                  <c:v>161.15939792251763</c:v>
                </c:pt>
                <c:pt idx="45">
                  <c:v>158.961965331328</c:v>
                </c:pt>
                <c:pt idx="46">
                  <c:v>160.51408773354561</c:v>
                </c:pt>
                <c:pt idx="47">
                  <c:v>159.2221834442818</c:v>
                </c:pt>
                <c:pt idx="48">
                  <c:v>165.8643212317784</c:v>
                </c:pt>
                <c:pt idx="49">
                  <c:v>162.9924228431239</c:v>
                </c:pt>
                <c:pt idx="50">
                  <c:v>156.39192956892569</c:v>
                </c:pt>
                <c:pt idx="51">
                  <c:v>156.56063136114116</c:v>
                </c:pt>
                <c:pt idx="52">
                  <c:v>151.95449247235868</c:v>
                </c:pt>
                <c:pt idx="53">
                  <c:v>148.72105791183353</c:v>
                </c:pt>
                <c:pt idx="54">
                  <c:v>149.85694924511972</c:v>
                </c:pt>
                <c:pt idx="55">
                  <c:v>149.16607301657405</c:v>
                </c:pt>
                <c:pt idx="56">
                  <c:v>149.68356519615173</c:v>
                </c:pt>
                <c:pt idx="57">
                  <c:v>147.67984522237759</c:v>
                </c:pt>
                <c:pt idx="58">
                  <c:v>145.58543492964066</c:v>
                </c:pt>
                <c:pt idx="59">
                  <c:v>145.49914146181999</c:v>
                </c:pt>
                <c:pt idx="60">
                  <c:v>143.3212404517995</c:v>
                </c:pt>
                <c:pt idx="61">
                  <c:v>146.93588221071201</c:v>
                </c:pt>
                <c:pt idx="62">
                  <c:v>146.45473629445775</c:v>
                </c:pt>
                <c:pt idx="63">
                  <c:v>148.4805865585331</c:v>
                </c:pt>
                <c:pt idx="64">
                  <c:v>150.56730160808502</c:v>
                </c:pt>
                <c:pt idx="65">
                  <c:v>150.79714487154433</c:v>
                </c:pt>
                <c:pt idx="66">
                  <c:v>153.31366260519377</c:v>
                </c:pt>
                <c:pt idx="67">
                  <c:v>153.29206483246796</c:v>
                </c:pt>
                <c:pt idx="68">
                  <c:v>154.90251078565299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44B-4073-873E-F53C27BC7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535096"/>
        <c:axId val="164535488"/>
      </c:lineChart>
      <c:catAx>
        <c:axId val="16453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535488"/>
        <c:crosses val="autoZero"/>
        <c:auto val="1"/>
        <c:lblAlgn val="ctr"/>
        <c:lblOffset val="100"/>
        <c:noMultiLvlLbl val="0"/>
      </c:catAx>
      <c:valAx>
        <c:axId val="16453548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3.0975008650415373E-2"/>
              <c:y val="7.965370062629911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53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47594050743659E-2"/>
          <c:y val="0.10038538660928253"/>
          <c:w val="0.92229072197576134"/>
          <c:h val="0.57642848991702123"/>
        </c:manualLayout>
      </c:layout>
      <c:lineChart>
        <c:grouping val="standard"/>
        <c:varyColors val="0"/>
        <c:ser>
          <c:idx val="0"/>
          <c:order val="0"/>
          <c:tx>
            <c:strRef>
              <c:f>lakasepites_lakaspiac_5!$B$15</c:f>
              <c:strCache>
                <c:ptCount val="1"/>
                <c:pt idx="0">
                  <c:v>Budai hegyvidéki kerület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lakasepites_lakaspiac_5!$C$13:$W$14</c:f>
              <c:multiLvlStrCache>
                <c:ptCount val="21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lakasepites_lakaspiac_5!$C$15:$W$15</c:f>
              <c:numCache>
                <c:formatCode>0.0</c:formatCode>
                <c:ptCount val="21"/>
                <c:pt idx="0">
                  <c:v>6.6</c:v>
                </c:pt>
                <c:pt idx="1">
                  <c:v>8.7959999999999994</c:v>
                </c:pt>
                <c:pt idx="2">
                  <c:v>12.608000000000001</c:v>
                </c:pt>
                <c:pt idx="3">
                  <c:v>12.297000000000001</c:v>
                </c:pt>
                <c:pt idx="4">
                  <c:v>10.571999999999999</c:v>
                </c:pt>
                <c:pt idx="5">
                  <c:v>16.449000000000002</c:v>
                </c:pt>
                <c:pt idx="6">
                  <c:v>18.044</c:v>
                </c:pt>
                <c:pt idx="7">
                  <c:v>17.572365649635913</c:v>
                </c:pt>
                <c:pt idx="8">
                  <c:v>18.946460452147399</c:v>
                </c:pt>
                <c:pt idx="9">
                  <c:v>16.769974524081764</c:v>
                </c:pt>
                <c:pt idx="10">
                  <c:v>20.761870373713666</c:v>
                </c:pt>
                <c:pt idx="11">
                  <c:v>19.167118011674791</c:v>
                </c:pt>
                <c:pt idx="12">
                  <c:v>16.529257186415517</c:v>
                </c:pt>
                <c:pt idx="13">
                  <c:v>16.027762732944176</c:v>
                </c:pt>
                <c:pt idx="14">
                  <c:v>15.566387835750538</c:v>
                </c:pt>
                <c:pt idx="15">
                  <c:v>15.616537281097671</c:v>
                </c:pt>
                <c:pt idx="16">
                  <c:v>15.034803715070911</c:v>
                </c:pt>
                <c:pt idx="17">
                  <c:v>14.65366793043269</c:v>
                </c:pt>
                <c:pt idx="18">
                  <c:v>14.513249483460713</c:v>
                </c:pt>
                <c:pt idx="19">
                  <c:v>14.884355379029508</c:v>
                </c:pt>
                <c:pt idx="20">
                  <c:v>15.275521052737156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lakasepites_lakaspiac_5!$B$16</c:f>
              <c:strCache>
                <c:ptCount val="1"/>
                <c:pt idx="0">
                  <c:v>Budai egyéb kerület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lakasepites_lakaspiac_5!$C$13:$W$14</c:f>
              <c:multiLvlStrCache>
                <c:ptCount val="21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lakasepites_lakaspiac_5!$C$16:$W$16</c:f>
              <c:numCache>
                <c:formatCode>0.0</c:formatCode>
                <c:ptCount val="21"/>
                <c:pt idx="0">
                  <c:v>1.5489999999999999</c:v>
                </c:pt>
                <c:pt idx="1">
                  <c:v>2.581</c:v>
                </c:pt>
                <c:pt idx="2">
                  <c:v>4.5860000000000003</c:v>
                </c:pt>
                <c:pt idx="3">
                  <c:v>4.5140000000000002</c:v>
                </c:pt>
                <c:pt idx="4">
                  <c:v>3.415</c:v>
                </c:pt>
                <c:pt idx="5">
                  <c:v>6.3150000000000004</c:v>
                </c:pt>
                <c:pt idx="6">
                  <c:v>6.9989999999999997</c:v>
                </c:pt>
                <c:pt idx="7">
                  <c:v>7.7671534643065083</c:v>
                </c:pt>
                <c:pt idx="8">
                  <c:v>8.5414678359413934</c:v>
                </c:pt>
                <c:pt idx="9">
                  <c:v>7.4970437997827117</c:v>
                </c:pt>
                <c:pt idx="10">
                  <c:v>10.258164814914856</c:v>
                </c:pt>
                <c:pt idx="11">
                  <c:v>9.3878114514492896</c:v>
                </c:pt>
                <c:pt idx="12">
                  <c:v>7.9352217000102039</c:v>
                </c:pt>
                <c:pt idx="13">
                  <c:v>7.5030462367721302</c:v>
                </c:pt>
                <c:pt idx="14">
                  <c:v>7.8391827081795205</c:v>
                </c:pt>
                <c:pt idx="15">
                  <c:v>7.2689511941848393</c:v>
                </c:pt>
                <c:pt idx="16">
                  <c:v>6.7227294281478285</c:v>
                </c:pt>
                <c:pt idx="17">
                  <c:v>6.2725466539415002</c:v>
                </c:pt>
                <c:pt idx="18">
                  <c:v>6.1464954771637288</c:v>
                </c:pt>
                <c:pt idx="19">
                  <c:v>6.320566149856842</c:v>
                </c:pt>
                <c:pt idx="20">
                  <c:v>6.5666660664229672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lakasepites_lakaspiac_5!$B$17</c:f>
              <c:strCache>
                <c:ptCount val="1"/>
                <c:pt idx="0">
                  <c:v>Pesti belső kerület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lakasepites_lakaspiac_5!$C$13:$W$14</c:f>
              <c:multiLvlStrCache>
                <c:ptCount val="21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lakasepites_lakaspiac_5!$C$17:$W$17</c:f>
              <c:numCache>
                <c:formatCode>0.0</c:formatCode>
                <c:ptCount val="21"/>
                <c:pt idx="0">
                  <c:v>7.6159999999999997</c:v>
                </c:pt>
                <c:pt idx="1">
                  <c:v>11.194000000000001</c:v>
                </c:pt>
                <c:pt idx="2">
                  <c:v>19.491</c:v>
                </c:pt>
                <c:pt idx="3">
                  <c:v>20.587</c:v>
                </c:pt>
                <c:pt idx="4">
                  <c:v>17.777999999999999</c:v>
                </c:pt>
                <c:pt idx="5">
                  <c:v>28.347999999999999</c:v>
                </c:pt>
                <c:pt idx="6">
                  <c:v>32.567</c:v>
                </c:pt>
                <c:pt idx="7">
                  <c:v>36.942727119108248</c:v>
                </c:pt>
                <c:pt idx="8">
                  <c:v>40.969134759376985</c:v>
                </c:pt>
                <c:pt idx="9">
                  <c:v>35.585052762838181</c:v>
                </c:pt>
                <c:pt idx="10">
                  <c:v>43.736925829026262</c:v>
                </c:pt>
                <c:pt idx="11">
                  <c:v>40.217460974145922</c:v>
                </c:pt>
                <c:pt idx="12">
                  <c:v>34.501244049249202</c:v>
                </c:pt>
                <c:pt idx="13">
                  <c:v>32.321972764935879</c:v>
                </c:pt>
                <c:pt idx="14">
                  <c:v>32.07141483652552</c:v>
                </c:pt>
                <c:pt idx="15">
                  <c:v>29.763951123723174</c:v>
                </c:pt>
                <c:pt idx="16">
                  <c:v>26.815525268475735</c:v>
                </c:pt>
                <c:pt idx="17">
                  <c:v>25.084927483873976</c:v>
                </c:pt>
                <c:pt idx="18">
                  <c:v>23.634022270520987</c:v>
                </c:pt>
                <c:pt idx="19">
                  <c:v>23.983637984581947</c:v>
                </c:pt>
                <c:pt idx="20">
                  <c:v>22.165636271464948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lakasepites_lakaspiac_5!$B$18</c:f>
              <c:strCache>
                <c:ptCount val="1"/>
                <c:pt idx="0">
                  <c:v>Pesti átmeneti kerület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lakasepites_lakaspiac_5!$C$13:$W$14</c:f>
              <c:multiLvlStrCache>
                <c:ptCount val="21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lakasepites_lakaspiac_5!$C$18:$W$18</c:f>
              <c:numCache>
                <c:formatCode>0.0</c:formatCode>
                <c:ptCount val="21"/>
                <c:pt idx="0">
                  <c:v>1.49</c:v>
                </c:pt>
                <c:pt idx="1">
                  <c:v>2.5099999999999998</c:v>
                </c:pt>
                <c:pt idx="2">
                  <c:v>4.5869999999999997</c:v>
                </c:pt>
                <c:pt idx="3">
                  <c:v>4.6609999999999996</c:v>
                </c:pt>
                <c:pt idx="4">
                  <c:v>3.5790000000000002</c:v>
                </c:pt>
                <c:pt idx="5">
                  <c:v>6.95</c:v>
                </c:pt>
                <c:pt idx="6">
                  <c:v>7.2640000000000002</c:v>
                </c:pt>
                <c:pt idx="7">
                  <c:v>8.594620404265477</c:v>
                </c:pt>
                <c:pt idx="8">
                  <c:v>9.6924137987324368</c:v>
                </c:pt>
                <c:pt idx="9">
                  <c:v>7.9498198231287516</c:v>
                </c:pt>
                <c:pt idx="10">
                  <c:v>11.369711512955186</c:v>
                </c:pt>
                <c:pt idx="11">
                  <c:v>10.42291572293164</c:v>
                </c:pt>
                <c:pt idx="12">
                  <c:v>8.9986410215600081</c:v>
                </c:pt>
                <c:pt idx="13">
                  <c:v>9.2475830180748222</c:v>
                </c:pt>
                <c:pt idx="14">
                  <c:v>9.2271779363932804</c:v>
                </c:pt>
                <c:pt idx="15">
                  <c:v>8.5823773552565541</c:v>
                </c:pt>
                <c:pt idx="16">
                  <c:v>7.4723409117806705</c:v>
                </c:pt>
                <c:pt idx="17">
                  <c:v>7.198912817248007</c:v>
                </c:pt>
                <c:pt idx="18">
                  <c:v>6.8152972816350186</c:v>
                </c:pt>
                <c:pt idx="19">
                  <c:v>7.2315609479384753</c:v>
                </c:pt>
                <c:pt idx="20">
                  <c:v>6.9132416737064197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lakasepites_lakaspiac_5!$B$19</c:f>
              <c:strCache>
                <c:ptCount val="1"/>
                <c:pt idx="0">
                  <c:v>Pesti külső kerület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lakasepites_lakaspiac_5!$C$13:$W$14</c:f>
              <c:multiLvlStrCache>
                <c:ptCount val="21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lakasepites_lakaspiac_5!$C$19:$W$19</c:f>
              <c:numCache>
                <c:formatCode>0.0</c:formatCode>
                <c:ptCount val="21"/>
                <c:pt idx="0">
                  <c:v>0.38500000000000001</c:v>
                </c:pt>
                <c:pt idx="1">
                  <c:v>0.71</c:v>
                </c:pt>
                <c:pt idx="2">
                  <c:v>1.387</c:v>
                </c:pt>
                <c:pt idx="3">
                  <c:v>1.3959999999999999</c:v>
                </c:pt>
                <c:pt idx="4">
                  <c:v>1.133</c:v>
                </c:pt>
                <c:pt idx="5">
                  <c:v>2.2789999999999999</c:v>
                </c:pt>
                <c:pt idx="6">
                  <c:v>2.2240000000000002</c:v>
                </c:pt>
                <c:pt idx="7">
                  <c:v>2.6599568655643422</c:v>
                </c:pt>
                <c:pt idx="8">
                  <c:v>2.7995094515160486</c:v>
                </c:pt>
                <c:pt idx="9">
                  <c:v>2.3005032350826746</c:v>
                </c:pt>
                <c:pt idx="10">
                  <c:v>3.3112022666723049</c:v>
                </c:pt>
                <c:pt idx="11">
                  <c:v>2.9644352349135197</c:v>
                </c:pt>
                <c:pt idx="12">
                  <c:v>2.4358269547934199</c:v>
                </c:pt>
                <c:pt idx="13">
                  <c:v>2.3385630312513217</c:v>
                </c:pt>
                <c:pt idx="14">
                  <c:v>2.4146826235886163</c:v>
                </c:pt>
                <c:pt idx="15">
                  <c:v>2.2370702414682624</c:v>
                </c:pt>
                <c:pt idx="16">
                  <c:v>2.0256269294202225</c:v>
                </c:pt>
                <c:pt idx="17">
                  <c:v>2.0594578593479089</c:v>
                </c:pt>
                <c:pt idx="18">
                  <c:v>2.0467712606250266</c:v>
                </c:pt>
                <c:pt idx="19">
                  <c:v>2.241299107709223</c:v>
                </c:pt>
                <c:pt idx="20">
                  <c:v>2.2920455026007525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868032"/>
        <c:axId val="164868424"/>
      </c:lineChart>
      <c:catAx>
        <c:axId val="164868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hu-HU"/>
                  <a:t>Forrás: KSH – ingatlan.com.</a:t>
                </a:r>
              </a:p>
            </c:rich>
          </c:tx>
          <c:layout>
            <c:manualLayout>
              <c:xMode val="edge"/>
              <c:yMode val="edge"/>
              <c:x val="1.3353843376765196E-2"/>
              <c:y val="0.92949837792015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64868424"/>
        <c:crosses val="autoZero"/>
        <c:auto val="1"/>
        <c:lblAlgn val="ctr"/>
        <c:lblOffset val="100"/>
        <c:noMultiLvlLbl val="0"/>
      </c:catAx>
      <c:valAx>
        <c:axId val="16486842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64868032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0490107739265608"/>
          <c:y val="0.821553284100357"/>
          <c:w val="0.78808066652083086"/>
          <c:h val="0.11673366916092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3938406821468"/>
          <c:y val="4.7189947551092674E-2"/>
          <c:w val="0.83263498081042142"/>
          <c:h val="0.755561161449752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Munka1!$A$1:$A$9</c:f>
              <c:strCache>
                <c:ptCount val="9"/>
                <c:pt idx="0">
                  <c:v>JJ</c:v>
                </c:pt>
                <c:pt idx="1">
                  <c:v>II</c:v>
                </c:pt>
                <c:pt idx="2">
                  <c:v>HH</c:v>
                </c:pt>
                <c:pt idx="3">
                  <c:v>GG</c:v>
                </c:pt>
                <c:pt idx="4">
                  <c:v>FF</c:v>
                </c:pt>
                <c:pt idx="5">
                  <c:v>EE</c:v>
                </c:pt>
                <c:pt idx="6">
                  <c:v>DD</c:v>
                </c:pt>
                <c:pt idx="7">
                  <c:v>CC</c:v>
                </c:pt>
                <c:pt idx="8">
                  <c:v>AA-BB</c:v>
                </c:pt>
              </c:strCache>
            </c:strRef>
          </c:cat>
          <c:val>
            <c:numRef>
              <c:f>Munka1!$B$1:$B$9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15</c:v>
                </c:pt>
                <c:pt idx="4">
                  <c:v>20</c:v>
                </c:pt>
                <c:pt idx="5">
                  <c:v>31</c:v>
                </c:pt>
                <c:pt idx="6">
                  <c:v>34</c:v>
                </c:pt>
                <c:pt idx="7">
                  <c:v>35</c:v>
                </c:pt>
                <c:pt idx="8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69208"/>
        <c:axId val="164869600"/>
      </c:barChart>
      <c:catAx>
        <c:axId val="164869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Energetikai besorolás</a:t>
                </a:r>
              </a:p>
            </c:rich>
          </c:tx>
          <c:layout>
            <c:manualLayout>
              <c:xMode val="edge"/>
              <c:yMode val="edge"/>
              <c:x val="0.40293786778126556"/>
              <c:y val="0.944510941326140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869600"/>
        <c:crosses val="autoZero"/>
        <c:auto val="1"/>
        <c:lblAlgn val="ctr"/>
        <c:lblOffset val="100"/>
        <c:noMultiLvlLbl val="0"/>
      </c:catAx>
      <c:valAx>
        <c:axId val="16486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1160135298480248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86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0.01553</cdr:y>
    </cdr:from>
    <cdr:to>
      <cdr:x>0.09868</cdr:x>
      <cdr:y>0.09331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7625"/>
          <a:ext cx="529179" cy="23855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2021.11.24.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18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2021.11.24.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2021.11.24.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2021.11.24.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2021.11.24.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2021.11.24.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2021.11.24.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633285" y="6249600"/>
            <a:ext cx="23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Myriad "/>
              </a:rPr>
              <a:t>2021. 11. 24.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4881006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Székely Gáborné</a:t>
            </a:r>
          </a:p>
          <a:p>
            <a:pPr algn="ctr"/>
            <a:r>
              <a:rPr lang="hu-HU" sz="2400" b="1" i="1" dirty="0" err="1" smtClean="0">
                <a:solidFill>
                  <a:srgbClr val="002060"/>
                </a:solidFill>
                <a:latin typeface="Myriad "/>
              </a:rPr>
              <a:t>gaborne.szekely</a:t>
            </a:r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@</a:t>
            </a:r>
            <a:r>
              <a:rPr lang="hu-HU" sz="2400" b="1" i="1" dirty="0" err="1" smtClean="0">
                <a:solidFill>
                  <a:srgbClr val="002060"/>
                </a:solidFill>
                <a:latin typeface="Myriad "/>
              </a:rPr>
              <a:t>ksh.hu</a:t>
            </a:r>
            <a:endParaRPr lang="hu-HU" sz="24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420527" y="2811714"/>
            <a:ext cx="10591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002060"/>
                </a:solidFill>
                <a:latin typeface="Myriad "/>
              </a:rPr>
              <a:t>Új adatforrások és lehetőségek a </a:t>
            </a:r>
            <a:r>
              <a:rPr lang="hu-HU" sz="3200" b="1" dirty="0" smtClean="0">
                <a:solidFill>
                  <a:srgbClr val="002060"/>
                </a:solidFill>
                <a:latin typeface="Myriad "/>
              </a:rPr>
              <a:t>lakáspiaci </a:t>
            </a:r>
            <a:r>
              <a:rPr lang="hu-HU" sz="3200" b="1" dirty="0">
                <a:solidFill>
                  <a:srgbClr val="002060"/>
                </a:solidFill>
                <a:latin typeface="Myriad "/>
              </a:rPr>
              <a:t>információrendszerben</a:t>
            </a: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51138"/>
              </p:ext>
            </p:extLst>
          </p:nvPr>
        </p:nvGraphicFramePr>
        <p:xfrm>
          <a:off x="803189" y="1458097"/>
          <a:ext cx="10550611" cy="471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-1" y="593125"/>
            <a:ext cx="11714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hu-HU" sz="3200" i="1" dirty="0">
                <a:solidFill>
                  <a:srgbClr val="002060"/>
                </a:solidFill>
                <a:latin typeface="Myriad "/>
              </a:rPr>
              <a:t>A bérleti lakáskínálat alakulása </a:t>
            </a:r>
            <a:r>
              <a:rPr lang="hu-HU" sz="3200" i="1" dirty="0" smtClean="0">
                <a:solidFill>
                  <a:srgbClr val="002060"/>
                </a:solidFill>
                <a:latin typeface="Myriad "/>
              </a:rPr>
              <a:t>Budapesten</a:t>
            </a:r>
          </a:p>
          <a:p>
            <a:pPr algn="ctr" fontAlgn="b"/>
            <a:r>
              <a:rPr lang="hu-HU" dirty="0" smtClean="0">
                <a:solidFill>
                  <a:srgbClr val="002060"/>
                </a:solidFill>
                <a:latin typeface="Myriad "/>
              </a:rPr>
              <a:t>(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1000 lakásra jutó aktív hirdetés az </a:t>
            </a:r>
            <a:r>
              <a:rPr lang="hu-HU" dirty="0" err="1">
                <a:solidFill>
                  <a:srgbClr val="002060"/>
                </a:solidFill>
                <a:latin typeface="Myriad "/>
              </a:rPr>
              <a:t>ingatlan.com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 kínálatában)</a:t>
            </a:r>
          </a:p>
          <a:p>
            <a:pPr fontAlgn="b"/>
            <a:endParaRPr lang="hu-HU" sz="3200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20809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50702" y="57632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626961"/>
              </p:ext>
            </p:extLst>
          </p:nvPr>
        </p:nvGraphicFramePr>
        <p:xfrm>
          <a:off x="5841243" y="2060988"/>
          <a:ext cx="5292456" cy="38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91570" y="591652"/>
            <a:ext cx="9184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002060"/>
                </a:solidFill>
                <a:latin typeface="Myriad "/>
              </a:rPr>
              <a:t>Az energetikai besorolás és a lakásár összefüggésének vizsgálata a családi házak körében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53207" y="6297165"/>
            <a:ext cx="10469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Ertl–Horváth–Mónus–Sáfián–Székely: Az energetikai jellemzők és az ingatlanárak kapcsolata (Statisztikai szemle 2021. okt.)</a:t>
            </a:r>
            <a:endParaRPr lang="hu-HU" sz="1600" i="1" dirty="0"/>
          </a:p>
        </p:txBody>
      </p:sp>
      <p:sp>
        <p:nvSpPr>
          <p:cNvPr id="12" name="Téglalap 11"/>
          <p:cNvSpPr/>
          <p:nvPr/>
        </p:nvSpPr>
        <p:spPr>
          <a:xfrm>
            <a:off x="464233" y="2517334"/>
            <a:ext cx="2053884" cy="80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KSH címregiszter + népszámlálás</a:t>
            </a:r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4233" y="3458196"/>
            <a:ext cx="2053884" cy="109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NAV illetékhivatali adatbázis + helyszíni szemle adatok</a:t>
            </a:r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64233" y="4789327"/>
            <a:ext cx="2053884" cy="77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LTK </a:t>
            </a:r>
            <a:r>
              <a:rPr lang="hu-H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Energia-tanúsítvány-adatbázis</a:t>
            </a:r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2518117" y="3114091"/>
            <a:ext cx="819443" cy="289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4" idx="3"/>
            <a:endCxn id="22" idx="2"/>
          </p:cNvCxnSpPr>
          <p:nvPr/>
        </p:nvCxnSpPr>
        <p:spPr>
          <a:xfrm>
            <a:off x="2518117" y="4005929"/>
            <a:ext cx="698695" cy="34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15" idx="3"/>
          </p:cNvCxnSpPr>
          <p:nvPr/>
        </p:nvCxnSpPr>
        <p:spPr>
          <a:xfrm flipV="1">
            <a:off x="2518117" y="4722475"/>
            <a:ext cx="819443" cy="45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zis 21"/>
          <p:cNvSpPr/>
          <p:nvPr/>
        </p:nvSpPr>
        <p:spPr>
          <a:xfrm>
            <a:off x="3216812" y="2517334"/>
            <a:ext cx="2437228" cy="3046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Elemzési  adatbázis: </a:t>
            </a:r>
          </a:p>
          <a:p>
            <a:pPr algn="ctr"/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épületadatok</a:t>
            </a:r>
          </a:p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</a:t>
            </a:r>
          </a:p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energia-tanúsítvány</a:t>
            </a:r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310939" y="1591463"/>
            <a:ext cx="4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energiahatékonyság hatása a lakásértékre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46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2" grpId="0" animBg="1"/>
      <p:bldP spid="14" grpId="0" animBg="1"/>
      <p:bldP spid="15" grpId="0" animBg="1"/>
      <p:bldP spid="2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39648" y="57632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3796" y="743729"/>
            <a:ext cx="117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Lakásépítés, 1950-2020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2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972404"/>
              </p:ext>
            </p:extLst>
          </p:nvPr>
        </p:nvGraphicFramePr>
        <p:xfrm>
          <a:off x="1491020" y="1578157"/>
          <a:ext cx="8919072" cy="430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0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39648" y="57632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3796" y="743729"/>
            <a:ext cx="117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Lakásépítés beruházók szerint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3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682257"/>
              </p:ext>
            </p:extLst>
          </p:nvPr>
        </p:nvGraphicFramePr>
        <p:xfrm>
          <a:off x="2448945" y="1365477"/>
          <a:ext cx="7294109" cy="412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98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39648" y="57632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3796" y="743729"/>
            <a:ext cx="117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Lakásárak, lakáspiaci árindex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4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388876" y="1693065"/>
            <a:ext cx="512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magyarországi lakásárindexek (2015=100%) (nominális index)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84116" y="1543510"/>
            <a:ext cx="48521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Magyarországon három l</a:t>
            </a:r>
            <a:r>
              <a:rPr lang="hu-HU" sz="2000" b="1" dirty="0" smtClean="0"/>
              <a:t>akásárindex</a:t>
            </a:r>
            <a:r>
              <a:rPr lang="hu-HU" sz="2000" dirty="0" smtClean="0"/>
              <a:t> van: FHB (Takarék), KSH, MNB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Forrásuk megegyezik (NAV)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Mindegyik tiszta árváltozást mérő index 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Eltérő bázis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Eltérő </a:t>
            </a:r>
            <a:r>
              <a:rPr lang="hu-HU" sz="2000" dirty="0" err="1" smtClean="0"/>
              <a:t>rétegzés</a:t>
            </a:r>
            <a:r>
              <a:rPr lang="hu-HU" sz="2000" dirty="0" smtClean="0"/>
              <a:t> és </a:t>
            </a:r>
            <a:r>
              <a:rPr lang="hu-HU" sz="2000" dirty="0" err="1" smtClean="0"/>
              <a:t>részindexex</a:t>
            </a: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r>
              <a:rPr lang="hu-HU" sz="2000" dirty="0"/>
              <a:t>A lakáspiaci árindex </a:t>
            </a:r>
            <a:r>
              <a:rPr lang="hu-HU" sz="2000" b="1" dirty="0"/>
              <a:t>becslés</a:t>
            </a:r>
            <a:r>
              <a:rPr lang="hu-HU" sz="2000" dirty="0"/>
              <a:t>, az eredmény függ a módszertől.</a:t>
            </a:r>
          </a:p>
          <a:p>
            <a:r>
              <a:rPr lang="hu-HU" sz="2000" i="1" dirty="0" smtClean="0"/>
              <a:t>Teljes árváltozás=összetételhatás x tiszta árváltozás</a:t>
            </a:r>
          </a:p>
          <a:p>
            <a:r>
              <a:rPr lang="hu-HU" sz="2000" i="1" dirty="0" smtClean="0"/>
              <a:t>Módszer: regressziós elemzés, az egyes hatások elkülönítése</a:t>
            </a:r>
            <a:endParaRPr lang="hu-HU" sz="2000" i="1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916147"/>
              </p:ext>
            </p:extLst>
          </p:nvPr>
        </p:nvGraphicFramePr>
        <p:xfrm>
          <a:off x="4865923" y="2496450"/>
          <a:ext cx="6648745" cy="326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7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39648" y="57632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530876"/>
            <a:ext cx="117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Nemzetközi adatok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5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9904" y="1420350"/>
            <a:ext cx="36347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fejlesztés a 2008-as válság után gyorsult fel</a:t>
            </a:r>
          </a:p>
          <a:p>
            <a:endParaRPr lang="hu-HU" dirty="0" smtClean="0"/>
          </a:p>
          <a:p>
            <a:r>
              <a:rPr lang="hu-HU" dirty="0" smtClean="0"/>
              <a:t>A makrogazdasági egyensúly felbomlását jelző mutatóként is figyelik:  ha túl gyorsan emelkednek az árak, akkor ingatlanpiaci buborék keletkezhet</a:t>
            </a:r>
          </a:p>
          <a:p>
            <a:endParaRPr lang="hu-HU" dirty="0"/>
          </a:p>
          <a:p>
            <a:r>
              <a:rPr lang="hu-HU" dirty="0" smtClean="0"/>
              <a:t>Egységes módszertan, összehasonlítható eredmények</a:t>
            </a:r>
          </a:p>
          <a:p>
            <a:endParaRPr lang="hu-HU" dirty="0"/>
          </a:p>
          <a:p>
            <a:r>
              <a:rPr lang="hu-HU" dirty="0" smtClean="0"/>
              <a:t>Közös index az </a:t>
            </a:r>
            <a:r>
              <a:rPr lang="hu-HU" dirty="0" err="1" smtClean="0"/>
              <a:t>Eu-országokra</a:t>
            </a:r>
            <a:r>
              <a:rPr lang="hu-HU" dirty="0" smtClean="0"/>
              <a:t> és az </a:t>
            </a:r>
            <a:r>
              <a:rPr lang="hu-HU" dirty="0" err="1" smtClean="0"/>
              <a:t>Eurozónára</a:t>
            </a:r>
            <a:endParaRPr lang="hu-HU" dirty="0" smtClean="0"/>
          </a:p>
          <a:p>
            <a:endParaRPr lang="hu-HU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50404"/>
              </p:ext>
            </p:extLst>
          </p:nvPr>
        </p:nvGraphicFramePr>
        <p:xfrm>
          <a:off x="3894668" y="1200150"/>
          <a:ext cx="8035396" cy="492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1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39648" y="57632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7015" y="451829"/>
            <a:ext cx="901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A lakásárak területi különbségei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6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42" y="1108604"/>
            <a:ext cx="7643630" cy="483718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69734" y="6176524"/>
            <a:ext cx="354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i="1" dirty="0">
                <a:solidFill>
                  <a:srgbClr val="002060"/>
                </a:solidFill>
                <a:latin typeface="Myriad "/>
              </a:rPr>
              <a:t>Magyarország Nemzeti Atlasza</a:t>
            </a:r>
          </a:p>
        </p:txBody>
      </p:sp>
    </p:spTree>
    <p:extLst>
      <p:ext uri="{BB962C8B-B14F-4D97-AF65-F5344CB8AC3E}">
        <p14:creationId xmlns:p14="http://schemas.microsoft.com/office/powerpoint/2010/main" val="35948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39648" y="57632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01082" y="713439"/>
            <a:ext cx="4059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A lakásárak területi különbségei: </a:t>
            </a:r>
          </a:p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Medián lakásár Budapest, 2019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7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35" y="348314"/>
            <a:ext cx="5886486" cy="55392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179" y="3220567"/>
            <a:ext cx="20817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39648" y="57632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35372" y="713439"/>
            <a:ext cx="117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KSH–</a:t>
            </a:r>
            <a:r>
              <a:rPr lang="hu-HU" sz="3600" b="1" i="1" dirty="0" err="1" smtClean="0">
                <a:solidFill>
                  <a:srgbClr val="002060"/>
                </a:solidFill>
                <a:latin typeface="Myriad "/>
              </a:rPr>
              <a:t>ingatlan.com</a:t>
            </a:r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 lakbérindex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8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02227" y="1422694"/>
            <a:ext cx="1121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Újdonság: egy piaci cég önkéntes adatszolgáltatása, nem a KSH írja elő</a:t>
            </a:r>
          </a:p>
          <a:p>
            <a:r>
              <a:rPr lang="hu-HU" dirty="0" smtClean="0"/>
              <a:t>Ún. kísérleti statisztika: nem garantált a teljes lefedettség; a számítási módszer hasonló a lakáspiaci árindexhez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010410"/>
              </p:ext>
            </p:extLst>
          </p:nvPr>
        </p:nvGraphicFramePr>
        <p:xfrm>
          <a:off x="1087395" y="2069025"/>
          <a:ext cx="9601200" cy="3924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9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39648" y="57632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35372" y="713439"/>
            <a:ext cx="117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KSH–</a:t>
            </a:r>
            <a:r>
              <a:rPr lang="hu-HU" sz="3600" b="1" i="1" dirty="0" err="1" smtClean="0">
                <a:solidFill>
                  <a:srgbClr val="002060"/>
                </a:solidFill>
                <a:latin typeface="Myriad "/>
              </a:rPr>
              <a:t>ingatlan.com</a:t>
            </a:r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 budapesti lakbérindex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9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687943"/>
              </p:ext>
            </p:extLst>
          </p:nvPr>
        </p:nvGraphicFramePr>
        <p:xfrm>
          <a:off x="506627" y="1495167"/>
          <a:ext cx="10839350" cy="463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5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1B3D9-2814-4C34-AE69-A758932FB0FE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282</Words>
  <Application>Microsoft Office PowerPoint</Application>
  <PresentationFormat>Szélesvásznú</PresentationFormat>
  <Paragraphs>71</Paragraphs>
  <Slides>11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Myriad 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Kovács Marcell</cp:lastModifiedBy>
  <cp:revision>60</cp:revision>
  <dcterms:created xsi:type="dcterms:W3CDTF">2017-03-01T09:38:02Z</dcterms:created>
  <dcterms:modified xsi:type="dcterms:W3CDTF">2021-11-24T12:55:52Z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