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73" r:id="rId2"/>
    <p:sldId id="275" r:id="rId3"/>
    <p:sldId id="276" r:id="rId4"/>
    <p:sldId id="277" r:id="rId5"/>
    <p:sldId id="313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05" r:id="rId34"/>
    <p:sldId id="306" r:id="rId35"/>
    <p:sldId id="308" r:id="rId36"/>
    <p:sldId id="309" r:id="rId37"/>
    <p:sldId id="307" r:id="rId38"/>
    <p:sldId id="310" r:id="rId39"/>
    <p:sldId id="316" r:id="rId40"/>
    <p:sldId id="317" r:id="rId41"/>
    <p:sldId id="319" r:id="rId42"/>
    <p:sldId id="324" r:id="rId43"/>
    <p:sldId id="320" r:id="rId44"/>
    <p:sldId id="325" r:id="rId45"/>
    <p:sldId id="321" r:id="rId46"/>
    <p:sldId id="322" r:id="rId47"/>
    <p:sldId id="323" r:id="rId48"/>
    <p:sldId id="311" r:id="rId49"/>
    <p:sldId id="272" r:id="rId50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4F4FFF"/>
    <a:srgbClr val="000066"/>
    <a:srgbClr val="000099"/>
    <a:srgbClr val="6666FF"/>
    <a:srgbClr val="5B92FF"/>
    <a:srgbClr val="6699FF"/>
    <a:srgbClr val="9FC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Közepesen sötét stílus 1 – 6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Közepesen sötét stíl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Közepesen sötét stílus 1 – 5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DA37D80-6434-44D0-A028-1B22A696006F}" styleName="Világos stílus 3 – 2. jelölőszín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6" autoAdjust="0"/>
    <p:restoredTop sz="89427" autoAdjust="0"/>
  </p:normalViewPr>
  <p:slideViewPr>
    <p:cSldViewPr>
      <p:cViewPr varScale="1">
        <p:scale>
          <a:sx n="104" d="100"/>
          <a:sy n="104" d="100"/>
        </p:scale>
        <p:origin x="183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8D3711D-EB1E-41C9-877E-ECE9456C44D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93614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noProof="0" smtClean="0"/>
              <a:t>Mintaszöveg szerkesztése</a:t>
            </a:r>
          </a:p>
          <a:p>
            <a:pPr lvl="1"/>
            <a:r>
              <a:rPr lang="hu-HU" altLang="hu-HU" noProof="0" smtClean="0"/>
              <a:t>Második szint</a:t>
            </a:r>
          </a:p>
          <a:p>
            <a:pPr lvl="2"/>
            <a:r>
              <a:rPr lang="hu-HU" altLang="hu-HU" noProof="0" smtClean="0"/>
              <a:t>Harmadik szint</a:t>
            </a:r>
          </a:p>
          <a:p>
            <a:pPr lvl="3"/>
            <a:r>
              <a:rPr lang="hu-HU" altLang="hu-HU" noProof="0" smtClean="0"/>
              <a:t>Negyedik szint</a:t>
            </a:r>
          </a:p>
          <a:p>
            <a:pPr lvl="4"/>
            <a:r>
              <a:rPr lang="hu-HU" altLang="hu-HU" noProof="0" smtClean="0"/>
              <a:t>Ötödik szint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3678344-B120-42D7-A4D6-33254027C6C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474104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ebgate.ec.europa.eu/edamis/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0BFA4-00D2-48DF-9696-33D2F6742D58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3505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Ez egyelőre nem elérhető az eDAMIS4-ben, csak a 3-ban, de az</a:t>
            </a:r>
            <a:r>
              <a:rPr lang="hu-HU" baseline="0" dirty="0" smtClean="0"/>
              <a:t> ott meglévő jogosultságok automatikusan működnek itt is. Amennyiben nem a portálon, hanem e-mailben kérik a jogosultságot, minden esetben kérjük pontosan megnevezni az állományt. </a:t>
            </a:r>
            <a:r>
              <a:rPr lang="hu-HU" baseline="0" dirty="0" err="1" smtClean="0"/>
              <a:t>Tekitnettel</a:t>
            </a:r>
            <a:r>
              <a:rPr lang="hu-HU" baseline="0" dirty="0" smtClean="0"/>
              <a:t> arra, hogy ez </a:t>
            </a:r>
            <a:r>
              <a:rPr lang="hu-HU" baseline="0" dirty="0" err="1" smtClean="0"/>
              <a:t>Eurostat</a:t>
            </a:r>
            <a:r>
              <a:rPr lang="hu-HU" baseline="0" dirty="0" smtClean="0"/>
              <a:t> tervei szerint hamarosan ezt a műveletet is el lehet itt végezni, ezért röviden bemutatom.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0BFA4-00D2-48DF-9696-33D2F6742D58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95403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Először baloldalt</a:t>
            </a:r>
            <a:r>
              <a:rPr lang="hu-HU" baseline="0" dirty="0" smtClean="0"/>
              <a:t> a </a:t>
            </a:r>
            <a:r>
              <a:rPr lang="hu-HU" baseline="0" dirty="0" err="1" smtClean="0"/>
              <a:t>domain</a:t>
            </a:r>
            <a:r>
              <a:rPr lang="hu-HU" baseline="0" dirty="0" smtClean="0"/>
              <a:t> melletti nyílra kell kattintani, ezután az adott állomány melletti nyílra, majd jobb oldalt a legördülő menüben kiválasztani a jogosultságot, ami általában „</a:t>
            </a:r>
            <a:r>
              <a:rPr lang="hu-HU" baseline="0" dirty="0" err="1" smtClean="0"/>
              <a:t>Sender</a:t>
            </a:r>
            <a:r>
              <a:rPr lang="hu-HU" baseline="0" dirty="0" smtClean="0"/>
              <a:t>” vagy „</a:t>
            </a:r>
            <a:r>
              <a:rPr lang="hu-HU" baseline="0" dirty="0" err="1" smtClean="0"/>
              <a:t>receiver</a:t>
            </a:r>
            <a:r>
              <a:rPr lang="hu-HU" baseline="0" dirty="0" smtClean="0"/>
              <a:t>”.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0BFA4-00D2-48DF-9696-33D2F6742D58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6278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i="1" dirty="0" err="1" smtClean="0"/>
              <a:t>Transmissions</a:t>
            </a:r>
            <a:r>
              <a:rPr lang="hu-HU" dirty="0" err="1" smtClean="0"/>
              <a:t>-</a:t>
            </a:r>
            <a:r>
              <a:rPr lang="hu-HU" dirty="0" smtClean="0"/>
              <a:t>&gt;</a:t>
            </a:r>
            <a:r>
              <a:rPr lang="hu-HU" i="1" dirty="0" err="1" smtClean="0"/>
              <a:t>Send</a:t>
            </a:r>
            <a:r>
              <a:rPr lang="hu-HU" i="1" dirty="0" smtClean="0"/>
              <a:t> </a:t>
            </a:r>
            <a:r>
              <a:rPr lang="hu-HU" i="1" dirty="0" err="1" smtClean="0"/>
              <a:t>datafile</a:t>
            </a:r>
            <a:endParaRPr lang="hu-HU" i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0BFA4-00D2-48DF-9696-33D2F6742D58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0570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</a:t>
            </a:r>
            <a:r>
              <a:rPr lang="hu-HU" i="1" dirty="0" err="1" smtClean="0"/>
              <a:t>Select</a:t>
            </a:r>
            <a:r>
              <a:rPr lang="hu-HU" i="1" dirty="0" smtClean="0"/>
              <a:t> </a:t>
            </a:r>
            <a:r>
              <a:rPr lang="hu-HU" i="1" dirty="0" err="1" smtClean="0"/>
              <a:t>files</a:t>
            </a:r>
            <a:r>
              <a:rPr lang="hu-HU" i="1" dirty="0" smtClean="0"/>
              <a:t> </a:t>
            </a:r>
            <a:r>
              <a:rPr lang="hu-HU" dirty="0" smtClean="0"/>
              <a:t>gombra kattintva</a:t>
            </a:r>
            <a:r>
              <a:rPr lang="hu-HU" baseline="0" dirty="0" smtClean="0"/>
              <a:t> az intézőből áthúzhatjuk a küldeni kívánt fájlt. Amennyiben nyitva volt az intéző, úgy nem kell </a:t>
            </a:r>
            <a:r>
              <a:rPr lang="hu-HU" baseline="0" dirty="0" err="1" smtClean="0"/>
              <a:t>rákattinta</a:t>
            </a:r>
            <a:r>
              <a:rPr lang="hu-HU" baseline="0" dirty="0" smtClean="0"/>
              <a:t> a </a:t>
            </a:r>
            <a:r>
              <a:rPr lang="hu-HU" i="1" baseline="0" dirty="0" err="1" smtClean="0"/>
              <a:t>Select</a:t>
            </a:r>
            <a:r>
              <a:rPr lang="hu-HU" i="1" baseline="0" dirty="0" smtClean="0"/>
              <a:t> </a:t>
            </a:r>
            <a:r>
              <a:rPr lang="hu-HU" i="1" baseline="0" dirty="0" err="1" smtClean="0"/>
              <a:t>files</a:t>
            </a:r>
            <a:r>
              <a:rPr lang="hu-HU" baseline="0" dirty="0" err="1" smtClean="0"/>
              <a:t>-ra</a:t>
            </a:r>
            <a:r>
              <a:rPr lang="hu-HU" baseline="0" dirty="0" smtClean="0"/>
              <a:t>, csak át kell húzni a szürkével jelölt területre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0BFA4-00D2-48DF-9696-33D2F6742D58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2678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Mivel</a:t>
            </a:r>
            <a:r>
              <a:rPr lang="hu-HU" baseline="0" dirty="0" smtClean="0"/>
              <a:t> nem felel meg a </a:t>
            </a:r>
            <a:r>
              <a:rPr lang="hu-HU" baseline="0" dirty="0" err="1" smtClean="0"/>
              <a:t>DSNC-nek</a:t>
            </a:r>
            <a:r>
              <a:rPr lang="hu-HU" baseline="0" dirty="0" smtClean="0"/>
              <a:t> (</a:t>
            </a:r>
            <a:r>
              <a:rPr lang="hu-HU" baseline="0" dirty="0" err="1" smtClean="0"/>
              <a:t>DataSet</a:t>
            </a:r>
            <a:r>
              <a:rPr lang="hu-HU" baseline="0" dirty="0" smtClean="0"/>
              <a:t> </a:t>
            </a:r>
            <a:r>
              <a:rPr lang="hu-HU" baseline="0" dirty="0" err="1" smtClean="0"/>
              <a:t>Naming</a:t>
            </a:r>
            <a:r>
              <a:rPr lang="hu-HU" baseline="0" dirty="0" smtClean="0"/>
              <a:t> </a:t>
            </a:r>
            <a:r>
              <a:rPr lang="hu-HU" baseline="0" dirty="0" err="1" smtClean="0"/>
              <a:t>Convention</a:t>
            </a:r>
            <a:r>
              <a:rPr lang="hu-HU" baseline="0" dirty="0" smtClean="0"/>
              <a:t>), megjelenik egy hibaüzenet. Ebben az esetben kézzel kell kitölteni az állományra vonatkozó mezőket</a:t>
            </a:r>
            <a:r>
              <a:rPr lang="hu-HU" baseline="0" dirty="0"/>
              <a:t>.</a:t>
            </a:r>
            <a:endParaRPr lang="hu-HU" baseline="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0BFA4-00D2-48DF-9696-33D2F6742D58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09118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0BFA4-00D2-48DF-9696-33D2F6742D58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95636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Az év kiválasztása előtt</a:t>
            </a:r>
            <a:r>
              <a:rPr lang="hu-HU" baseline="0" dirty="0" smtClean="0"/>
              <a:t> pipáljuk ki a </a:t>
            </a:r>
            <a:r>
              <a:rPr lang="hu-HU" i="1" baseline="0" dirty="0" smtClean="0"/>
              <a:t>Show </a:t>
            </a:r>
            <a:r>
              <a:rPr lang="hu-HU" i="1" baseline="0" dirty="0" err="1" smtClean="0"/>
              <a:t>all</a:t>
            </a:r>
            <a:r>
              <a:rPr lang="hu-HU" i="1" baseline="0" dirty="0" smtClean="0"/>
              <a:t> négyzetet</a:t>
            </a:r>
            <a:r>
              <a:rPr lang="hu-HU" baseline="0" dirty="0" smtClean="0"/>
              <a:t>. A periódus az éves adatszolgáltatások elején nem releváns, így az az ablak meg sem jelenik. Végül kattintsunk a </a:t>
            </a:r>
            <a:r>
              <a:rPr lang="hu-HU" i="1" baseline="0" dirty="0" err="1" smtClean="0"/>
              <a:t>Perform</a:t>
            </a:r>
            <a:r>
              <a:rPr lang="hu-HU" i="1" baseline="0" dirty="0" smtClean="0"/>
              <a:t> </a:t>
            </a:r>
            <a:r>
              <a:rPr lang="hu-HU" i="1" baseline="0" dirty="0" err="1" smtClean="0"/>
              <a:t>transfer</a:t>
            </a:r>
            <a:r>
              <a:rPr lang="hu-HU" baseline="0" dirty="0" err="1" smtClean="0"/>
              <a:t>-re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0BFA4-00D2-48DF-9696-33D2F6742D58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38209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0BFA4-00D2-48DF-9696-33D2F6742D58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19373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Az </a:t>
            </a:r>
            <a:r>
              <a:rPr lang="hu-HU" dirty="0" err="1" smtClean="0"/>
              <a:t>Eurostat</a:t>
            </a:r>
            <a:r>
              <a:rPr lang="hu-HU" baseline="0" dirty="0" smtClean="0"/>
              <a:t> októberi és novemberi </a:t>
            </a:r>
            <a:r>
              <a:rPr lang="hu-HU" baseline="0" dirty="0" err="1" smtClean="0"/>
              <a:t>webináriumának</a:t>
            </a:r>
            <a:r>
              <a:rPr lang="hu-HU" baseline="0" dirty="0" smtClean="0"/>
              <a:t> volt ez a témája. Azok számára, akik azon nem tudtak </a:t>
            </a:r>
            <a:r>
              <a:rPr lang="hu-HU" baseline="0" dirty="0" err="1" smtClean="0"/>
              <a:t>résztvenni</a:t>
            </a:r>
            <a:r>
              <a:rPr lang="hu-HU" baseline="0" dirty="0" smtClean="0"/>
              <a:t>, összefoglalom a tudnivalókat. Ez a funkció várhatóan 2019. 2. negyedévétől lesz elérhető. A </a:t>
            </a:r>
            <a:r>
              <a:rPr lang="hu-HU" baseline="0" dirty="0" err="1" smtClean="0"/>
              <a:t>WebFormok</a:t>
            </a:r>
            <a:r>
              <a:rPr lang="hu-HU" baseline="0" dirty="0" smtClean="0"/>
              <a:t> kisebb adatbázisoknál használjuk, a Portálon jelezve van, ha az adott állományt így kell kitölteni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0BFA4-00D2-48DF-9696-33D2F6742D58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64787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Ezután</a:t>
            </a:r>
            <a:r>
              <a:rPr lang="hu-HU" baseline="0" dirty="0" smtClean="0"/>
              <a:t> ki kell tölteni a felugró ablakban kért információkat. </a:t>
            </a:r>
            <a:r>
              <a:rPr lang="hu-HU" i="1" baseline="0" dirty="0" err="1" smtClean="0"/>
              <a:t>Dataset</a:t>
            </a:r>
            <a:r>
              <a:rPr lang="hu-HU" i="1" baseline="0" dirty="0" smtClean="0"/>
              <a:t>/ </a:t>
            </a:r>
            <a:r>
              <a:rPr lang="hu-HU" i="1" baseline="0" dirty="0" err="1" smtClean="0"/>
              <a:t>dataset</a:t>
            </a:r>
            <a:r>
              <a:rPr lang="hu-HU" i="1" baseline="0" dirty="0" smtClean="0"/>
              <a:t> </a:t>
            </a:r>
            <a:r>
              <a:rPr lang="hu-HU" i="1" baseline="0" dirty="0" err="1" smtClean="0"/>
              <a:t>group</a:t>
            </a:r>
            <a:r>
              <a:rPr lang="hu-HU" baseline="0" dirty="0" smtClean="0"/>
              <a:t> kikeresése a listából; a </a:t>
            </a:r>
            <a:r>
              <a:rPr lang="hu-HU" i="1" baseline="0" dirty="0" err="1" smtClean="0"/>
              <a:t>Provider</a:t>
            </a:r>
            <a:r>
              <a:rPr lang="hu-HU" baseline="0" dirty="0" smtClean="0"/>
              <a:t> automatikusan kitöltődik a szervezet nevével. Ezután a </a:t>
            </a:r>
            <a:r>
              <a:rPr lang="hu-HU" i="1" baseline="0" dirty="0" err="1" smtClean="0"/>
              <a:t>Period</a:t>
            </a:r>
            <a:r>
              <a:rPr lang="hu-HU" baseline="0" dirty="0" smtClean="0"/>
              <a:t>  mezőt kell kitölteni, és pipáljuk ki az </a:t>
            </a:r>
            <a:r>
              <a:rPr lang="hu-HU" i="1" baseline="0" dirty="0" smtClean="0"/>
              <a:t>Edit </a:t>
            </a:r>
            <a:r>
              <a:rPr lang="hu-HU" i="1" baseline="0" dirty="0" err="1" smtClean="0"/>
              <a:t>after</a:t>
            </a:r>
            <a:r>
              <a:rPr lang="hu-HU" i="1" baseline="0" dirty="0" smtClean="0"/>
              <a:t> </a:t>
            </a:r>
            <a:r>
              <a:rPr lang="hu-HU" i="1" baseline="0" dirty="0" err="1" smtClean="0"/>
              <a:t>creation</a:t>
            </a:r>
            <a:r>
              <a:rPr lang="hu-HU" i="1" baseline="0" dirty="0" smtClean="0"/>
              <a:t> </a:t>
            </a:r>
            <a:r>
              <a:rPr lang="hu-HU" baseline="0" dirty="0" smtClean="0"/>
              <a:t>gombot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0BFA4-00D2-48DF-9696-33D2F6742D58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9814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0BFA4-00D2-48DF-9696-33D2F6742D58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16639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</a:t>
            </a:r>
            <a:r>
              <a:rPr lang="hu-HU" baseline="0" dirty="0" smtClean="0"/>
              <a:t> zöld sávban található a </a:t>
            </a:r>
            <a:r>
              <a:rPr lang="hu-HU" baseline="0" dirty="0" err="1" smtClean="0"/>
              <a:t>referenciaidőszak</a:t>
            </a:r>
            <a:r>
              <a:rPr lang="hu-HU" baseline="0" dirty="0" smtClean="0"/>
              <a:t> megnevezése, továbbá ebben a példában a függőleges kategóriák az évszakok. A sorokban az egyes állatfajok, azon belül a fajták találhatóak, a mennyiség pedig a tömegükre vonatkozik. Ennek megfelelően a mértékegység lehet g, kg, vagy tonna. </a:t>
            </a:r>
          </a:p>
          <a:p>
            <a:r>
              <a:rPr lang="hu-HU" baseline="0" dirty="0" smtClean="0"/>
              <a:t>Bal oldalt a megfigyelési egység tulajdonságai találhatóak, vagyis az ezt jelző kódok. A kódok leírása az alsó sávban találhatóak az </a:t>
            </a:r>
            <a:r>
              <a:rPr lang="hu-HU" i="1" baseline="0" dirty="0" err="1" smtClean="0"/>
              <a:t>Information</a:t>
            </a:r>
            <a:r>
              <a:rPr lang="hu-HU" baseline="0" dirty="0" smtClean="0"/>
              <a:t> fülön.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0BFA4-00D2-48DF-9696-33D2F6742D58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94418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Ebben a példában meg kell</a:t>
            </a:r>
            <a:r>
              <a:rPr lang="hu-HU" baseline="0" dirty="0" smtClean="0"/>
              <a:t> adni a megfigyelés státuszát (pl. becsült, megfigyelt stb.), illetve lehetőség van a mértékegység beírására a piros mezőkbe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0BFA4-00D2-48DF-9696-33D2F6742D58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59030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Lehetőség</a:t>
            </a:r>
            <a:r>
              <a:rPr lang="hu-HU" baseline="0" dirty="0" smtClean="0"/>
              <a:t> van a struktúra importálása és utána a kitöltött adattábla </a:t>
            </a:r>
            <a:r>
              <a:rPr lang="hu-HU" baseline="0" dirty="0" err="1" smtClean="0"/>
              <a:t>importálálsára</a:t>
            </a:r>
            <a:r>
              <a:rPr lang="hu-HU" baseline="0" dirty="0" smtClean="0"/>
              <a:t> a </a:t>
            </a:r>
            <a:r>
              <a:rPr lang="hu-HU" baseline="0" dirty="0" err="1" smtClean="0"/>
              <a:t>WebForm-ba</a:t>
            </a:r>
            <a:r>
              <a:rPr lang="hu-HU" baseline="0" dirty="0" smtClean="0"/>
              <a:t>. Ehhez az alábbi lépéseket kell megtenni:</a:t>
            </a:r>
          </a:p>
          <a:p>
            <a:pPr marL="228600" indent="-228600">
              <a:buFont typeface="+mj-lt"/>
              <a:buAutoNum type="arabicPeriod"/>
            </a:pPr>
            <a:r>
              <a:rPr lang="hu-HU" baseline="0" dirty="0" smtClean="0"/>
              <a:t>Exportálás: Excel, CSV vagy XML </a:t>
            </a:r>
          </a:p>
          <a:p>
            <a:pPr marL="228600" indent="-228600">
              <a:buFont typeface="+mj-lt"/>
              <a:buAutoNum type="arabicPeriod"/>
            </a:pPr>
            <a:r>
              <a:rPr lang="hu-HU" baseline="0" dirty="0" smtClean="0"/>
              <a:t>Adatok megadása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hu-HU" baseline="0" dirty="0" smtClean="0"/>
              <a:t>Az így létrehozott adattábla importálása (Excel, CSV vagy XML)</a:t>
            </a:r>
            <a:endParaRPr lang="hu-HU" dirty="0" smtClean="0"/>
          </a:p>
          <a:p>
            <a:pPr marL="228600" indent="-228600">
              <a:buFont typeface="+mj-lt"/>
              <a:buAutoNum type="arabicPeriod"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0BFA4-00D2-48DF-9696-33D2F6742D58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33782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De</a:t>
            </a:r>
            <a:r>
              <a:rPr lang="hu-HU" baseline="0" dirty="0" smtClean="0"/>
              <a:t> lehetőség van arra is, hogy az adattáblát egyszerűen bemásoljuk a </a:t>
            </a:r>
            <a:r>
              <a:rPr lang="hu-HU" baseline="0" dirty="0" err="1" smtClean="0"/>
              <a:t>WebForm-ba</a:t>
            </a:r>
            <a:r>
              <a:rPr lang="hu-HU" baseline="0" dirty="0" smtClean="0"/>
              <a:t>, ha a struktúra megfelelő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0BFA4-00D2-48DF-9696-33D2F6742D58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76384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Az első cellát kiválasztva egy</a:t>
            </a:r>
            <a:r>
              <a:rPr lang="hu-HU" baseline="0" dirty="0" smtClean="0"/>
              <a:t> egyszerű CTRL+V billentyűkombinációval beillesztjük a táblázatot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0BFA4-00D2-48DF-9696-33D2F6742D58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04177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altLang="fr-FR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A</a:t>
            </a:r>
            <a:r>
              <a:rPr lang="hu-HU" altLang="fr-FR" baseline="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hu-HU" altLang="fr-FR" baseline="0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WebForm</a:t>
            </a:r>
            <a:r>
              <a:rPr lang="hu-HU" altLang="fr-FR" baseline="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kitöltése után </a:t>
            </a:r>
            <a:r>
              <a:rPr lang="hu-HU" altLang="fr-FR" baseline="0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Save-</a:t>
            </a:r>
            <a:r>
              <a:rPr lang="hu-HU" altLang="fr-FR" baseline="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&gt;</a:t>
            </a:r>
            <a:r>
              <a:rPr lang="hu-HU" altLang="fr-FR" baseline="0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Validate</a:t>
            </a:r>
            <a:r>
              <a:rPr lang="hu-HU" altLang="fr-FR" baseline="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, amivel a felület elvégzi az adatok </a:t>
            </a:r>
            <a:r>
              <a:rPr lang="hu-HU" altLang="fr-FR" baseline="0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prevalidálását</a:t>
            </a:r>
            <a:r>
              <a:rPr lang="hu-HU" altLang="fr-FR" baseline="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. Mivel Ezt nem egy belső irányító, hanem egy </a:t>
            </a:r>
            <a:r>
              <a:rPr lang="hu-HU" altLang="fr-FR" baseline="0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eDAMIs-hoz</a:t>
            </a:r>
            <a:r>
              <a:rPr lang="hu-HU" altLang="fr-FR" baseline="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kapcsolt program végzi, a folyamat kissé hosszabb ideig is eltarthat, mint a 3-as verzióban</a:t>
            </a:r>
            <a:endParaRPr lang="hu-HU" altLang="fr-FR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0BFA4-00D2-48DF-9696-33D2F6742D58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43428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0BFA4-00D2-48DF-9696-33D2F6742D58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9058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Ebben az esetben érkezett egy hibaüzenet,</a:t>
            </a:r>
            <a:r>
              <a:rPr lang="hu-HU" baseline="0" dirty="0" smtClean="0"/>
              <a:t> a táblázatban látható az érintett sor rózsaszínnel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0BFA4-00D2-48DF-9696-33D2F6742D58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71685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Továbbá Az alsó mezőben látható</a:t>
            </a:r>
            <a:r>
              <a:rPr lang="hu-HU" baseline="0" dirty="0" smtClean="0"/>
              <a:t> az is, hogy mi volt a probléma (a jelzett mező kitöltése kötelező)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0BFA4-00D2-48DF-9696-33D2F6742D58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93000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</a:t>
            </a:r>
            <a:r>
              <a:rPr lang="hu-HU" baseline="0" dirty="0" smtClean="0"/>
              <a:t> cella kitöltése utána ismét </a:t>
            </a:r>
            <a:r>
              <a:rPr lang="hu-HU" baseline="0" dirty="0" err="1" smtClean="0"/>
              <a:t>Save-</a:t>
            </a:r>
            <a:r>
              <a:rPr lang="hu-HU" baseline="0" dirty="0" smtClean="0"/>
              <a:t>&gt;</a:t>
            </a:r>
            <a:r>
              <a:rPr lang="hu-HU" baseline="0" dirty="0" err="1" smtClean="0"/>
              <a:t>Validate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0BFA4-00D2-48DF-9696-33D2F6742D58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7548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0BFA4-00D2-48DF-9696-33D2F6742D58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03338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Ha</a:t>
            </a:r>
            <a:r>
              <a:rPr lang="hu-HU" baseline="0" dirty="0" smtClean="0"/>
              <a:t> nincs további hiba, akkor a státusz megváltozik, mentsünk ismét, ezután kattintsunk a </a:t>
            </a:r>
            <a:r>
              <a:rPr lang="hu-HU" i="1" baseline="0" dirty="0" err="1" smtClean="0"/>
              <a:t>Transfer</a:t>
            </a:r>
            <a:r>
              <a:rPr lang="hu-HU" baseline="0" dirty="0" smtClean="0"/>
              <a:t> gombra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0BFA4-00D2-48DF-9696-33D2F6742D58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63497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Még utoljára</a:t>
            </a:r>
            <a:r>
              <a:rPr lang="hu-HU" baseline="0" dirty="0" smtClean="0"/>
              <a:t> figyelmeztet minket a rendszer, hogy a nem mentett módosítások nem lesznek elküldve. Amennyiben minden szükséges módosítást elmentettünk, kattintsunk a YES gombra, ellenkező esetben még visszamehetünk és rámenthetünk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0BFA4-00D2-48DF-9696-33D2F6742D58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27160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Az adatátvitel státusza</a:t>
            </a:r>
            <a:r>
              <a:rPr lang="hu-HU" baseline="0" dirty="0" smtClean="0"/>
              <a:t> megváltozott, a befejezéskor ez „</a:t>
            </a:r>
            <a:r>
              <a:rPr lang="hu-HU" baseline="0" dirty="0" err="1" smtClean="0"/>
              <a:t>Transferred</a:t>
            </a:r>
            <a:r>
              <a:rPr lang="hu-HU" baseline="0" dirty="0" smtClean="0"/>
              <a:t>”</a:t>
            </a:r>
            <a:r>
              <a:rPr lang="hu-HU" baseline="0" dirty="0" err="1" smtClean="0"/>
              <a:t>-re</a:t>
            </a:r>
            <a:r>
              <a:rPr lang="hu-HU" baseline="0" dirty="0" smtClean="0"/>
              <a:t> vált.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0BFA4-00D2-48DF-9696-33D2F6742D58}" type="slidenum">
              <a:rPr lang="hu-HU" smtClean="0"/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96185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Itt a</a:t>
            </a:r>
            <a:r>
              <a:rPr lang="hu-HU" baseline="0" dirty="0" smtClean="0"/>
              <a:t> leggyakoribb státuszok magyarázata látható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0BFA4-00D2-48DF-9696-33D2F6742D58}" type="slidenum">
              <a:rPr lang="hu-HU" smtClean="0"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68342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Az</a:t>
            </a:r>
            <a:r>
              <a:rPr lang="hu-HU" baseline="0" dirty="0" smtClean="0"/>
              <a:t> </a:t>
            </a:r>
            <a:r>
              <a:rPr lang="hu-HU" baseline="0" dirty="0" err="1" smtClean="0"/>
              <a:t>eDAMIS</a:t>
            </a:r>
            <a:r>
              <a:rPr lang="hu-HU" baseline="0" dirty="0" smtClean="0"/>
              <a:t> 4-ben lehetőség van arra, hogy a kezdőlapot személyre szabhassuk, hozzáadhassunk olyan elemeket, amit gyakran használunk.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0BFA4-00D2-48DF-9696-33D2F6742D58}" type="slidenum">
              <a:rPr lang="hu-HU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75496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Az</a:t>
            </a:r>
            <a:r>
              <a:rPr lang="hu-HU" baseline="0" dirty="0" smtClean="0"/>
              <a:t> Add </a:t>
            </a:r>
            <a:r>
              <a:rPr lang="hu-HU" baseline="0" dirty="0" err="1" smtClean="0"/>
              <a:t>new</a:t>
            </a:r>
            <a:r>
              <a:rPr lang="hu-HU" baseline="0" dirty="0" smtClean="0"/>
              <a:t> </a:t>
            </a:r>
            <a:r>
              <a:rPr lang="hu-HU" baseline="0" dirty="0" err="1" smtClean="0"/>
              <a:t>widget</a:t>
            </a:r>
            <a:r>
              <a:rPr lang="hu-HU" baseline="0" dirty="0" smtClean="0"/>
              <a:t> menüből válasszuk ki azt az elemet, amit szeretnénk hozzáadni a kezdőképernyőnkhöz.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0BFA4-00D2-48DF-9696-33D2F6742D58}" type="slidenum">
              <a:rPr lang="hu-HU" smtClean="0"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88481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Beállíthatjuk,</a:t>
            </a:r>
            <a:r>
              <a:rPr lang="hu-HU" baseline="0" dirty="0" smtClean="0"/>
              <a:t> hány hasábban szeretnénk látni, illetve hányadik legyen az adott elem.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0BFA4-00D2-48DF-9696-33D2F6742D58}" type="slidenum">
              <a:rPr lang="hu-HU" smtClean="0"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54759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Ebben a példában a kezdőlapon</a:t>
            </a:r>
            <a:r>
              <a:rPr lang="hu-HU" baseline="0" dirty="0" smtClean="0"/>
              <a:t> a legutóbb elküldött fájlok láthatóak.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0BFA4-00D2-48DF-9696-33D2F6742D58}" type="slidenum">
              <a:rPr lang="hu-HU" smtClean="0"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42938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Ez a legutóbbi</a:t>
            </a:r>
            <a:r>
              <a:rPr lang="hu-HU" baseline="0" dirty="0" smtClean="0"/>
              <a:t> tervezett, de várhatóan lesz némi csúszás. </a:t>
            </a:r>
            <a:r>
              <a:rPr lang="hu-HU" dirty="0" smtClean="0"/>
              <a:t>A </a:t>
            </a:r>
            <a:r>
              <a:rPr lang="hu-HU" baseline="0" dirty="0" err="1" smtClean="0"/>
              <a:t>WebFormok</a:t>
            </a:r>
            <a:r>
              <a:rPr lang="hu-HU" baseline="0" dirty="0" smtClean="0"/>
              <a:t> párhuzamosan elérhetőek lesznek egy ideig mindkét verzióban, azonban célszerű mielőbb a 4-es használatát elkezdeni, hogy zökkenőmentes legyen az átállás. Az EWA tehát még sokáig elérhető lesz, addig biztosan, amíg az adatfogadás nem áll át stabilan a 4-re. Amint elérhetőek az új módok, küldünk tájékoztatást, illetve sok esetben maga az </a:t>
            </a:r>
            <a:r>
              <a:rPr lang="hu-HU" baseline="0" dirty="0" err="1" smtClean="0"/>
              <a:t>Eurostat</a:t>
            </a:r>
            <a:r>
              <a:rPr lang="hu-HU" baseline="0" dirty="0" smtClean="0"/>
              <a:t> is tájékoztatja  a felhasználókat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0BFA4-00D2-48DF-9696-33D2F6742D58}" type="slidenum">
              <a:rPr lang="hu-HU" smtClean="0"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38342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/>
              <a:t>Az alábbi lépéseket nem kell minden</a:t>
            </a:r>
            <a:r>
              <a:rPr lang="hu-HU" baseline="0" dirty="0" smtClean="0"/>
              <a:t> esetben elvégezni, csak ha a JAVA beállításokkal van probléma.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/>
              <a:t>Többen jeleztek az </a:t>
            </a:r>
            <a:r>
              <a:rPr lang="hu-HU" dirty="0" err="1" smtClean="0"/>
              <a:t>eDAMIS</a:t>
            </a:r>
            <a:r>
              <a:rPr lang="hu-HU" dirty="0" smtClean="0"/>
              <a:t> 3 kapcsán, hogy a JAVA</a:t>
            </a:r>
            <a:r>
              <a:rPr lang="hu-HU" baseline="0" dirty="0" smtClean="0"/>
              <a:t> beállításhoz kapcsolódó hiba miatt nem működik az adatküldés. Ha ezek után is fennáll a probléma, kérjük, jelezzék az utolsó dián szereplő e-mail címeken (képernyőfotóval együtt), a KSH-s kollégák a </a:t>
            </a:r>
            <a:r>
              <a:rPr lang="hu-HU" baseline="0" dirty="0" err="1" smtClean="0"/>
              <a:t>Topdesken</a:t>
            </a:r>
            <a:r>
              <a:rPr lang="hu-HU" baseline="0" dirty="0" smtClean="0"/>
              <a:t>.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78344-B120-42D7-A4D6-33254027C6C8}" type="slidenum">
              <a:rPr lang="hu-HU" altLang="hu-HU" smtClean="0"/>
              <a:pPr>
                <a:defRPr/>
              </a:pPr>
              <a:t>39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864448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Jelenleg</a:t>
            </a:r>
            <a:r>
              <a:rPr lang="hu-HU" baseline="0" dirty="0" smtClean="0"/>
              <a:t> a 4-en keresztül adatküldés van, és </a:t>
            </a:r>
            <a:r>
              <a:rPr lang="hu-HU" baseline="0" dirty="0" err="1" smtClean="0"/>
              <a:t>riportolni</a:t>
            </a:r>
            <a:r>
              <a:rPr lang="hu-HU" baseline="0" dirty="0" smtClean="0"/>
              <a:t> lehet, jogosultságkezelés és </a:t>
            </a:r>
            <a:r>
              <a:rPr lang="hu-HU" baseline="0" dirty="0" err="1" smtClean="0"/>
              <a:t>WebForm</a:t>
            </a:r>
            <a:r>
              <a:rPr lang="hu-HU" baseline="0" dirty="0" smtClean="0"/>
              <a:t> később lesz elérhető. Az </a:t>
            </a:r>
            <a:r>
              <a:rPr lang="hu-HU" baseline="0" dirty="0" err="1" smtClean="0"/>
              <a:t>sFTP</a:t>
            </a:r>
            <a:r>
              <a:rPr lang="hu-HU" baseline="0" dirty="0" smtClean="0"/>
              <a:t> és ESDEN </a:t>
            </a:r>
            <a:r>
              <a:rPr lang="hu-HU" baseline="0" dirty="0" err="1" smtClean="0"/>
              <a:t>Client</a:t>
            </a:r>
            <a:r>
              <a:rPr lang="hu-HU" baseline="0" dirty="0" smtClean="0"/>
              <a:t> előreláthatólag ősztől lesz elérhető, ezek fogják átvenni az EWA szerepét a nagy adatfájlok és automatizált adatküldések esetében. Ezen két metódushoz szükséges lesz helyi informatikai támogatás az installálás és karbantartás miatt. Az EWA és két új rendszer egy ideig párhuzamosan fog üzemelni.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0BFA4-00D2-48DF-9696-33D2F6742D58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43214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hu-HU" sz="1200" i="1" dirty="0" smtClean="0">
                <a:solidFill>
                  <a:srgbClr val="002060"/>
                </a:solidFill>
                <a:latin typeface="Myriad "/>
              </a:rPr>
              <a:t>Beállítások</a:t>
            </a:r>
            <a:r>
              <a:rPr lang="en-GB" sz="1200" i="1" dirty="0" smtClean="0">
                <a:solidFill>
                  <a:srgbClr val="002060"/>
                </a:solidFill>
                <a:latin typeface="Myriad "/>
              </a:rPr>
              <a:t> -&gt; Internet </a:t>
            </a:r>
            <a:r>
              <a:rPr lang="hu-HU" sz="1200" i="1" dirty="0" smtClean="0">
                <a:solidFill>
                  <a:srgbClr val="002060"/>
                </a:solidFill>
                <a:latin typeface="Myriad "/>
              </a:rPr>
              <a:t>beállítások</a:t>
            </a:r>
            <a:endParaRPr lang="hu-HU" sz="1200" dirty="0" smtClean="0">
              <a:solidFill>
                <a:srgbClr val="002060"/>
              </a:solidFill>
              <a:latin typeface="Myriad "/>
            </a:endParaRPr>
          </a:p>
          <a:p>
            <a:pPr lvl="0"/>
            <a:r>
              <a:rPr lang="en-GB" sz="1200" dirty="0" smtClean="0">
                <a:solidFill>
                  <a:srgbClr val="002060"/>
                </a:solidFill>
                <a:latin typeface="Myriad "/>
              </a:rPr>
              <a:t>„</a:t>
            </a:r>
            <a:r>
              <a:rPr lang="hu-HU" sz="1200" i="1" dirty="0" smtClean="0">
                <a:solidFill>
                  <a:srgbClr val="002060"/>
                </a:solidFill>
                <a:latin typeface="Myriad "/>
              </a:rPr>
              <a:t>Törlés</a:t>
            </a:r>
            <a:r>
              <a:rPr lang="en-GB" sz="1200" i="1" dirty="0" smtClean="0">
                <a:solidFill>
                  <a:srgbClr val="002060"/>
                </a:solidFill>
                <a:latin typeface="Myriad "/>
              </a:rPr>
              <a:t>…</a:t>
            </a:r>
            <a:r>
              <a:rPr lang="en-GB" sz="1200" dirty="0" smtClean="0">
                <a:solidFill>
                  <a:srgbClr val="002060"/>
                </a:solidFill>
                <a:latin typeface="Myriad "/>
              </a:rPr>
              <a:t>" </a:t>
            </a:r>
            <a:r>
              <a:rPr lang="hu-HU" sz="1200" dirty="0" smtClean="0">
                <a:solidFill>
                  <a:srgbClr val="002060"/>
                </a:solidFill>
                <a:latin typeface="Myriad "/>
              </a:rPr>
              <a:t>gomb a Böngészési előzmények alatt</a:t>
            </a:r>
          </a:p>
          <a:p>
            <a:pPr lvl="0"/>
            <a:r>
              <a:rPr lang="hu-HU" sz="1200" dirty="0" smtClean="0">
                <a:solidFill>
                  <a:srgbClr val="002060"/>
                </a:solidFill>
                <a:latin typeface="Myriad "/>
              </a:rPr>
              <a:t>Legalább az </a:t>
            </a:r>
            <a:r>
              <a:rPr lang="hu-HU" sz="1200" i="1" dirty="0" smtClean="0">
                <a:solidFill>
                  <a:srgbClr val="002060"/>
                </a:solidFill>
                <a:latin typeface="Myriad "/>
              </a:rPr>
              <a:t>Előzmények</a:t>
            </a:r>
            <a:r>
              <a:rPr lang="en-GB" sz="1200" dirty="0" smtClean="0">
                <a:solidFill>
                  <a:srgbClr val="002060"/>
                </a:solidFill>
                <a:latin typeface="Myriad "/>
              </a:rPr>
              <a:t> </a:t>
            </a:r>
            <a:r>
              <a:rPr lang="hu-HU" sz="1200" dirty="0" smtClean="0">
                <a:solidFill>
                  <a:srgbClr val="002060"/>
                </a:solidFill>
                <a:latin typeface="Myriad "/>
              </a:rPr>
              <a:t>kipipálása, ezután </a:t>
            </a:r>
            <a:r>
              <a:rPr lang="en-GB" sz="1200" dirty="0" smtClean="0">
                <a:solidFill>
                  <a:srgbClr val="002060"/>
                </a:solidFill>
                <a:latin typeface="Myriad "/>
              </a:rPr>
              <a:t>„</a:t>
            </a:r>
            <a:r>
              <a:rPr lang="hu-HU" sz="1200" i="1" dirty="0" smtClean="0">
                <a:solidFill>
                  <a:srgbClr val="002060"/>
                </a:solidFill>
                <a:latin typeface="Myriad "/>
              </a:rPr>
              <a:t>Törlés</a:t>
            </a:r>
            <a:r>
              <a:rPr lang="en-GB" sz="1200" dirty="0" smtClean="0">
                <a:solidFill>
                  <a:srgbClr val="002060"/>
                </a:solidFill>
                <a:latin typeface="Myriad "/>
              </a:rPr>
              <a:t>" </a:t>
            </a:r>
            <a:r>
              <a:rPr lang="hu-HU" sz="1200" dirty="0" smtClean="0">
                <a:solidFill>
                  <a:srgbClr val="002060"/>
                </a:solidFill>
                <a:latin typeface="Myriad "/>
              </a:rPr>
              <a:t>gomb</a:t>
            </a:r>
          </a:p>
          <a:p>
            <a:pPr lvl="0"/>
            <a:r>
              <a:rPr lang="hu-HU" sz="1200" dirty="0" smtClean="0">
                <a:solidFill>
                  <a:srgbClr val="002060"/>
                </a:solidFill>
                <a:latin typeface="Myriad "/>
              </a:rPr>
              <a:t>Végül </a:t>
            </a:r>
            <a:r>
              <a:rPr lang="hu-HU" sz="1200" i="1" dirty="0" smtClean="0">
                <a:solidFill>
                  <a:srgbClr val="002060"/>
                </a:solidFill>
                <a:latin typeface="Myriad "/>
              </a:rPr>
              <a:t>OK</a:t>
            </a:r>
            <a:r>
              <a:rPr lang="hu-HU" sz="1200" dirty="0" smtClean="0">
                <a:solidFill>
                  <a:srgbClr val="002060"/>
                </a:solidFill>
                <a:latin typeface="Myriad "/>
              </a:rPr>
              <a:t> gomb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78344-B120-42D7-A4D6-33254027C6C8}" type="slidenum">
              <a:rPr lang="hu-HU" altLang="hu-HU" smtClean="0"/>
              <a:pPr>
                <a:defRPr/>
              </a:pPr>
              <a:t>40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35015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hu-HU" dirty="0" smtClean="0">
                <a:solidFill>
                  <a:srgbClr val="002060"/>
                </a:solidFill>
                <a:latin typeface="Myriad "/>
              </a:rPr>
              <a:t>Start menü-&gt;Minden Program -&gt; Java -&gt;</a:t>
            </a:r>
            <a:r>
              <a:rPr lang="hu-HU" baseline="0" dirty="0" smtClean="0">
                <a:solidFill>
                  <a:srgbClr val="002060"/>
                </a:solidFill>
                <a:latin typeface="Myriad "/>
              </a:rPr>
              <a:t> </a:t>
            </a:r>
            <a:r>
              <a:rPr lang="hu-HU" baseline="0" dirty="0" err="1" smtClean="0">
                <a:solidFill>
                  <a:srgbClr val="002060"/>
                </a:solidFill>
                <a:latin typeface="Myriad "/>
              </a:rPr>
              <a:t>Configure</a:t>
            </a:r>
            <a:r>
              <a:rPr lang="hu-HU" baseline="0" dirty="0" smtClean="0">
                <a:solidFill>
                  <a:srgbClr val="002060"/>
                </a:solidFill>
                <a:latin typeface="Myriad "/>
              </a:rPr>
              <a:t> </a:t>
            </a:r>
            <a:r>
              <a:rPr lang="hu-HU" baseline="0" dirty="0" err="1" smtClean="0">
                <a:solidFill>
                  <a:srgbClr val="002060"/>
                </a:solidFill>
                <a:latin typeface="Myriad "/>
              </a:rPr>
              <a:t>Java</a:t>
            </a:r>
            <a:endParaRPr lang="hu-HU" dirty="0" smtClean="0">
              <a:solidFill>
                <a:srgbClr val="002060"/>
              </a:solidFill>
              <a:latin typeface="Myriad "/>
            </a:endParaRPr>
          </a:p>
          <a:p>
            <a:pPr lvl="0"/>
            <a:r>
              <a:rPr lang="hu-HU" dirty="0" smtClean="0">
                <a:solidFill>
                  <a:srgbClr val="002060"/>
                </a:solidFill>
                <a:latin typeface="Myriad "/>
              </a:rPr>
              <a:t>Válasszuk ki a </a:t>
            </a:r>
            <a:r>
              <a:rPr lang="en-GB" i="1" dirty="0" smtClean="0">
                <a:solidFill>
                  <a:srgbClr val="002060"/>
                </a:solidFill>
                <a:latin typeface="Myriad "/>
              </a:rPr>
              <a:t>General</a:t>
            </a:r>
            <a:r>
              <a:rPr lang="en-GB" dirty="0" smtClean="0">
                <a:solidFill>
                  <a:srgbClr val="002060"/>
                </a:solidFill>
                <a:latin typeface="Myriad "/>
              </a:rPr>
              <a:t> </a:t>
            </a:r>
            <a:r>
              <a:rPr lang="hu-HU" dirty="0" smtClean="0">
                <a:solidFill>
                  <a:srgbClr val="002060"/>
                </a:solidFill>
                <a:latin typeface="Myriad "/>
              </a:rPr>
              <a:t>lapfület,</a:t>
            </a:r>
            <a:r>
              <a:rPr lang="hu-HU" baseline="0" dirty="0" smtClean="0">
                <a:solidFill>
                  <a:srgbClr val="002060"/>
                </a:solidFill>
                <a:latin typeface="Myriad "/>
              </a:rPr>
              <a:t> azon belül a </a:t>
            </a:r>
            <a:r>
              <a:rPr lang="en-GB" dirty="0" smtClean="0">
                <a:solidFill>
                  <a:srgbClr val="002060"/>
                </a:solidFill>
                <a:latin typeface="Myriad "/>
              </a:rPr>
              <a:t>"</a:t>
            </a:r>
            <a:r>
              <a:rPr lang="en-GB" i="1" dirty="0" smtClean="0">
                <a:solidFill>
                  <a:srgbClr val="002060"/>
                </a:solidFill>
                <a:latin typeface="Myriad "/>
              </a:rPr>
              <a:t>Settings…</a:t>
            </a:r>
            <a:r>
              <a:rPr lang="en-GB" dirty="0" smtClean="0">
                <a:solidFill>
                  <a:srgbClr val="002060"/>
                </a:solidFill>
                <a:latin typeface="Myriad "/>
              </a:rPr>
              <a:t>" </a:t>
            </a:r>
            <a:r>
              <a:rPr lang="hu-HU" dirty="0" smtClean="0">
                <a:solidFill>
                  <a:srgbClr val="002060"/>
                </a:solidFill>
                <a:latin typeface="Myriad "/>
              </a:rPr>
              <a:t>gombra kattintsunk</a:t>
            </a:r>
            <a:r>
              <a:rPr lang="en-GB" dirty="0" smtClean="0">
                <a:solidFill>
                  <a:srgbClr val="002060"/>
                </a:solidFill>
                <a:latin typeface="Myriad "/>
              </a:rPr>
              <a:t> (</a:t>
            </a:r>
            <a:r>
              <a:rPr lang="hu-HU" dirty="0" smtClean="0">
                <a:solidFill>
                  <a:srgbClr val="002060"/>
                </a:solidFill>
                <a:latin typeface="Myriad "/>
              </a:rPr>
              <a:t>a</a:t>
            </a:r>
            <a:r>
              <a:rPr lang="en-GB" dirty="0" smtClean="0">
                <a:solidFill>
                  <a:srgbClr val="002060"/>
                </a:solidFill>
                <a:latin typeface="Myriad "/>
              </a:rPr>
              <a:t> </a:t>
            </a:r>
            <a:r>
              <a:rPr lang="hu-HU" dirty="0" smtClean="0">
                <a:solidFill>
                  <a:srgbClr val="002060"/>
                </a:solidFill>
                <a:latin typeface="Myriad "/>
              </a:rPr>
              <a:t>„</a:t>
            </a:r>
            <a:r>
              <a:rPr lang="en-GB" i="1" dirty="0" smtClean="0">
                <a:solidFill>
                  <a:srgbClr val="002060"/>
                </a:solidFill>
                <a:latin typeface="Myriad "/>
              </a:rPr>
              <a:t>Temporary Internet Files</a:t>
            </a:r>
            <a:r>
              <a:rPr lang="hu-HU" dirty="0" smtClean="0">
                <a:solidFill>
                  <a:srgbClr val="002060"/>
                </a:solidFill>
                <a:latin typeface="Myriad "/>
              </a:rPr>
              <a:t>” felirat alatt</a:t>
            </a:r>
            <a:r>
              <a:rPr lang="en-GB" dirty="0" smtClean="0">
                <a:solidFill>
                  <a:srgbClr val="002060"/>
                </a:solidFill>
                <a:latin typeface="Myriad "/>
              </a:rPr>
              <a:t>)</a:t>
            </a:r>
            <a:endParaRPr lang="hu-HU" dirty="0" smtClean="0">
              <a:solidFill>
                <a:srgbClr val="002060"/>
              </a:solidFill>
              <a:latin typeface="Myriad 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78344-B120-42D7-A4D6-33254027C6C8}" type="slidenum">
              <a:rPr lang="hu-HU" altLang="hu-HU" smtClean="0"/>
              <a:pPr>
                <a:defRPr/>
              </a:pPr>
              <a:t>41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581682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hu-HU" dirty="0" smtClean="0">
                <a:solidFill>
                  <a:srgbClr val="002060"/>
                </a:solidFill>
                <a:latin typeface="Myriad "/>
              </a:rPr>
              <a:t>Kattintsunk</a:t>
            </a:r>
            <a:r>
              <a:rPr lang="hu-HU" baseline="0" dirty="0" smtClean="0">
                <a:solidFill>
                  <a:srgbClr val="002060"/>
                </a:solidFill>
                <a:latin typeface="Myriad "/>
              </a:rPr>
              <a:t> a </a:t>
            </a:r>
            <a:r>
              <a:rPr lang="en-GB" dirty="0" smtClean="0">
                <a:solidFill>
                  <a:srgbClr val="002060"/>
                </a:solidFill>
                <a:latin typeface="Myriad "/>
              </a:rPr>
              <a:t>"</a:t>
            </a:r>
            <a:r>
              <a:rPr lang="en-GB" i="1" dirty="0" smtClean="0">
                <a:solidFill>
                  <a:srgbClr val="002060"/>
                </a:solidFill>
                <a:latin typeface="Myriad "/>
              </a:rPr>
              <a:t>Delete Files…</a:t>
            </a:r>
            <a:r>
              <a:rPr lang="en-GB" dirty="0" smtClean="0">
                <a:solidFill>
                  <a:srgbClr val="002060"/>
                </a:solidFill>
                <a:latin typeface="Myriad "/>
              </a:rPr>
              <a:t>" </a:t>
            </a:r>
            <a:r>
              <a:rPr lang="hu-HU" dirty="0" smtClean="0">
                <a:solidFill>
                  <a:srgbClr val="002060"/>
                </a:solidFill>
                <a:latin typeface="Myriad "/>
              </a:rPr>
              <a:t>gombra és jelöljük ki</a:t>
            </a:r>
            <a:r>
              <a:rPr lang="en-GB" dirty="0" smtClean="0">
                <a:solidFill>
                  <a:srgbClr val="002060"/>
                </a:solidFill>
                <a:latin typeface="Myriad "/>
              </a:rPr>
              <a:t> </a:t>
            </a:r>
            <a:r>
              <a:rPr lang="hu-HU" dirty="0" smtClean="0">
                <a:solidFill>
                  <a:srgbClr val="002060"/>
                </a:solidFill>
                <a:latin typeface="Myriad "/>
              </a:rPr>
              <a:t>a</a:t>
            </a:r>
            <a:r>
              <a:rPr lang="hu-HU" baseline="0" dirty="0" smtClean="0">
                <a:solidFill>
                  <a:srgbClr val="002060"/>
                </a:solidFill>
                <a:latin typeface="Myriad "/>
              </a:rPr>
              <a:t> </a:t>
            </a:r>
            <a:r>
              <a:rPr lang="en-GB" i="1" dirty="0" smtClean="0">
                <a:solidFill>
                  <a:srgbClr val="002060"/>
                </a:solidFill>
                <a:latin typeface="Myriad "/>
              </a:rPr>
              <a:t>Cached Applications and Applets</a:t>
            </a:r>
            <a:r>
              <a:rPr lang="hu-HU" i="1" dirty="0" smtClean="0">
                <a:solidFill>
                  <a:srgbClr val="002060"/>
                </a:solidFill>
                <a:latin typeface="Myriad "/>
              </a:rPr>
              <a:t> </a:t>
            </a:r>
            <a:r>
              <a:rPr lang="hu-HU" i="0" dirty="0" smtClean="0">
                <a:solidFill>
                  <a:srgbClr val="002060"/>
                </a:solidFill>
                <a:latin typeface="Myriad "/>
              </a:rPr>
              <a:t>melletti négyzeteket,</a:t>
            </a:r>
            <a:r>
              <a:rPr lang="hu-HU" i="0" baseline="0" dirty="0" smtClean="0">
                <a:solidFill>
                  <a:srgbClr val="002060"/>
                </a:solidFill>
                <a:latin typeface="Myriad "/>
              </a:rPr>
              <a:t> ezután kattintsunk az </a:t>
            </a:r>
            <a:r>
              <a:rPr lang="en-GB" dirty="0" smtClean="0">
                <a:solidFill>
                  <a:srgbClr val="002060"/>
                </a:solidFill>
                <a:latin typeface="Myriad "/>
              </a:rPr>
              <a:t>"</a:t>
            </a:r>
            <a:r>
              <a:rPr lang="en-GB" i="1" dirty="0" smtClean="0">
                <a:solidFill>
                  <a:srgbClr val="002060"/>
                </a:solidFill>
                <a:latin typeface="Myriad "/>
              </a:rPr>
              <a:t>OK</a:t>
            </a:r>
            <a:r>
              <a:rPr lang="en-GB" dirty="0" smtClean="0">
                <a:solidFill>
                  <a:srgbClr val="002060"/>
                </a:solidFill>
                <a:latin typeface="Myriad "/>
              </a:rPr>
              <a:t>„</a:t>
            </a:r>
            <a:r>
              <a:rPr lang="hu-HU" dirty="0" smtClean="0">
                <a:solidFill>
                  <a:srgbClr val="002060"/>
                </a:solidFill>
                <a:latin typeface="Myriad "/>
              </a:rPr>
              <a:t> gombra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78344-B120-42D7-A4D6-33254027C6C8}" type="slidenum">
              <a:rPr lang="hu-HU" altLang="hu-HU" smtClean="0"/>
              <a:pPr>
                <a:defRPr/>
              </a:pPr>
              <a:t>43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797258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hu-HU" i="0" dirty="0" smtClean="0">
                <a:solidFill>
                  <a:srgbClr val="002060"/>
                </a:solidFill>
                <a:latin typeface="Myriad "/>
              </a:rPr>
              <a:t>Ezután ismét a fő</a:t>
            </a:r>
            <a:r>
              <a:rPr lang="hu-HU" i="0" baseline="0" dirty="0" smtClean="0">
                <a:solidFill>
                  <a:srgbClr val="002060"/>
                </a:solidFill>
                <a:latin typeface="Myriad "/>
              </a:rPr>
              <a:t> panelre kerülünk, itt v</a:t>
            </a:r>
            <a:r>
              <a:rPr lang="hu-HU" i="0" dirty="0" smtClean="0">
                <a:solidFill>
                  <a:srgbClr val="002060"/>
                </a:solidFill>
                <a:latin typeface="Myriad "/>
              </a:rPr>
              <a:t>álasszuk</a:t>
            </a:r>
            <a:r>
              <a:rPr lang="hu-HU" i="0" baseline="0" dirty="0" smtClean="0">
                <a:solidFill>
                  <a:srgbClr val="002060"/>
                </a:solidFill>
                <a:latin typeface="Myriad "/>
              </a:rPr>
              <a:t> ki </a:t>
            </a:r>
            <a:r>
              <a:rPr lang="hu-HU" i="0" baseline="0" dirty="0" err="1" smtClean="0">
                <a:solidFill>
                  <a:srgbClr val="002060"/>
                </a:solidFill>
                <a:latin typeface="Myriad "/>
              </a:rPr>
              <a:t>Security</a:t>
            </a:r>
            <a:r>
              <a:rPr lang="hu-HU" i="0" baseline="0" dirty="0" smtClean="0">
                <a:solidFill>
                  <a:srgbClr val="002060"/>
                </a:solidFill>
                <a:latin typeface="Myriad "/>
              </a:rPr>
              <a:t> lapfület. Itt </a:t>
            </a:r>
            <a:r>
              <a:rPr lang="hu-HU" i="0" baseline="0" dirty="0" smtClean="0">
                <a:solidFill>
                  <a:srgbClr val="002060"/>
                </a:solidFill>
                <a:latin typeface="Myriad "/>
              </a:rPr>
              <a:t>kattintsunk </a:t>
            </a:r>
            <a:r>
              <a:rPr lang="hu-HU" i="0" baseline="0" dirty="0" smtClean="0">
                <a:solidFill>
                  <a:srgbClr val="002060"/>
                </a:solidFill>
                <a:latin typeface="Myriad "/>
              </a:rPr>
              <a:t>az </a:t>
            </a:r>
            <a:r>
              <a:rPr lang="en-GB" i="1" dirty="0" smtClean="0">
                <a:solidFill>
                  <a:srgbClr val="002060"/>
                </a:solidFill>
                <a:latin typeface="Myriad "/>
              </a:rPr>
              <a:t>Edit Site List…</a:t>
            </a:r>
            <a:r>
              <a:rPr lang="en-GB" dirty="0" smtClean="0">
                <a:solidFill>
                  <a:srgbClr val="002060"/>
                </a:solidFill>
                <a:latin typeface="Myriad "/>
              </a:rPr>
              <a:t> </a:t>
            </a:r>
            <a:r>
              <a:rPr lang="hu-HU" dirty="0" smtClean="0">
                <a:solidFill>
                  <a:srgbClr val="002060"/>
                </a:solidFill>
                <a:latin typeface="Myriad "/>
              </a:rPr>
              <a:t>gombra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78344-B120-42D7-A4D6-33254027C6C8}" type="slidenum">
              <a:rPr lang="hu-HU" altLang="hu-HU" smtClean="0"/>
              <a:pPr>
                <a:defRPr/>
              </a:pPr>
              <a:t>45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2276230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>
                <a:solidFill>
                  <a:srgbClr val="002060"/>
                </a:solidFill>
                <a:latin typeface="Myriad "/>
              </a:rPr>
              <a:t>A felugró</a:t>
            </a:r>
            <a:r>
              <a:rPr lang="hu-HU" baseline="0" dirty="0" smtClean="0">
                <a:solidFill>
                  <a:srgbClr val="002060"/>
                </a:solidFill>
                <a:latin typeface="Myriad "/>
              </a:rPr>
              <a:t> ablakban kattintsunk az </a:t>
            </a:r>
            <a:r>
              <a:rPr lang="en-GB" i="1" dirty="0" smtClean="0">
                <a:solidFill>
                  <a:srgbClr val="002060"/>
                </a:solidFill>
                <a:latin typeface="Myriad "/>
              </a:rPr>
              <a:t>Add</a:t>
            </a:r>
            <a:r>
              <a:rPr lang="en-GB" dirty="0" smtClean="0">
                <a:solidFill>
                  <a:srgbClr val="002060"/>
                </a:solidFill>
                <a:latin typeface="Myriad "/>
              </a:rPr>
              <a:t> </a:t>
            </a:r>
            <a:r>
              <a:rPr lang="hu-HU" dirty="0" smtClean="0">
                <a:solidFill>
                  <a:srgbClr val="002060"/>
                </a:solidFill>
                <a:latin typeface="Myriad "/>
              </a:rPr>
              <a:t>gombra, és a lista</a:t>
            </a:r>
            <a:r>
              <a:rPr lang="hu-HU" baseline="0" dirty="0" smtClean="0">
                <a:solidFill>
                  <a:srgbClr val="002060"/>
                </a:solidFill>
                <a:latin typeface="Myriad "/>
              </a:rPr>
              <a:t> végére másoljuk be az alábbi </a:t>
            </a:r>
            <a:r>
              <a:rPr lang="hu-HU" baseline="0" dirty="0" err="1" smtClean="0">
                <a:solidFill>
                  <a:srgbClr val="002060"/>
                </a:solidFill>
                <a:latin typeface="Myriad "/>
              </a:rPr>
              <a:t>url-t</a:t>
            </a:r>
            <a:r>
              <a:rPr lang="hu-HU" baseline="0" dirty="0" smtClean="0">
                <a:solidFill>
                  <a:srgbClr val="002060"/>
                </a:solidFill>
                <a:latin typeface="Myriad "/>
              </a:rPr>
              <a:t> az utolsó sorba: </a:t>
            </a:r>
            <a:r>
              <a:rPr kumimoji="0" lang="en-GB" sz="12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yriad "/>
                <a:ea typeface="+mn-ea"/>
                <a:cs typeface="+mn-cs"/>
                <a:hlinkClick r:id="rId3"/>
              </a:rPr>
              <a:t>https://webgate.ec.europa.eu/edamis/</a:t>
            </a:r>
            <a:endParaRPr kumimoji="0" lang="hu-HU" sz="1200" b="0" i="0" u="sng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yriad 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yriad "/>
                <a:ea typeface="+mn-ea"/>
                <a:cs typeface="+mn-cs"/>
              </a:rPr>
              <a:t>Ezután ismét az</a:t>
            </a: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yriad "/>
                <a:ea typeface="+mn-ea"/>
                <a:cs typeface="+mn-cs"/>
              </a:rPr>
              <a:t> OK </a:t>
            </a: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yriad "/>
                <a:ea typeface="+mn-ea"/>
                <a:cs typeface="+mn-cs"/>
              </a:rPr>
              <a:t>gomb</a:t>
            </a: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yriad "/>
                <a:ea typeface="+mn-ea"/>
                <a:cs typeface="+mn-cs"/>
              </a:rPr>
              <a:t>.</a:t>
            </a:r>
            <a:endParaRPr kumimoji="0" lang="hu-HU" sz="1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yriad 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78344-B120-42D7-A4D6-33254027C6C8}" type="slidenum">
              <a:rPr lang="hu-HU" altLang="hu-HU" smtClean="0"/>
              <a:pPr>
                <a:defRPr/>
              </a:pPr>
              <a:t>46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152109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hu-HU" dirty="0" smtClean="0">
                <a:solidFill>
                  <a:srgbClr val="002060"/>
                </a:solidFill>
                <a:latin typeface="Myriad "/>
              </a:rPr>
              <a:t>Válasszuk ki az </a:t>
            </a:r>
            <a:r>
              <a:rPr lang="en-GB" i="1" dirty="0" smtClean="0">
                <a:solidFill>
                  <a:srgbClr val="002060"/>
                </a:solidFill>
                <a:latin typeface="Myriad "/>
              </a:rPr>
              <a:t>Advanced</a:t>
            </a:r>
            <a:r>
              <a:rPr lang="en-GB" dirty="0" smtClean="0">
                <a:solidFill>
                  <a:srgbClr val="002060"/>
                </a:solidFill>
                <a:latin typeface="Myriad "/>
              </a:rPr>
              <a:t> </a:t>
            </a:r>
            <a:r>
              <a:rPr lang="hu-HU" dirty="0" smtClean="0">
                <a:solidFill>
                  <a:srgbClr val="002060"/>
                </a:solidFill>
                <a:latin typeface="Myriad "/>
              </a:rPr>
              <a:t>lapfület és jelöljük ki az alábbi opciót:</a:t>
            </a:r>
            <a:r>
              <a:rPr lang="en-GB" dirty="0" smtClean="0">
                <a:solidFill>
                  <a:srgbClr val="002060"/>
                </a:solidFill>
                <a:latin typeface="Myriad "/>
              </a:rPr>
              <a:t> </a:t>
            </a:r>
            <a:r>
              <a:rPr lang="en-GB" i="1" dirty="0" smtClean="0">
                <a:solidFill>
                  <a:srgbClr val="002060"/>
                </a:solidFill>
                <a:latin typeface="Myriad "/>
              </a:rPr>
              <a:t>Java console -&gt; Show console</a:t>
            </a:r>
            <a:r>
              <a:rPr lang="en-GB" dirty="0" smtClean="0">
                <a:solidFill>
                  <a:srgbClr val="002060"/>
                </a:solidFill>
                <a:latin typeface="Myriad "/>
              </a:rPr>
              <a:t> </a:t>
            </a:r>
            <a:r>
              <a:rPr lang="hu-HU" smtClean="0">
                <a:solidFill>
                  <a:srgbClr val="002060"/>
                </a:solidFill>
                <a:latin typeface="Myriad "/>
              </a:rPr>
              <a:t>-&gt;</a:t>
            </a:r>
            <a:r>
              <a:rPr lang="hu-HU" i="1" dirty="0" smtClean="0">
                <a:solidFill>
                  <a:srgbClr val="002060"/>
                </a:solidFill>
                <a:latin typeface="Myriad "/>
              </a:rPr>
              <a:t>OK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78344-B120-42D7-A4D6-33254027C6C8}" type="slidenum">
              <a:rPr lang="hu-HU" altLang="hu-HU" smtClean="0"/>
              <a:pPr>
                <a:defRPr/>
              </a:pPr>
              <a:t>47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089936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Az első link mindenkinek elérhető, aki rendelkezik </a:t>
            </a:r>
            <a:r>
              <a:rPr lang="hu-HU" dirty="0" err="1" smtClean="0"/>
              <a:t>eDAMIS</a:t>
            </a:r>
            <a:r>
              <a:rPr lang="hu-HU" dirty="0" smtClean="0"/>
              <a:t> felhasználói fiókkal. Itt</a:t>
            </a:r>
            <a:r>
              <a:rPr lang="hu-HU" baseline="0" dirty="0" smtClean="0"/>
              <a:t> elérhetőek a </a:t>
            </a:r>
            <a:r>
              <a:rPr lang="hu-HU" dirty="0" smtClean="0"/>
              <a:t>segédanyagok </a:t>
            </a:r>
            <a:r>
              <a:rPr lang="hu-HU" baseline="0" dirty="0" smtClean="0"/>
              <a:t>és bemutatók.</a:t>
            </a:r>
            <a:r>
              <a:rPr lang="hu-HU" dirty="0" smtClean="0"/>
              <a:t> </a:t>
            </a:r>
          </a:p>
          <a:p>
            <a:r>
              <a:rPr lang="hu-HU" dirty="0" smtClean="0"/>
              <a:t>Javasolt </a:t>
            </a:r>
            <a:r>
              <a:rPr lang="hu-HU" dirty="0" err="1" smtClean="0"/>
              <a:t>Webináriumok</a:t>
            </a:r>
            <a:r>
              <a:rPr lang="hu-HU" baseline="0" dirty="0" smtClean="0"/>
              <a:t> elvégzése, erről tájékoztatást nyújtunk. Akkor is érdemes regisztrálni, ha az adott időpontban nem tud részt venni a </a:t>
            </a:r>
            <a:r>
              <a:rPr lang="hu-HU" baseline="0" dirty="0" err="1" smtClean="0"/>
              <a:t>Webináriumon</a:t>
            </a:r>
            <a:r>
              <a:rPr lang="hu-HU" baseline="0" dirty="0" smtClean="0"/>
              <a:t>, később minden anyagot (videó, PP) elérhetővé tesznek az </a:t>
            </a:r>
            <a:r>
              <a:rPr lang="hu-HU" baseline="0" dirty="0" err="1" smtClean="0"/>
              <a:t>aloldalon</a:t>
            </a:r>
            <a:r>
              <a:rPr lang="hu-HU" baseline="0" dirty="0" smtClean="0"/>
              <a:t> azok számára, akik regisztráltak.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0BFA4-00D2-48DF-9696-33D2F6742D58}" type="slidenum">
              <a:rPr lang="hu-HU" smtClean="0"/>
              <a:t>48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7362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Jelenleg</a:t>
            </a:r>
            <a:r>
              <a:rPr lang="hu-HU" baseline="0" dirty="0" smtClean="0"/>
              <a:t> ezek elérhetőek az </a:t>
            </a:r>
            <a:r>
              <a:rPr lang="hu-HU" baseline="0" dirty="0" err="1" smtClean="0"/>
              <a:t>eDAMIS</a:t>
            </a:r>
            <a:r>
              <a:rPr lang="hu-HU" baseline="0" dirty="0" smtClean="0"/>
              <a:t> 4-ben, és az </a:t>
            </a:r>
            <a:r>
              <a:rPr lang="hu-HU" baseline="0" dirty="0" err="1" smtClean="0"/>
              <a:t>Eurostat</a:t>
            </a:r>
            <a:r>
              <a:rPr lang="hu-HU" baseline="0" dirty="0" smtClean="0"/>
              <a:t> tervei szerint 2019. második negyedévétől élesedik a </a:t>
            </a:r>
            <a:r>
              <a:rPr lang="hu-HU" baseline="0" dirty="0" err="1" smtClean="0"/>
              <a:t>WebForm</a:t>
            </a:r>
            <a:r>
              <a:rPr lang="hu-HU" baseline="0" dirty="0" smtClean="0"/>
              <a:t> és a jogosultságok kezelése.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78344-B120-42D7-A4D6-33254027C6C8}" type="slidenum">
              <a:rPr lang="hu-HU" altLang="hu-HU" smtClean="0"/>
              <a:pPr>
                <a:defRPr/>
              </a:pPr>
              <a:t>5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4519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Amennyiben</a:t>
            </a:r>
            <a:r>
              <a:rPr lang="hu-HU" baseline="0" dirty="0" smtClean="0"/>
              <a:t> rendelkeznek ezzel, illetve van korábbi </a:t>
            </a:r>
            <a:r>
              <a:rPr lang="hu-HU" baseline="0" dirty="0" err="1" smtClean="0"/>
              <a:t>eDAMIS</a:t>
            </a:r>
            <a:r>
              <a:rPr lang="hu-HU" baseline="0" dirty="0" smtClean="0"/>
              <a:t> felhasználónév, a 4 ezzel használható</a:t>
            </a:r>
          </a:p>
          <a:p>
            <a:r>
              <a:rPr lang="hu-HU" baseline="0" dirty="0" smtClean="0"/>
              <a:t>Egyelőre a jogosultságok kezelése csak a 3-ban lehetséges.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0BFA4-00D2-48DF-9696-33D2F6742D58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4071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0BFA4-00D2-48DF-9696-33D2F6742D58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0805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0BFA4-00D2-48DF-9696-33D2F6742D58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4121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0BFA4-00D2-48DF-9696-33D2F6742D58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6622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989013"/>
          </a:xfrm>
          <a:prstGeom prst="rect">
            <a:avLst/>
          </a:prstGeom>
          <a:gradFill rotWithShape="1">
            <a:gsLst>
              <a:gs pos="0">
                <a:srgbClr val="9FC9EB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hu-HU" altLang="hu-HU" smtClean="0"/>
          </a:p>
        </p:txBody>
      </p:sp>
      <p:pic>
        <p:nvPicPr>
          <p:cNvPr id="5" name="Picture 10" descr="KSH_logo_2012_felirattal_60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692150"/>
            <a:ext cx="44497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924175"/>
            <a:ext cx="7772400" cy="13684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hu-HU" altLang="hu-HU" noProof="0" smtClean="0"/>
              <a:t>Mintacím szerkesztése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652963"/>
            <a:ext cx="6400800" cy="985837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hu-HU" altLang="hu-HU" noProof="0" smtClean="0"/>
              <a:t>Alcím mintájának szerkesztése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DF2D6-4B7A-4824-9DF7-26B097665FF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22009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D22D2-CAC0-401D-8A20-4F1CCA8663F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19625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179388"/>
            <a:ext cx="2057400" cy="594677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179388"/>
            <a:ext cx="6019800" cy="59467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DF543-BF2E-4786-976A-59D876AA8F2D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64680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8CEF7-799B-4B44-A46D-2D9D6FFE1E7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46914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6CC23-DB93-49A0-AFD4-5314F0DEC91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48865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052513"/>
            <a:ext cx="4038600" cy="507365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052513"/>
            <a:ext cx="4038600" cy="507365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D3AE3-6473-4581-9481-D28FE2A9BEB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871193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A6B64-3A1E-42EB-AA0E-7A1E9F31D80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676973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F6319-5447-4F45-B058-BF51BC6E325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64014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47ACA-E084-4011-A2B5-1B22DAFC0D64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38536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F47380-D72C-4E30-9310-D2AABB1BBD8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296449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DFD9A-22C4-4A57-9E41-76D348D8AEB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098755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989013"/>
          </a:xfrm>
          <a:prstGeom prst="rect">
            <a:avLst/>
          </a:prstGeom>
          <a:gradFill rotWithShape="1">
            <a:gsLst>
              <a:gs pos="0">
                <a:srgbClr val="9FC9EB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hu-HU" altLang="hu-HU" smtClean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84438" y="179388"/>
            <a:ext cx="6202362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52513"/>
            <a:ext cx="8229600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szinta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1B16E2C-5CE5-4330-8451-020C3841068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pic>
        <p:nvPicPr>
          <p:cNvPr id="1032" name="Picture 15" descr="KSH_logo_2012_felirattal_200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388"/>
            <a:ext cx="1662113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ebgate.ec.europa.eu/fpfis/wikis/display/EDAMIS4MIG/EDAMIS+4+Migration+Info+Space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ircabc.europa.eu/faces/jsp/extension/wai/navigation/container.jsp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mailto:statkoord@ksh.hu" TargetMode="External"/><Relationship Id="rId2" Type="http://schemas.openxmlformats.org/officeDocument/2006/relationships/hyperlink" Target="mailto:Eva.konya@ksh.hu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ebgate.ec.europa.eu/cas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ebgate.ec.europa.eu/edamis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6732241" y="5556807"/>
            <a:ext cx="225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002060"/>
                </a:solidFill>
                <a:latin typeface="Myriad "/>
              </a:rPr>
              <a:t>2019. Március 26.</a:t>
            </a:r>
            <a:endParaRPr lang="hu-HU" b="1" i="1" dirty="0">
              <a:solidFill>
                <a:srgbClr val="002060"/>
              </a:solidFill>
              <a:latin typeface="Myriad 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200150" y="2680303"/>
            <a:ext cx="79438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700" b="1" dirty="0">
                <a:solidFill>
                  <a:srgbClr val="002060"/>
                </a:solidFill>
                <a:latin typeface="Myriad "/>
              </a:rPr>
              <a:t>Az </a:t>
            </a:r>
            <a:r>
              <a:rPr lang="hu-HU" sz="2700" b="1" dirty="0" err="1">
                <a:solidFill>
                  <a:srgbClr val="002060"/>
                </a:solidFill>
                <a:latin typeface="Myriad "/>
              </a:rPr>
              <a:t>eDAMIS</a:t>
            </a:r>
            <a:r>
              <a:rPr lang="hu-HU" sz="2700" b="1" dirty="0">
                <a:solidFill>
                  <a:srgbClr val="002060"/>
                </a:solidFill>
                <a:latin typeface="Myriad "/>
              </a:rPr>
              <a:t> 4 a gyakorlatban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1200150" y="3614769"/>
            <a:ext cx="7943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i="1" dirty="0">
                <a:solidFill>
                  <a:srgbClr val="002060"/>
                </a:solidFill>
                <a:latin typeface="Myriad "/>
              </a:rPr>
              <a:t>Kónya Éva</a:t>
            </a:r>
          </a:p>
          <a:p>
            <a:pPr algn="ctr"/>
            <a:endParaRPr lang="hu-HU" b="1" i="1" dirty="0">
              <a:solidFill>
                <a:srgbClr val="002060"/>
              </a:solidFill>
              <a:latin typeface="Myriad "/>
            </a:endParaRPr>
          </a:p>
          <a:p>
            <a:pPr algn="ctr"/>
            <a:r>
              <a:rPr lang="hu-HU" b="1" i="1" dirty="0">
                <a:solidFill>
                  <a:srgbClr val="002060"/>
                </a:solidFill>
                <a:latin typeface="Myriad "/>
              </a:rPr>
              <a:t>Statisztikai koordinációs és jogi főosztály</a:t>
            </a:r>
          </a:p>
          <a:p>
            <a:pPr algn="ctr"/>
            <a:r>
              <a:rPr lang="hu-HU" b="1" i="1" dirty="0">
                <a:solidFill>
                  <a:srgbClr val="002060"/>
                </a:solidFill>
                <a:latin typeface="Myriad "/>
              </a:rPr>
              <a:t>Statisztikai koordinációs osztály</a:t>
            </a:r>
          </a:p>
        </p:txBody>
      </p:sp>
    </p:spTree>
    <p:extLst>
      <p:ext uri="{BB962C8B-B14F-4D97-AF65-F5344CB8AC3E}">
        <p14:creationId xmlns:p14="http://schemas.microsoft.com/office/powerpoint/2010/main" val="8000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700" b="1" dirty="0">
                <a:solidFill>
                  <a:srgbClr val="002060"/>
                </a:solidFill>
                <a:latin typeface="Myriad "/>
              </a:rPr>
              <a:t>Jogosultság igénylése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10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/>
          <a:srcRect t="5219" r="49933" b="34850"/>
          <a:stretch/>
        </p:blipFill>
        <p:spPr>
          <a:xfrm>
            <a:off x="62437" y="2036827"/>
            <a:ext cx="9019126" cy="3036356"/>
          </a:xfrm>
          <a:prstGeom prst="rect">
            <a:avLst/>
          </a:prstGeom>
        </p:spPr>
      </p:pic>
      <p:sp>
        <p:nvSpPr>
          <p:cNvPr id="7" name="Téglalapbuborék 6"/>
          <p:cNvSpPr/>
          <p:nvPr/>
        </p:nvSpPr>
        <p:spPr>
          <a:xfrm>
            <a:off x="7411907" y="2924944"/>
            <a:ext cx="1408565" cy="851736"/>
          </a:xfrm>
          <a:prstGeom prst="wedgeRectCallout">
            <a:avLst>
              <a:gd name="adj1" fmla="val -99521"/>
              <a:gd name="adj2" fmla="val -955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002060"/>
                </a:solidFill>
              </a:rPr>
              <a:t>Jogosultság kérése</a:t>
            </a:r>
            <a:endParaRPr lang="hu-H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68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11</a:t>
            </a:fld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/>
          <a:srcRect t="7643" r="49924" b="4545"/>
          <a:stretch/>
        </p:blipFill>
        <p:spPr>
          <a:xfrm>
            <a:off x="865368" y="1131094"/>
            <a:ext cx="7413264" cy="3656163"/>
          </a:xfrm>
          <a:prstGeom prst="rect">
            <a:avLst/>
          </a:prstGeom>
        </p:spPr>
      </p:pic>
      <p:sp>
        <p:nvSpPr>
          <p:cNvPr id="5" name="Ellipszis buborék 4"/>
          <p:cNvSpPr/>
          <p:nvPr/>
        </p:nvSpPr>
        <p:spPr>
          <a:xfrm>
            <a:off x="1745673" y="2125266"/>
            <a:ext cx="685800" cy="459486"/>
          </a:xfrm>
          <a:prstGeom prst="wedgeEllipseCallout">
            <a:avLst>
              <a:gd name="adj1" fmla="val 41793"/>
              <a:gd name="adj2" fmla="val 1288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002060"/>
                </a:solidFill>
              </a:rPr>
              <a:t>1.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6" name="Ellipszis buborék 5"/>
          <p:cNvSpPr/>
          <p:nvPr/>
        </p:nvSpPr>
        <p:spPr>
          <a:xfrm>
            <a:off x="7143750" y="2401521"/>
            <a:ext cx="685800" cy="459486"/>
          </a:xfrm>
          <a:prstGeom prst="wedgeEllipseCallout">
            <a:avLst>
              <a:gd name="adj1" fmla="val -105681"/>
              <a:gd name="adj2" fmla="val 1333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002060"/>
                </a:solidFill>
              </a:rPr>
              <a:t>3.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7" name="Ellipszis buborék 6"/>
          <p:cNvSpPr/>
          <p:nvPr/>
        </p:nvSpPr>
        <p:spPr>
          <a:xfrm>
            <a:off x="1074864" y="2659952"/>
            <a:ext cx="685800" cy="459486"/>
          </a:xfrm>
          <a:prstGeom prst="wedgeEllipseCallout">
            <a:avLst>
              <a:gd name="adj1" fmla="val 155935"/>
              <a:gd name="adj2" fmla="val 564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002060"/>
                </a:solidFill>
              </a:rPr>
              <a:t>2.</a:t>
            </a:r>
            <a:endParaRPr lang="hu-H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18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smtClean="0">
                <a:solidFill>
                  <a:srgbClr val="002060"/>
                </a:solidFill>
                <a:latin typeface="Myriad "/>
              </a:rPr>
              <a:t>Állomány küldése</a:t>
            </a:r>
            <a:endParaRPr lang="hu-HU" b="1" dirty="0">
              <a:solidFill>
                <a:srgbClr val="002060"/>
              </a:solidFill>
              <a:latin typeface="Myriad 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5275" r="49912" b="3846"/>
          <a:stretch/>
        </p:blipFill>
        <p:spPr>
          <a:xfrm>
            <a:off x="395536" y="1124744"/>
            <a:ext cx="8593999" cy="4385542"/>
          </a:xfrm>
          <a:prstGeom prst="rect">
            <a:avLst/>
          </a:prstGeom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12</a:t>
            </a:fld>
            <a:endParaRPr lang="hu-HU"/>
          </a:p>
        </p:txBody>
      </p:sp>
      <p:sp>
        <p:nvSpPr>
          <p:cNvPr id="6" name="Ellipszis buborék 5"/>
          <p:cNvSpPr/>
          <p:nvPr/>
        </p:nvSpPr>
        <p:spPr>
          <a:xfrm>
            <a:off x="3923928" y="692696"/>
            <a:ext cx="1759528" cy="1290590"/>
          </a:xfrm>
          <a:prstGeom prst="wedgeEllipseCallout">
            <a:avLst>
              <a:gd name="adj1" fmla="val -95726"/>
              <a:gd name="adj2" fmla="val 700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002060"/>
                </a:solidFill>
              </a:rPr>
              <a:t>Fájlküldés</a:t>
            </a:r>
            <a:endParaRPr lang="hu-H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50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b="1" dirty="0" err="1" smtClean="0">
                <a:solidFill>
                  <a:srgbClr val="002060"/>
                </a:solidFill>
                <a:latin typeface="+mn-lt"/>
              </a:rPr>
              <a:t>Drag&amp;drop</a:t>
            </a:r>
            <a:endParaRPr lang="hu-HU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962" r="50088" b="3533"/>
          <a:stretch/>
        </p:blipFill>
        <p:spPr>
          <a:xfrm>
            <a:off x="210166" y="1124744"/>
            <a:ext cx="8937836" cy="4608512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384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621" t="5275" r="59510" b="3846"/>
          <a:stretch/>
        </p:blipFill>
        <p:spPr>
          <a:xfrm>
            <a:off x="525701" y="787318"/>
            <a:ext cx="8161099" cy="5534189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14</a:t>
            </a:fld>
            <a:endParaRPr lang="hu-HU"/>
          </a:p>
        </p:txBody>
      </p:sp>
      <p:sp>
        <p:nvSpPr>
          <p:cNvPr id="9" name="Balra nyíl 8"/>
          <p:cNvSpPr/>
          <p:nvPr/>
        </p:nvSpPr>
        <p:spPr>
          <a:xfrm>
            <a:off x="4355976" y="3501008"/>
            <a:ext cx="2040038" cy="75412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947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15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/>
          <a:srcRect l="8217" t="16586" r="57228" b="3467"/>
          <a:stretch/>
        </p:blipFill>
        <p:spPr>
          <a:xfrm>
            <a:off x="457200" y="881738"/>
            <a:ext cx="8451671" cy="5499590"/>
          </a:xfrm>
          <a:prstGeom prst="rect">
            <a:avLst/>
          </a:prstGeom>
        </p:spPr>
      </p:pic>
      <p:sp>
        <p:nvSpPr>
          <p:cNvPr id="8" name="Ellipszis buborék 7"/>
          <p:cNvSpPr/>
          <p:nvPr/>
        </p:nvSpPr>
        <p:spPr>
          <a:xfrm>
            <a:off x="2051720" y="2708920"/>
            <a:ext cx="1835696" cy="1242268"/>
          </a:xfrm>
          <a:prstGeom prst="wedgeEllipseCallout">
            <a:avLst>
              <a:gd name="adj1" fmla="val -103585"/>
              <a:gd name="adj2" fmla="val 585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002060"/>
                </a:solidFill>
              </a:rPr>
              <a:t>Adatbázis kikeresése</a:t>
            </a:r>
            <a:endParaRPr lang="hu-H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1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16</a:t>
            </a:fld>
            <a:endParaRPr lang="hu-HU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718" t="5275" r="58607" b="4157"/>
          <a:stretch/>
        </p:blipFill>
        <p:spPr>
          <a:xfrm>
            <a:off x="683568" y="848238"/>
            <a:ext cx="7624655" cy="5943955"/>
          </a:xfrm>
          <a:prstGeom prst="rect">
            <a:avLst/>
          </a:prstGeom>
        </p:spPr>
      </p:pic>
      <p:sp>
        <p:nvSpPr>
          <p:cNvPr id="8" name="Ellipszis buborék 7"/>
          <p:cNvSpPr/>
          <p:nvPr/>
        </p:nvSpPr>
        <p:spPr>
          <a:xfrm>
            <a:off x="899592" y="1916832"/>
            <a:ext cx="1918853" cy="1200739"/>
          </a:xfrm>
          <a:prstGeom prst="wedgeEllipseCallout">
            <a:avLst>
              <a:gd name="adj1" fmla="val 77465"/>
              <a:gd name="adj2" fmla="val 504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002060"/>
                </a:solidFill>
              </a:rPr>
              <a:t>Válasszuk ki az évet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9" name="Ellipszis buborék 8"/>
          <p:cNvSpPr/>
          <p:nvPr/>
        </p:nvSpPr>
        <p:spPr>
          <a:xfrm>
            <a:off x="5004048" y="2027503"/>
            <a:ext cx="1697180" cy="868178"/>
          </a:xfrm>
          <a:prstGeom prst="wedgeEllipseCallout">
            <a:avLst>
              <a:gd name="adj1" fmla="val -37500"/>
              <a:gd name="adj2" fmla="val 829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002060"/>
                </a:solidFill>
              </a:rPr>
              <a:t>Írjuk be a periódust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11" name="Balra nyíl 10"/>
          <p:cNvSpPr/>
          <p:nvPr/>
        </p:nvSpPr>
        <p:spPr>
          <a:xfrm>
            <a:off x="7895864" y="3845703"/>
            <a:ext cx="1096771" cy="925429"/>
          </a:xfrm>
          <a:prstGeom prst="leftArrow">
            <a:avLst/>
          </a:prstGeom>
          <a:solidFill>
            <a:srgbClr val="33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623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886700" cy="925619"/>
          </a:xfrm>
        </p:spPr>
        <p:txBody>
          <a:bodyPr/>
          <a:lstStyle/>
          <a:p>
            <a:pPr algn="ctr"/>
            <a:r>
              <a:rPr lang="hu-HU" b="1" dirty="0" smtClean="0">
                <a:solidFill>
                  <a:srgbClr val="002060"/>
                </a:solidFill>
                <a:latin typeface="Myriad "/>
              </a:rPr>
              <a:t>Ha megfelel a </a:t>
            </a:r>
            <a:r>
              <a:rPr lang="hu-HU" b="1" dirty="0" err="1" smtClean="0">
                <a:solidFill>
                  <a:srgbClr val="002060"/>
                </a:solidFill>
                <a:latin typeface="Myriad "/>
              </a:rPr>
              <a:t>DSNC-nek</a:t>
            </a:r>
            <a:endParaRPr lang="hu-HU" b="1" dirty="0">
              <a:solidFill>
                <a:srgbClr val="002060"/>
              </a:solidFill>
              <a:latin typeface="Myriad 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9347" y="1358514"/>
            <a:ext cx="8266330" cy="4886711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17</a:t>
            </a:fld>
            <a:endParaRPr lang="hu-HU"/>
          </a:p>
        </p:txBody>
      </p:sp>
      <p:sp>
        <p:nvSpPr>
          <p:cNvPr id="6" name="Ellipszis buborék 5"/>
          <p:cNvSpPr/>
          <p:nvPr/>
        </p:nvSpPr>
        <p:spPr>
          <a:xfrm>
            <a:off x="2402924" y="1628800"/>
            <a:ext cx="1834984" cy="622592"/>
          </a:xfrm>
          <a:prstGeom prst="wedgeEllipseCallout">
            <a:avLst>
              <a:gd name="adj1" fmla="val -46323"/>
              <a:gd name="adj2" fmla="val 712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002060"/>
                </a:solidFill>
              </a:rPr>
              <a:t>Megfelelő fájlnév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7" name="Ellipszis buborék 6"/>
          <p:cNvSpPr/>
          <p:nvPr/>
        </p:nvSpPr>
        <p:spPr>
          <a:xfrm>
            <a:off x="5980579" y="1484784"/>
            <a:ext cx="2263829" cy="1261669"/>
          </a:xfrm>
          <a:prstGeom prst="wedgeEllipseCallout">
            <a:avLst>
              <a:gd name="adj1" fmla="val -72872"/>
              <a:gd name="adj2" fmla="val 669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002060"/>
                </a:solidFill>
              </a:rPr>
              <a:t>A </a:t>
            </a:r>
            <a:r>
              <a:rPr lang="hu-HU" dirty="0" err="1" smtClean="0">
                <a:solidFill>
                  <a:srgbClr val="002060"/>
                </a:solidFill>
              </a:rPr>
              <a:t>metaadatok</a:t>
            </a:r>
            <a:r>
              <a:rPr lang="hu-HU" dirty="0" smtClean="0">
                <a:solidFill>
                  <a:srgbClr val="002060"/>
                </a:solidFill>
              </a:rPr>
              <a:t> automatikus betöltődnek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8" name="Ellipszis buborék 7"/>
          <p:cNvSpPr/>
          <p:nvPr/>
        </p:nvSpPr>
        <p:spPr>
          <a:xfrm>
            <a:off x="4022752" y="4797152"/>
            <a:ext cx="1629367" cy="622592"/>
          </a:xfrm>
          <a:prstGeom prst="wedgeEllipseCallout">
            <a:avLst>
              <a:gd name="adj1" fmla="val 57217"/>
              <a:gd name="adj2" fmla="val 658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>
                <a:solidFill>
                  <a:srgbClr val="002060"/>
                </a:solidFill>
              </a:rPr>
              <a:t>Validálás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9" name="Ellipszis buborék 8"/>
          <p:cNvSpPr/>
          <p:nvPr/>
        </p:nvSpPr>
        <p:spPr>
          <a:xfrm>
            <a:off x="7009556" y="3717032"/>
            <a:ext cx="1906121" cy="925809"/>
          </a:xfrm>
          <a:prstGeom prst="wedgeEllipseCallout">
            <a:avLst>
              <a:gd name="adj1" fmla="val -32413"/>
              <a:gd name="adj2" fmla="val 1567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002060"/>
                </a:solidFill>
              </a:rPr>
              <a:t>Állomány küldése</a:t>
            </a:r>
            <a:endParaRPr lang="hu-H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2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err="1" smtClean="0">
                <a:solidFill>
                  <a:srgbClr val="002060"/>
                </a:solidFill>
                <a:latin typeface="Myriad "/>
              </a:rPr>
              <a:t>WebForm</a:t>
            </a:r>
            <a:r>
              <a:rPr lang="hu-HU" b="1" dirty="0" smtClean="0">
                <a:solidFill>
                  <a:srgbClr val="002060"/>
                </a:solidFill>
                <a:latin typeface="Myriad "/>
              </a:rPr>
              <a:t> küldése</a:t>
            </a:r>
            <a:endParaRPr lang="hu-HU" b="1" dirty="0">
              <a:solidFill>
                <a:srgbClr val="002060"/>
              </a:solidFill>
              <a:latin typeface="Myriad 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18</a:t>
            </a:fld>
            <a:endParaRPr lang="hu-HU"/>
          </a:p>
        </p:txBody>
      </p:sp>
      <p:pic>
        <p:nvPicPr>
          <p:cNvPr id="5" name="Picture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7850844" cy="439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lipszis 2"/>
          <p:cNvSpPr/>
          <p:nvPr/>
        </p:nvSpPr>
        <p:spPr>
          <a:xfrm>
            <a:off x="971600" y="2564904"/>
            <a:ext cx="1800200" cy="504056"/>
          </a:xfrm>
          <a:prstGeom prst="ellipse">
            <a:avLst/>
          </a:prstGeom>
          <a:noFill/>
          <a:ln w="76200">
            <a:solidFill>
              <a:srgbClr val="4F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Balra nyíl 6"/>
          <p:cNvSpPr/>
          <p:nvPr/>
        </p:nvSpPr>
        <p:spPr>
          <a:xfrm>
            <a:off x="5220072" y="2024844"/>
            <a:ext cx="1728192" cy="792088"/>
          </a:xfrm>
          <a:prstGeom prst="leftArrow">
            <a:avLst/>
          </a:prstGeom>
          <a:solidFill>
            <a:srgbClr val="4F4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0396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19</a:t>
            </a:fld>
            <a:endParaRPr lang="hu-HU"/>
          </a:p>
        </p:txBody>
      </p:sp>
      <p:pic>
        <p:nvPicPr>
          <p:cNvPr id="6" name="Picture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7775266" cy="499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Jobbra nyíl 2"/>
          <p:cNvSpPr/>
          <p:nvPr/>
        </p:nvSpPr>
        <p:spPr>
          <a:xfrm>
            <a:off x="1944378" y="3501008"/>
            <a:ext cx="1080120" cy="91668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Balra nyíl 6"/>
          <p:cNvSpPr/>
          <p:nvPr/>
        </p:nvSpPr>
        <p:spPr>
          <a:xfrm>
            <a:off x="2699792" y="4725144"/>
            <a:ext cx="1368152" cy="768575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56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2700" b="1" dirty="0">
                <a:solidFill>
                  <a:srgbClr val="002060"/>
                </a:solidFill>
                <a:latin typeface="Myriad "/>
                <a:ea typeface="+mn-ea"/>
                <a:cs typeface="+mn-cs"/>
              </a:rPr>
              <a:t>Tartalom</a:t>
            </a:r>
          </a:p>
        </p:txBody>
      </p:sp>
      <p:sp>
        <p:nvSpPr>
          <p:cNvPr id="8" name="Tartalom helye 7"/>
          <p:cNvSpPr>
            <a:spLocks noGrp="1"/>
          </p:cNvSpPr>
          <p:nvPr>
            <p:ph idx="1"/>
          </p:nvPr>
        </p:nvSpPr>
        <p:spPr>
          <a:xfrm>
            <a:off x="628650" y="1941635"/>
            <a:ext cx="7886700" cy="3548338"/>
          </a:xfrm>
        </p:spPr>
        <p:txBody>
          <a:bodyPr/>
          <a:lstStyle/>
          <a:p>
            <a:r>
              <a:rPr lang="hu-HU" dirty="0" smtClean="0">
                <a:solidFill>
                  <a:srgbClr val="002060"/>
                </a:solidFill>
                <a:latin typeface="Myriad "/>
              </a:rPr>
              <a:t>Az </a:t>
            </a:r>
            <a:r>
              <a:rPr lang="hu-HU" dirty="0" err="1" smtClean="0">
                <a:solidFill>
                  <a:srgbClr val="002060"/>
                </a:solidFill>
                <a:latin typeface="Myriad "/>
              </a:rPr>
              <a:t>eDAMIS-ról</a:t>
            </a:r>
            <a:r>
              <a:rPr lang="hu-HU" dirty="0" smtClean="0">
                <a:solidFill>
                  <a:srgbClr val="002060"/>
                </a:solidFill>
                <a:latin typeface="Myriad "/>
              </a:rPr>
              <a:t> röviden</a:t>
            </a:r>
          </a:p>
          <a:p>
            <a:pPr fontAlgn="auto">
              <a:spcAft>
                <a:spcPts val="0"/>
              </a:spcAft>
              <a:defRPr/>
            </a:pPr>
            <a:r>
              <a:rPr lang="hu-HU" dirty="0" smtClean="0">
                <a:solidFill>
                  <a:srgbClr val="002060"/>
                </a:solidFill>
                <a:latin typeface="Myriad "/>
              </a:rPr>
              <a:t>Az </a:t>
            </a:r>
            <a:r>
              <a:rPr lang="hu-HU" dirty="0">
                <a:solidFill>
                  <a:srgbClr val="002060"/>
                </a:solidFill>
                <a:latin typeface="Myriad "/>
              </a:rPr>
              <a:t>átállás </a:t>
            </a:r>
            <a:r>
              <a:rPr lang="hu-HU" dirty="0" smtClean="0">
                <a:solidFill>
                  <a:srgbClr val="002060"/>
                </a:solidFill>
                <a:latin typeface="Myriad "/>
              </a:rPr>
              <a:t>menete - jelenlegi </a:t>
            </a:r>
            <a:r>
              <a:rPr lang="hu-HU" dirty="0">
                <a:solidFill>
                  <a:srgbClr val="002060"/>
                </a:solidFill>
                <a:latin typeface="Myriad "/>
              </a:rPr>
              <a:t>státusz, további lépések</a:t>
            </a:r>
          </a:p>
          <a:p>
            <a:r>
              <a:rPr lang="hu-HU" dirty="0" smtClean="0">
                <a:solidFill>
                  <a:srgbClr val="002060"/>
                </a:solidFill>
                <a:latin typeface="Myriad "/>
              </a:rPr>
              <a:t>Kezdőképernyő felépítése</a:t>
            </a:r>
          </a:p>
          <a:p>
            <a:r>
              <a:rPr lang="hu-HU" dirty="0" smtClean="0">
                <a:solidFill>
                  <a:srgbClr val="002060"/>
                </a:solidFill>
                <a:latin typeface="Myriad "/>
              </a:rPr>
              <a:t>Regisztráció, jogosultságkezelés</a:t>
            </a:r>
          </a:p>
          <a:p>
            <a:r>
              <a:rPr lang="hu-HU" dirty="0" smtClean="0">
                <a:solidFill>
                  <a:srgbClr val="002060"/>
                </a:solidFill>
                <a:latin typeface="Myriad "/>
              </a:rPr>
              <a:t>Állomány küldése</a:t>
            </a:r>
          </a:p>
          <a:p>
            <a:r>
              <a:rPr lang="hu-HU" dirty="0" err="1" smtClean="0">
                <a:solidFill>
                  <a:srgbClr val="002060"/>
                </a:solidFill>
                <a:latin typeface="Myriad "/>
              </a:rPr>
              <a:t>WebForm</a:t>
            </a:r>
            <a:r>
              <a:rPr lang="hu-HU" dirty="0" smtClean="0">
                <a:solidFill>
                  <a:srgbClr val="002060"/>
                </a:solidFill>
                <a:latin typeface="Myriad "/>
              </a:rPr>
              <a:t> kitöltése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2</a:t>
            </a:fld>
            <a:endParaRPr lang="hu-HU"/>
          </a:p>
        </p:txBody>
      </p:sp>
      <p:sp>
        <p:nvSpPr>
          <p:cNvPr id="7" name="Dia számának helye 7"/>
          <p:cNvSpPr txBox="1">
            <a:spLocks/>
          </p:cNvSpPr>
          <p:nvPr/>
        </p:nvSpPr>
        <p:spPr>
          <a:xfrm>
            <a:off x="8369301" y="1118486"/>
            <a:ext cx="266701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sz="975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21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20</a:t>
            </a:fld>
            <a:endParaRPr lang="hu-HU"/>
          </a:p>
        </p:txBody>
      </p:sp>
      <p:pic>
        <p:nvPicPr>
          <p:cNvPr id="5" name="Picture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71" y="1131094"/>
            <a:ext cx="9019480" cy="46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zis buborék 5"/>
          <p:cNvSpPr/>
          <p:nvPr/>
        </p:nvSpPr>
        <p:spPr>
          <a:xfrm>
            <a:off x="1800975" y="1131094"/>
            <a:ext cx="2338977" cy="892600"/>
          </a:xfrm>
          <a:prstGeom prst="wedgeEllipseCallout">
            <a:avLst>
              <a:gd name="adj1" fmla="val -46920"/>
              <a:gd name="adj2" fmla="val 1268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002060"/>
                </a:solidFill>
              </a:rPr>
              <a:t>Megfigyelési egység tulajdonságai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7" name="Ellipszis buborék 6"/>
          <p:cNvSpPr/>
          <p:nvPr/>
        </p:nvSpPr>
        <p:spPr>
          <a:xfrm>
            <a:off x="179512" y="4005064"/>
            <a:ext cx="2254889" cy="1097288"/>
          </a:xfrm>
          <a:prstGeom prst="wedgeEllipseCallout">
            <a:avLst>
              <a:gd name="adj1" fmla="val 73231"/>
              <a:gd name="adj2" fmla="val 537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002060"/>
                </a:solidFill>
              </a:rPr>
              <a:t>Megfigyelési egység  tulajdonság leírása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8" name="Ellipszis buborék 7"/>
          <p:cNvSpPr/>
          <p:nvPr/>
        </p:nvSpPr>
        <p:spPr>
          <a:xfrm>
            <a:off x="2688336" y="3627883"/>
            <a:ext cx="2603744" cy="809230"/>
          </a:xfrm>
          <a:prstGeom prst="wedgeEllipseCallout">
            <a:avLst>
              <a:gd name="adj1" fmla="val -47833"/>
              <a:gd name="adj2" fmla="val -1240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002060"/>
                </a:solidFill>
              </a:rPr>
              <a:t>Megfigyelési egység </a:t>
            </a:r>
            <a:r>
              <a:rPr lang="hu-HU" dirty="0" smtClean="0">
                <a:solidFill>
                  <a:srgbClr val="002060"/>
                </a:solidFill>
              </a:rPr>
              <a:t>kategóriái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9" name="Ellipszis buborék 8"/>
          <p:cNvSpPr/>
          <p:nvPr/>
        </p:nvSpPr>
        <p:spPr>
          <a:xfrm>
            <a:off x="6480782" y="3909046"/>
            <a:ext cx="2339689" cy="744089"/>
          </a:xfrm>
          <a:prstGeom prst="wedgeEllipseCallout">
            <a:avLst>
              <a:gd name="adj1" fmla="val -72833"/>
              <a:gd name="adj2" fmla="val -131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002060"/>
                </a:solidFill>
              </a:rPr>
              <a:t>Mértékegység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11" name="Ellipszis buborék 10"/>
          <p:cNvSpPr/>
          <p:nvPr/>
        </p:nvSpPr>
        <p:spPr>
          <a:xfrm>
            <a:off x="-326338" y="554998"/>
            <a:ext cx="3014674" cy="884698"/>
          </a:xfrm>
          <a:prstGeom prst="wedgeEllipseCallout">
            <a:avLst>
              <a:gd name="adj1" fmla="val -31087"/>
              <a:gd name="adj2" fmla="val 1436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002060"/>
                </a:solidFill>
              </a:rPr>
              <a:t>Részletek mutatása/elrejtése</a:t>
            </a:r>
            <a:endParaRPr lang="hu-H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51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21</a:t>
            </a:fld>
            <a:endParaRPr lang="hu-HU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85473"/>
            <a:ext cx="8332172" cy="4153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zis buborék 5"/>
          <p:cNvSpPr/>
          <p:nvPr/>
        </p:nvSpPr>
        <p:spPr>
          <a:xfrm>
            <a:off x="827584" y="3789040"/>
            <a:ext cx="2191219" cy="1307110"/>
          </a:xfrm>
          <a:prstGeom prst="wedgeEllipseCallout">
            <a:avLst>
              <a:gd name="adj1" fmla="val -33139"/>
              <a:gd name="adj2" fmla="val -1428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002060"/>
                </a:solidFill>
              </a:rPr>
              <a:t>Megfigyelési egység jellemzőinek felvitele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7" name="Ellipszis buborék 6"/>
          <p:cNvSpPr/>
          <p:nvPr/>
        </p:nvSpPr>
        <p:spPr>
          <a:xfrm>
            <a:off x="4043030" y="3262087"/>
            <a:ext cx="1826143" cy="743942"/>
          </a:xfrm>
          <a:prstGeom prst="wedgeEllipseCallout">
            <a:avLst>
              <a:gd name="adj1" fmla="val -80135"/>
              <a:gd name="adj2" fmla="val -1405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002060"/>
                </a:solidFill>
              </a:rPr>
              <a:t>Érték beírása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8" name="Ellipszis buborék 7"/>
          <p:cNvSpPr/>
          <p:nvPr/>
        </p:nvSpPr>
        <p:spPr>
          <a:xfrm>
            <a:off x="6444207" y="3068960"/>
            <a:ext cx="2325917" cy="978534"/>
          </a:xfrm>
          <a:prstGeom prst="wedgeEllipseCallout">
            <a:avLst>
              <a:gd name="adj1" fmla="val -153824"/>
              <a:gd name="adj2" fmla="val -1324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002060"/>
                </a:solidFill>
              </a:rPr>
              <a:t>Mértékegység</a:t>
            </a:r>
            <a:r>
              <a:rPr lang="hu-HU" dirty="0" smtClean="0"/>
              <a:t> </a:t>
            </a:r>
            <a:r>
              <a:rPr lang="hu-HU" dirty="0" smtClean="0">
                <a:solidFill>
                  <a:srgbClr val="002060"/>
                </a:solidFill>
              </a:rPr>
              <a:t>megadása</a:t>
            </a:r>
            <a:endParaRPr lang="hu-H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49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22</a:t>
            </a:fld>
            <a:endParaRPr lang="hu-HU"/>
          </a:p>
        </p:txBody>
      </p:sp>
      <p:pic>
        <p:nvPicPr>
          <p:cNvPr id="5" name="Content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29" y="1268760"/>
            <a:ext cx="8764141" cy="3851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zis 5"/>
          <p:cNvSpPr/>
          <p:nvPr/>
        </p:nvSpPr>
        <p:spPr>
          <a:xfrm>
            <a:off x="5940152" y="1412776"/>
            <a:ext cx="1008112" cy="432048"/>
          </a:xfrm>
          <a:prstGeom prst="ellipse">
            <a:avLst/>
          </a:prstGeom>
          <a:noFill/>
          <a:ln w="762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6660232" y="1340768"/>
            <a:ext cx="720080" cy="504056"/>
          </a:xfrm>
          <a:prstGeom prst="ellipse">
            <a:avLst/>
          </a:prstGeom>
          <a:noFill/>
          <a:ln w="762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554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700" b="1" dirty="0">
                <a:solidFill>
                  <a:srgbClr val="002060"/>
                </a:solidFill>
                <a:latin typeface="Myriad "/>
              </a:rPr>
              <a:t>Másolás+beillesztés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23</a:t>
            </a:fld>
            <a:endParaRPr lang="hu-HU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06" y="1484784"/>
            <a:ext cx="8000587" cy="4022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zis buborék 5"/>
          <p:cNvSpPr/>
          <p:nvPr/>
        </p:nvSpPr>
        <p:spPr>
          <a:xfrm>
            <a:off x="5909045" y="2579725"/>
            <a:ext cx="1371600" cy="1169209"/>
          </a:xfrm>
          <a:prstGeom prst="wedgeEllipseCallout">
            <a:avLst>
              <a:gd name="adj1" fmla="val -137694"/>
              <a:gd name="adj2" fmla="val 569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002060"/>
                </a:solidFill>
              </a:rPr>
              <a:t>CTRL+C</a:t>
            </a:r>
            <a:endParaRPr lang="hu-H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96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24</a:t>
            </a:fld>
            <a:endParaRPr lang="hu-HU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8242688" cy="3777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zis buborék 5"/>
          <p:cNvSpPr/>
          <p:nvPr/>
        </p:nvSpPr>
        <p:spPr>
          <a:xfrm>
            <a:off x="1961707" y="1849157"/>
            <a:ext cx="1834116" cy="754623"/>
          </a:xfrm>
          <a:prstGeom prst="wedgeEllipseCallout">
            <a:avLst>
              <a:gd name="adj1" fmla="val 31047"/>
              <a:gd name="adj2" fmla="val 1311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002060"/>
                </a:solidFill>
              </a:rPr>
              <a:t>CTRL+V</a:t>
            </a:r>
            <a:endParaRPr lang="hu-H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90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25</a:t>
            </a:fld>
            <a:endParaRPr lang="hu-HU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68" y="1303819"/>
            <a:ext cx="7618065" cy="379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llipszis 9"/>
          <p:cNvSpPr/>
          <p:nvPr/>
        </p:nvSpPr>
        <p:spPr>
          <a:xfrm>
            <a:off x="7926572" y="1411680"/>
            <a:ext cx="655937" cy="43300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/>
          <p:cNvSpPr/>
          <p:nvPr/>
        </p:nvSpPr>
        <p:spPr>
          <a:xfrm>
            <a:off x="7486650" y="1472373"/>
            <a:ext cx="655937" cy="311612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338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26</a:t>
            </a:fld>
            <a:endParaRPr lang="hu-HU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17" y="1124744"/>
            <a:ext cx="8943897" cy="4458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zis buborék 5"/>
          <p:cNvSpPr/>
          <p:nvPr/>
        </p:nvSpPr>
        <p:spPr>
          <a:xfrm>
            <a:off x="4676288" y="2060848"/>
            <a:ext cx="2226528" cy="459486"/>
          </a:xfrm>
          <a:prstGeom prst="wedgeEllipseCallout">
            <a:avLst>
              <a:gd name="adj1" fmla="val -27833"/>
              <a:gd name="adj2" fmla="val 923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002060"/>
                </a:solidFill>
                <a:latin typeface="Myriad "/>
              </a:rPr>
              <a:t>Státusz</a:t>
            </a:r>
            <a:endParaRPr lang="hu-HU" dirty="0">
              <a:solidFill>
                <a:srgbClr val="002060"/>
              </a:solidFill>
              <a:latin typeface="Myriad "/>
            </a:endParaRPr>
          </a:p>
        </p:txBody>
      </p:sp>
    </p:spTree>
    <p:extLst>
      <p:ext uri="{BB962C8B-B14F-4D97-AF65-F5344CB8AC3E}">
        <p14:creationId xmlns:p14="http://schemas.microsoft.com/office/powerpoint/2010/main" val="308652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27</a:t>
            </a:fld>
            <a:endParaRPr lang="hu-HU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24" y="1476740"/>
            <a:ext cx="8476552" cy="4225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75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28</a:t>
            </a:fld>
            <a:endParaRPr lang="hu-HU"/>
          </a:p>
        </p:txBody>
      </p:sp>
      <p:pic>
        <p:nvPicPr>
          <p:cNvPr id="5" name="Content Placeholder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37" y="1285525"/>
            <a:ext cx="7985926" cy="388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Jobbra nyíl 5"/>
          <p:cNvSpPr/>
          <p:nvPr/>
        </p:nvSpPr>
        <p:spPr>
          <a:xfrm>
            <a:off x="980694" y="4382262"/>
            <a:ext cx="1405890" cy="6172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Jobbra nyíl 7"/>
          <p:cNvSpPr/>
          <p:nvPr/>
        </p:nvSpPr>
        <p:spPr>
          <a:xfrm>
            <a:off x="2502132" y="2204864"/>
            <a:ext cx="134978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965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8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29</a:t>
            </a:fld>
            <a:endParaRPr lang="hu-HU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99" y="1268760"/>
            <a:ext cx="8158550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zis 5"/>
          <p:cNvSpPr/>
          <p:nvPr/>
        </p:nvSpPr>
        <p:spPr>
          <a:xfrm>
            <a:off x="8030862" y="1414033"/>
            <a:ext cx="655937" cy="43300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7664793" y="1535421"/>
            <a:ext cx="655937" cy="311612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512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smtClean="0">
                <a:solidFill>
                  <a:srgbClr val="002060"/>
                </a:solidFill>
                <a:latin typeface="Myriad "/>
              </a:rPr>
              <a:t>Mi az </a:t>
            </a:r>
            <a:r>
              <a:rPr lang="hu-HU" b="1" dirty="0" err="1" smtClean="0">
                <a:solidFill>
                  <a:srgbClr val="002060"/>
                </a:solidFill>
                <a:latin typeface="Myriad "/>
              </a:rPr>
              <a:t>eDAMIS</a:t>
            </a:r>
            <a:r>
              <a:rPr lang="hu-HU" b="1" dirty="0" smtClean="0">
                <a:solidFill>
                  <a:srgbClr val="002060"/>
                </a:solidFill>
                <a:latin typeface="Myriad "/>
              </a:rPr>
              <a:t>?</a:t>
            </a:r>
            <a:endParaRPr lang="hu-HU" b="1" dirty="0">
              <a:solidFill>
                <a:srgbClr val="002060"/>
              </a:solidFill>
              <a:latin typeface="Myriad 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hu-HU" b="1" dirty="0" smtClean="0">
              <a:solidFill>
                <a:srgbClr val="002060"/>
              </a:solidFill>
              <a:latin typeface="Myriad "/>
            </a:endParaRPr>
          </a:p>
          <a:p>
            <a:endParaRPr lang="hu-HU" b="1" dirty="0">
              <a:solidFill>
                <a:srgbClr val="002060"/>
              </a:solidFill>
              <a:latin typeface="Myriad "/>
            </a:endParaRPr>
          </a:p>
          <a:p>
            <a:r>
              <a:rPr lang="en-US" b="1" dirty="0" smtClean="0">
                <a:solidFill>
                  <a:srgbClr val="002060"/>
                </a:solidFill>
                <a:latin typeface="Myriad "/>
              </a:rPr>
              <a:t>e</a:t>
            </a:r>
            <a:r>
              <a:rPr lang="en-US" dirty="0" smtClean="0">
                <a:solidFill>
                  <a:srgbClr val="002060"/>
                </a:solidFill>
                <a:latin typeface="Myriad "/>
              </a:rPr>
              <a:t>lectronic </a:t>
            </a:r>
            <a:r>
              <a:rPr lang="en-US" b="1" dirty="0">
                <a:solidFill>
                  <a:srgbClr val="002060"/>
                </a:solidFill>
                <a:latin typeface="Myriad "/>
              </a:rPr>
              <a:t>D</a:t>
            </a:r>
            <a:r>
              <a:rPr lang="en-US" dirty="0">
                <a:solidFill>
                  <a:srgbClr val="002060"/>
                </a:solidFill>
                <a:latin typeface="Myriad "/>
              </a:rPr>
              <a:t>ata files </a:t>
            </a:r>
            <a:r>
              <a:rPr lang="en-US" b="1" dirty="0">
                <a:solidFill>
                  <a:srgbClr val="002060"/>
                </a:solidFill>
                <a:latin typeface="Myriad "/>
              </a:rPr>
              <a:t>A</a:t>
            </a:r>
            <a:r>
              <a:rPr lang="en-US" dirty="0">
                <a:solidFill>
                  <a:srgbClr val="002060"/>
                </a:solidFill>
                <a:latin typeface="Myriad "/>
              </a:rPr>
              <a:t>dministration </a:t>
            </a:r>
            <a:r>
              <a:rPr lang="en-US" dirty="0" smtClean="0">
                <a:solidFill>
                  <a:srgbClr val="002060"/>
                </a:solidFill>
                <a:latin typeface="Myriad "/>
              </a:rPr>
              <a:t>and</a:t>
            </a:r>
            <a:r>
              <a:rPr lang="hu-HU" dirty="0" smtClean="0">
                <a:solidFill>
                  <a:srgbClr val="002060"/>
                </a:solidFill>
                <a:latin typeface="Myriad "/>
              </a:rPr>
              <a:t> </a:t>
            </a:r>
            <a:r>
              <a:rPr lang="hu-HU" b="1" dirty="0" smtClean="0">
                <a:solidFill>
                  <a:srgbClr val="002060"/>
                </a:solidFill>
                <a:latin typeface="Myriad "/>
              </a:rPr>
              <a:t>M</a:t>
            </a:r>
            <a:r>
              <a:rPr lang="hu-HU" dirty="0" smtClean="0">
                <a:solidFill>
                  <a:srgbClr val="002060"/>
                </a:solidFill>
                <a:latin typeface="Myriad "/>
              </a:rPr>
              <a:t>anagement </a:t>
            </a:r>
            <a:r>
              <a:rPr lang="hu-HU" b="1" dirty="0" err="1">
                <a:solidFill>
                  <a:srgbClr val="002060"/>
                </a:solidFill>
                <a:latin typeface="Myriad "/>
              </a:rPr>
              <a:t>I</a:t>
            </a:r>
            <a:r>
              <a:rPr lang="hu-HU" dirty="0" err="1">
                <a:solidFill>
                  <a:srgbClr val="002060"/>
                </a:solidFill>
                <a:latin typeface="Myriad "/>
              </a:rPr>
              <a:t>nformation</a:t>
            </a:r>
            <a:r>
              <a:rPr lang="hu-HU" dirty="0">
                <a:solidFill>
                  <a:srgbClr val="002060"/>
                </a:solidFill>
                <a:latin typeface="Myriad "/>
              </a:rPr>
              <a:t> </a:t>
            </a:r>
            <a:r>
              <a:rPr lang="hu-HU" b="1" dirty="0" smtClean="0">
                <a:solidFill>
                  <a:srgbClr val="002060"/>
                </a:solidFill>
                <a:latin typeface="Myriad "/>
              </a:rPr>
              <a:t>S</a:t>
            </a:r>
            <a:r>
              <a:rPr lang="hu-HU" dirty="0" smtClean="0">
                <a:solidFill>
                  <a:srgbClr val="002060"/>
                </a:solidFill>
                <a:latin typeface="Myriad "/>
              </a:rPr>
              <a:t>ystem</a:t>
            </a:r>
          </a:p>
          <a:p>
            <a:r>
              <a:rPr lang="hu-HU" dirty="0" err="1" smtClean="0">
                <a:solidFill>
                  <a:srgbClr val="002060"/>
                </a:solidFill>
                <a:latin typeface="Myriad "/>
              </a:rPr>
              <a:t>Single</a:t>
            </a:r>
            <a:r>
              <a:rPr lang="hu-HU" dirty="0" smtClean="0">
                <a:solidFill>
                  <a:srgbClr val="002060"/>
                </a:solidFill>
                <a:latin typeface="Myriad "/>
              </a:rPr>
              <a:t> </a:t>
            </a:r>
            <a:r>
              <a:rPr lang="hu-HU" dirty="0" err="1" smtClean="0">
                <a:solidFill>
                  <a:srgbClr val="002060"/>
                </a:solidFill>
                <a:latin typeface="Myriad "/>
              </a:rPr>
              <a:t>Entry</a:t>
            </a:r>
            <a:r>
              <a:rPr lang="hu-HU" dirty="0" smtClean="0">
                <a:solidFill>
                  <a:srgbClr val="002060"/>
                </a:solidFill>
                <a:latin typeface="Myriad "/>
              </a:rPr>
              <a:t> </a:t>
            </a:r>
            <a:r>
              <a:rPr lang="hu-HU" dirty="0" err="1" smtClean="0">
                <a:solidFill>
                  <a:srgbClr val="002060"/>
                </a:solidFill>
                <a:latin typeface="Myriad "/>
              </a:rPr>
              <a:t>Point</a:t>
            </a:r>
            <a:r>
              <a:rPr lang="hu-HU" dirty="0" smtClean="0">
                <a:solidFill>
                  <a:srgbClr val="002060"/>
                </a:solidFill>
                <a:latin typeface="Myriad "/>
              </a:rPr>
              <a:t> (SEP) policy megvalósulása</a:t>
            </a:r>
          </a:p>
          <a:p>
            <a:r>
              <a:rPr lang="hu-HU" dirty="0" smtClean="0">
                <a:solidFill>
                  <a:srgbClr val="002060"/>
                </a:solidFill>
                <a:latin typeface="Myriad "/>
              </a:rPr>
              <a:t>Az </a:t>
            </a:r>
            <a:r>
              <a:rPr lang="hu-HU" dirty="0" err="1" smtClean="0">
                <a:solidFill>
                  <a:srgbClr val="002060"/>
                </a:solidFill>
                <a:latin typeface="Myriad "/>
              </a:rPr>
              <a:t>Eurostat</a:t>
            </a:r>
            <a:r>
              <a:rPr lang="hu-HU" dirty="0" smtClean="0">
                <a:solidFill>
                  <a:srgbClr val="002060"/>
                </a:solidFill>
                <a:latin typeface="Myriad "/>
              </a:rPr>
              <a:t> felé történő adatszolgáltatások platformja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0857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30</a:t>
            </a:fld>
            <a:endParaRPr lang="hu-HU"/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73241"/>
            <a:ext cx="8611661" cy="4032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elfelé nyíl 7"/>
          <p:cNvSpPr/>
          <p:nvPr/>
        </p:nvSpPr>
        <p:spPr>
          <a:xfrm>
            <a:off x="4932040" y="2300917"/>
            <a:ext cx="771525" cy="125470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Felfelé nyíl 8"/>
          <p:cNvSpPr/>
          <p:nvPr/>
        </p:nvSpPr>
        <p:spPr>
          <a:xfrm>
            <a:off x="8189665" y="2060848"/>
            <a:ext cx="771525" cy="125470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59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31</a:t>
            </a:fld>
            <a:endParaRPr lang="hu-HU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95" y="1124744"/>
            <a:ext cx="872401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20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32</a:t>
            </a:fld>
            <a:endParaRPr lang="hu-HU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628179"/>
            <a:ext cx="8026027" cy="36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zis 5"/>
          <p:cNvSpPr/>
          <p:nvPr/>
        </p:nvSpPr>
        <p:spPr>
          <a:xfrm>
            <a:off x="3506932" y="3725141"/>
            <a:ext cx="1808018" cy="6858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886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641722"/>
          </a:xfrm>
        </p:spPr>
        <p:txBody>
          <a:bodyPr>
            <a:normAutofit/>
          </a:bodyPr>
          <a:lstStyle/>
          <a:p>
            <a:r>
              <a:rPr lang="hu-HU" b="1" dirty="0" smtClean="0">
                <a:solidFill>
                  <a:srgbClr val="000066"/>
                </a:solidFill>
                <a:latin typeface="Myriad "/>
              </a:rPr>
              <a:t>Státuszok a </a:t>
            </a:r>
            <a:r>
              <a:rPr lang="hu-HU" b="1" dirty="0" err="1" smtClean="0">
                <a:solidFill>
                  <a:srgbClr val="000066"/>
                </a:solidFill>
                <a:latin typeface="Myriad "/>
              </a:rPr>
              <a:t>WebForm</a:t>
            </a:r>
            <a:r>
              <a:rPr lang="hu-HU" b="1" dirty="0" smtClean="0">
                <a:solidFill>
                  <a:srgbClr val="000066"/>
                </a:solidFill>
                <a:latin typeface="Myriad "/>
              </a:rPr>
              <a:t> esetén</a:t>
            </a:r>
            <a:endParaRPr lang="hu-HU" b="1" dirty="0">
              <a:solidFill>
                <a:srgbClr val="000066"/>
              </a:solidFill>
              <a:latin typeface="Myriad 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844824"/>
            <a:ext cx="7886700" cy="4248472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•"/>
            </a:pPr>
            <a:r>
              <a:rPr lang="en-GB" altLang="en-US" b="1" dirty="0">
                <a:solidFill>
                  <a:srgbClr val="002060"/>
                </a:solidFill>
                <a:latin typeface="Myriad "/>
              </a:rPr>
              <a:t>Draft: </a:t>
            </a:r>
            <a:r>
              <a:rPr lang="hu-HU" altLang="en-US" dirty="0" smtClean="0">
                <a:solidFill>
                  <a:srgbClr val="002060"/>
                </a:solidFill>
                <a:latin typeface="Myriad "/>
              </a:rPr>
              <a:t>Vázlat állapod, szerkeszthető, amennyiben más felhasználó nem szerkeszti </a:t>
            </a:r>
            <a:r>
              <a:rPr lang="hu-HU" altLang="en-US" dirty="0" smtClean="0">
                <a:solidFill>
                  <a:srgbClr val="002060"/>
                </a:solidFill>
                <a:latin typeface="Myriad "/>
              </a:rPr>
              <a:t>éppen</a:t>
            </a:r>
            <a:endParaRPr lang="hu-HU" altLang="en-US" dirty="0" smtClean="0">
              <a:solidFill>
                <a:srgbClr val="002060"/>
              </a:solidFill>
              <a:latin typeface="Myriad "/>
            </a:endParaRPr>
          </a:p>
          <a:p>
            <a:pPr>
              <a:buFontTx/>
              <a:buChar char="•"/>
            </a:pPr>
            <a:r>
              <a:rPr lang="en-GB" altLang="en-US" b="1" dirty="0" smtClean="0">
                <a:solidFill>
                  <a:srgbClr val="002060"/>
                </a:solidFill>
                <a:latin typeface="Myriad "/>
              </a:rPr>
              <a:t>Validating</a:t>
            </a:r>
            <a:r>
              <a:rPr lang="en-GB" altLang="en-US" b="1" dirty="0">
                <a:solidFill>
                  <a:srgbClr val="002060"/>
                </a:solidFill>
                <a:latin typeface="Myriad "/>
              </a:rPr>
              <a:t>:</a:t>
            </a:r>
            <a:r>
              <a:rPr lang="en-GB" altLang="en-US" dirty="0">
                <a:solidFill>
                  <a:srgbClr val="002060"/>
                </a:solidFill>
                <a:latin typeface="Myriad "/>
              </a:rPr>
              <a:t> </a:t>
            </a:r>
            <a:r>
              <a:rPr lang="hu-HU" altLang="en-US" dirty="0" smtClean="0">
                <a:solidFill>
                  <a:srgbClr val="002060"/>
                </a:solidFill>
                <a:latin typeface="Myriad "/>
              </a:rPr>
              <a:t>az </a:t>
            </a:r>
            <a:r>
              <a:rPr lang="en-GB" altLang="en-US" dirty="0" smtClean="0">
                <a:solidFill>
                  <a:srgbClr val="002060"/>
                </a:solidFill>
                <a:latin typeface="Myriad "/>
              </a:rPr>
              <a:t>EDIT</a:t>
            </a:r>
            <a:r>
              <a:rPr lang="hu-HU" altLang="en-US" dirty="0" smtClean="0">
                <a:solidFill>
                  <a:srgbClr val="002060"/>
                </a:solidFill>
                <a:latin typeface="Myriad "/>
              </a:rPr>
              <a:t> </a:t>
            </a:r>
            <a:r>
              <a:rPr lang="hu-HU" altLang="en-US" dirty="0" err="1" smtClean="0">
                <a:solidFill>
                  <a:srgbClr val="002060"/>
                </a:solidFill>
                <a:latin typeface="Myriad "/>
              </a:rPr>
              <a:t>validálja</a:t>
            </a:r>
            <a:r>
              <a:rPr lang="hu-HU" altLang="en-US" dirty="0" smtClean="0">
                <a:solidFill>
                  <a:srgbClr val="002060"/>
                </a:solidFill>
                <a:latin typeface="Myriad "/>
              </a:rPr>
              <a:t> a táblázatot, a </a:t>
            </a:r>
            <a:r>
              <a:rPr lang="hu-HU" altLang="en-US" dirty="0" err="1" smtClean="0">
                <a:solidFill>
                  <a:srgbClr val="002060"/>
                </a:solidFill>
                <a:latin typeface="Myriad "/>
              </a:rPr>
              <a:t>WebForm</a:t>
            </a:r>
            <a:r>
              <a:rPr lang="hu-HU" altLang="en-US" dirty="0" smtClean="0">
                <a:solidFill>
                  <a:srgbClr val="002060"/>
                </a:solidFill>
                <a:latin typeface="Myriad "/>
              </a:rPr>
              <a:t> nem módosítható</a:t>
            </a:r>
          </a:p>
          <a:p>
            <a:pPr>
              <a:buFontTx/>
              <a:buChar char="•"/>
            </a:pPr>
            <a:r>
              <a:rPr lang="en-GB" altLang="en-US" b="1" dirty="0" smtClean="0">
                <a:solidFill>
                  <a:srgbClr val="002060"/>
                </a:solidFill>
                <a:latin typeface="Myriad "/>
              </a:rPr>
              <a:t>Validation </a:t>
            </a:r>
            <a:r>
              <a:rPr lang="en-GB" altLang="en-US" b="1" dirty="0">
                <a:solidFill>
                  <a:srgbClr val="002060"/>
                </a:solidFill>
                <a:latin typeface="Myriad "/>
              </a:rPr>
              <a:t>failed: </a:t>
            </a:r>
            <a:r>
              <a:rPr lang="hu-HU" altLang="en-US" dirty="0" smtClean="0">
                <a:solidFill>
                  <a:srgbClr val="002060"/>
                </a:solidFill>
                <a:latin typeface="Myriad "/>
              </a:rPr>
              <a:t>sikertelen </a:t>
            </a:r>
            <a:r>
              <a:rPr lang="hu-HU" altLang="en-US" dirty="0" err="1" smtClean="0">
                <a:solidFill>
                  <a:srgbClr val="002060"/>
                </a:solidFill>
                <a:latin typeface="Myriad "/>
              </a:rPr>
              <a:t>validáció</a:t>
            </a:r>
            <a:r>
              <a:rPr lang="hu-HU" altLang="en-US" dirty="0">
                <a:solidFill>
                  <a:srgbClr val="002060"/>
                </a:solidFill>
                <a:latin typeface="Myriad "/>
              </a:rPr>
              <a:t> </a:t>
            </a:r>
            <a:r>
              <a:rPr lang="hu-HU" altLang="en-US" dirty="0" smtClean="0">
                <a:solidFill>
                  <a:srgbClr val="002060"/>
                </a:solidFill>
                <a:latin typeface="Myriad "/>
              </a:rPr>
              <a:t>valamilyen hiba miatt. Ebben az állapotban szerkeszthető és ismét „</a:t>
            </a:r>
            <a:r>
              <a:rPr lang="hu-HU" altLang="en-US" dirty="0" err="1" smtClean="0">
                <a:solidFill>
                  <a:srgbClr val="002060"/>
                </a:solidFill>
                <a:latin typeface="Myriad "/>
              </a:rPr>
              <a:t>Draft</a:t>
            </a:r>
            <a:r>
              <a:rPr lang="hu-HU" altLang="en-US" dirty="0" smtClean="0">
                <a:solidFill>
                  <a:srgbClr val="002060"/>
                </a:solidFill>
                <a:latin typeface="Myriad "/>
              </a:rPr>
              <a:t>” státuszú lesz</a:t>
            </a:r>
          </a:p>
          <a:p>
            <a:pPr>
              <a:buFontTx/>
              <a:buChar char="•"/>
            </a:pPr>
            <a:r>
              <a:rPr lang="en-GB" altLang="en-US" b="1" dirty="0" smtClean="0">
                <a:solidFill>
                  <a:srgbClr val="002060"/>
                </a:solidFill>
                <a:latin typeface="Myriad "/>
              </a:rPr>
              <a:t>Validated</a:t>
            </a:r>
            <a:r>
              <a:rPr lang="en-GB" altLang="en-US" b="1" dirty="0">
                <a:solidFill>
                  <a:srgbClr val="002060"/>
                </a:solidFill>
                <a:latin typeface="Myriad "/>
              </a:rPr>
              <a:t>: </a:t>
            </a:r>
            <a:r>
              <a:rPr lang="hu-HU" altLang="en-US" dirty="0" smtClean="0">
                <a:solidFill>
                  <a:srgbClr val="002060"/>
                </a:solidFill>
                <a:latin typeface="Myriad "/>
              </a:rPr>
              <a:t>a </a:t>
            </a:r>
            <a:r>
              <a:rPr lang="hu-HU" altLang="en-US" dirty="0" err="1" smtClean="0">
                <a:solidFill>
                  <a:srgbClr val="002060"/>
                </a:solidFill>
                <a:latin typeface="Myriad "/>
              </a:rPr>
              <a:t>validálás</a:t>
            </a:r>
            <a:r>
              <a:rPr lang="hu-HU" altLang="en-US" dirty="0" smtClean="0">
                <a:solidFill>
                  <a:srgbClr val="002060"/>
                </a:solidFill>
                <a:latin typeface="Myriad "/>
              </a:rPr>
              <a:t> megtörtént, nem talált hibát</a:t>
            </a:r>
            <a:endParaRPr lang="en-GB" altLang="en-US" dirty="0">
              <a:solidFill>
                <a:srgbClr val="002060"/>
              </a:solidFill>
              <a:latin typeface="Myriad "/>
            </a:endParaRPr>
          </a:p>
          <a:p>
            <a:pPr>
              <a:buFontTx/>
              <a:buChar char="•"/>
            </a:pPr>
            <a:r>
              <a:rPr lang="en-GB" altLang="en-US" b="1" dirty="0">
                <a:solidFill>
                  <a:srgbClr val="002060"/>
                </a:solidFill>
                <a:latin typeface="Myriad "/>
              </a:rPr>
              <a:t>Transferring: </a:t>
            </a:r>
            <a:r>
              <a:rPr lang="hu-HU" altLang="en-US" dirty="0" smtClean="0">
                <a:solidFill>
                  <a:srgbClr val="002060"/>
                </a:solidFill>
                <a:latin typeface="Myriad "/>
              </a:rPr>
              <a:t>a felhasználó elindító a </a:t>
            </a:r>
            <a:r>
              <a:rPr lang="hu-HU" altLang="en-US" dirty="0" err="1" smtClean="0">
                <a:solidFill>
                  <a:srgbClr val="002060"/>
                </a:solidFill>
                <a:latin typeface="Myriad "/>
              </a:rPr>
              <a:t>WebForm</a:t>
            </a:r>
            <a:r>
              <a:rPr lang="hu-HU" altLang="en-US" dirty="0">
                <a:solidFill>
                  <a:srgbClr val="002060"/>
                </a:solidFill>
                <a:latin typeface="Myriad "/>
              </a:rPr>
              <a:t> </a:t>
            </a:r>
            <a:r>
              <a:rPr lang="hu-HU" altLang="en-US" dirty="0" smtClean="0">
                <a:solidFill>
                  <a:srgbClr val="002060"/>
                </a:solidFill>
                <a:latin typeface="Myriad "/>
              </a:rPr>
              <a:t>küldését</a:t>
            </a:r>
            <a:endParaRPr lang="en-GB" altLang="en-US" dirty="0">
              <a:solidFill>
                <a:srgbClr val="002060"/>
              </a:solidFill>
              <a:latin typeface="Myriad "/>
            </a:endParaRPr>
          </a:p>
          <a:p>
            <a:pPr>
              <a:buFontTx/>
              <a:buChar char="•"/>
            </a:pPr>
            <a:r>
              <a:rPr lang="en-GB" altLang="en-US" b="1" dirty="0">
                <a:solidFill>
                  <a:srgbClr val="002060"/>
                </a:solidFill>
                <a:latin typeface="Myriad "/>
              </a:rPr>
              <a:t>Transferred: </a:t>
            </a:r>
            <a:r>
              <a:rPr lang="hu-HU" altLang="en-US" dirty="0" smtClean="0">
                <a:solidFill>
                  <a:srgbClr val="002060"/>
                </a:solidFill>
                <a:latin typeface="Myriad "/>
              </a:rPr>
              <a:t>az adattábla átvitele befejeződött</a:t>
            </a:r>
            <a:endParaRPr lang="en-GB" altLang="en-US" dirty="0">
              <a:solidFill>
                <a:srgbClr val="002060"/>
              </a:solidFill>
              <a:latin typeface="Myriad "/>
            </a:endParaRPr>
          </a:p>
          <a:p>
            <a:pPr>
              <a:buFontTx/>
              <a:buChar char="•"/>
            </a:pPr>
            <a:r>
              <a:rPr lang="en-GB" altLang="en-US" b="1" dirty="0">
                <a:solidFill>
                  <a:srgbClr val="002060"/>
                </a:solidFill>
                <a:latin typeface="Myriad "/>
              </a:rPr>
              <a:t>Accepted: </a:t>
            </a:r>
            <a:r>
              <a:rPr lang="hu-HU" altLang="en-US" dirty="0" smtClean="0">
                <a:solidFill>
                  <a:srgbClr val="002060"/>
                </a:solidFill>
                <a:latin typeface="Myriad "/>
              </a:rPr>
              <a:t>az adatátvevő elfogadta az adatátvételt</a:t>
            </a:r>
            <a:endParaRPr lang="en-GB" altLang="en-US" dirty="0">
              <a:solidFill>
                <a:srgbClr val="002060"/>
              </a:solidFill>
              <a:latin typeface="Myriad "/>
            </a:endParaRPr>
          </a:p>
          <a:p>
            <a:pPr>
              <a:buFontTx/>
              <a:buChar char="•"/>
            </a:pPr>
            <a:r>
              <a:rPr lang="en-GB" altLang="en-US" b="1" dirty="0">
                <a:solidFill>
                  <a:srgbClr val="002060"/>
                </a:solidFill>
                <a:latin typeface="Myriad "/>
              </a:rPr>
              <a:t>Refused: </a:t>
            </a:r>
            <a:r>
              <a:rPr lang="hu-HU" altLang="en-US" dirty="0" smtClean="0">
                <a:solidFill>
                  <a:srgbClr val="002060"/>
                </a:solidFill>
                <a:latin typeface="Myriad "/>
              </a:rPr>
              <a:t>az adatátvevő nem fogadta el az adatátvételt. Ilyenkor valamilyen hiba van, amiről szintén kapunk értesítést.</a:t>
            </a:r>
            <a:endParaRPr lang="en-GB" altLang="en-US" dirty="0">
              <a:solidFill>
                <a:srgbClr val="002060"/>
              </a:solidFill>
              <a:latin typeface="Myriad "/>
            </a:endParaRPr>
          </a:p>
          <a:p>
            <a:pPr>
              <a:buFontTx/>
              <a:buChar char="•"/>
            </a:pPr>
            <a:r>
              <a:rPr lang="en-GB" altLang="en-US" b="1" dirty="0">
                <a:solidFill>
                  <a:srgbClr val="002060"/>
                </a:solidFill>
                <a:latin typeface="Myriad "/>
              </a:rPr>
              <a:t>Obsolete: </a:t>
            </a:r>
            <a:r>
              <a:rPr lang="hu-HU" altLang="en-US" dirty="0" smtClean="0">
                <a:solidFill>
                  <a:srgbClr val="002060"/>
                </a:solidFill>
                <a:latin typeface="Myriad "/>
              </a:rPr>
              <a:t>a </a:t>
            </a:r>
            <a:r>
              <a:rPr lang="hu-HU" altLang="en-US" dirty="0" err="1" smtClean="0">
                <a:solidFill>
                  <a:srgbClr val="002060"/>
                </a:solidFill>
                <a:latin typeface="Myriad "/>
              </a:rPr>
              <a:t>referenciaidőszak</a:t>
            </a:r>
            <a:r>
              <a:rPr lang="hu-HU" altLang="en-US" dirty="0" smtClean="0">
                <a:solidFill>
                  <a:srgbClr val="002060"/>
                </a:solidFill>
                <a:latin typeface="Myriad "/>
              </a:rPr>
              <a:t>, az aktiváció vagy maga a sablon változása esetén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129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327726" cy="936104"/>
          </a:xfrm>
        </p:spPr>
        <p:txBody>
          <a:bodyPr>
            <a:normAutofit/>
          </a:bodyPr>
          <a:lstStyle/>
          <a:p>
            <a:pPr algn="ctr"/>
            <a:r>
              <a:rPr lang="hu-HU" sz="2700" b="1" dirty="0" smtClean="0">
                <a:solidFill>
                  <a:srgbClr val="002060"/>
                </a:solidFill>
                <a:latin typeface="Myriad "/>
                <a:ea typeface="+mn-ea"/>
                <a:cs typeface="+mn-cs"/>
              </a:rPr>
              <a:t>        Kezelőfelület </a:t>
            </a:r>
            <a:r>
              <a:rPr lang="hu-HU" sz="2700" b="1" dirty="0" err="1">
                <a:solidFill>
                  <a:srgbClr val="002060"/>
                </a:solidFill>
                <a:latin typeface="Myriad "/>
                <a:ea typeface="+mn-ea"/>
                <a:cs typeface="+mn-cs"/>
              </a:rPr>
              <a:t>személyreszabása</a:t>
            </a:r>
            <a:endParaRPr lang="hu-HU" sz="2700" b="1" dirty="0">
              <a:solidFill>
                <a:srgbClr val="002060"/>
              </a:solidFill>
              <a:latin typeface="Myriad "/>
              <a:ea typeface="+mn-ea"/>
              <a:cs typeface="+mn-cs"/>
            </a:endParaRPr>
          </a:p>
        </p:txBody>
      </p:sp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8650" y="1484784"/>
            <a:ext cx="7845936" cy="4481666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34</a:t>
            </a:fld>
            <a:endParaRPr lang="hu-HU"/>
          </a:p>
        </p:txBody>
      </p:sp>
      <p:sp>
        <p:nvSpPr>
          <p:cNvPr id="3" name="Jobbra nyíl 2"/>
          <p:cNvSpPr/>
          <p:nvPr/>
        </p:nvSpPr>
        <p:spPr>
          <a:xfrm>
            <a:off x="6228184" y="3232399"/>
            <a:ext cx="1482464" cy="4932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175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35</a:t>
            </a:fld>
            <a:endParaRPr lang="hu-H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7069569" cy="402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7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36</a:t>
            </a:fld>
            <a:endParaRPr lang="hu-HU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65" y="1068537"/>
            <a:ext cx="7073669" cy="4235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510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37</a:t>
            </a:fld>
            <a:endParaRPr lang="hu-HU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27" y="1052513"/>
            <a:ext cx="7570346" cy="424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94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smtClean="0">
                <a:solidFill>
                  <a:srgbClr val="002060"/>
                </a:solidFill>
                <a:latin typeface="Myriad "/>
              </a:rPr>
              <a:t>Az átállás tervezett menete</a:t>
            </a:r>
            <a:endParaRPr lang="hu-HU" b="1" dirty="0">
              <a:solidFill>
                <a:srgbClr val="002060"/>
              </a:solidFill>
              <a:latin typeface="Myriad 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hu-HU" sz="3200" dirty="0">
                <a:solidFill>
                  <a:srgbClr val="002060"/>
                </a:solidFill>
                <a:latin typeface="Myriad "/>
              </a:rPr>
              <a:t>2019. második negyedév: </a:t>
            </a:r>
            <a:r>
              <a:rPr lang="hu-HU" sz="3200" dirty="0" err="1">
                <a:solidFill>
                  <a:srgbClr val="002060"/>
                </a:solidFill>
                <a:latin typeface="Myriad "/>
              </a:rPr>
              <a:t>WebForm-ok</a:t>
            </a:r>
            <a:r>
              <a:rPr lang="hu-HU" sz="3200" dirty="0">
                <a:solidFill>
                  <a:srgbClr val="002060"/>
                </a:solidFill>
                <a:latin typeface="Myriad "/>
              </a:rPr>
              <a:t> eDAMIS4-be betöltése</a:t>
            </a:r>
          </a:p>
          <a:p>
            <a:pPr>
              <a:lnSpc>
                <a:spcPct val="80000"/>
              </a:lnSpc>
            </a:pPr>
            <a:r>
              <a:rPr lang="hu-HU" sz="3200" dirty="0">
                <a:solidFill>
                  <a:srgbClr val="002060"/>
                </a:solidFill>
                <a:latin typeface="Myriad "/>
              </a:rPr>
              <a:t>2019. harmadik negyedév: </a:t>
            </a:r>
            <a:r>
              <a:rPr lang="hu-HU" sz="3200" dirty="0" err="1">
                <a:solidFill>
                  <a:srgbClr val="002060"/>
                </a:solidFill>
                <a:latin typeface="Myriad "/>
              </a:rPr>
              <a:t>eDAMIS</a:t>
            </a:r>
            <a:r>
              <a:rPr lang="hu-HU" sz="3200" dirty="0">
                <a:solidFill>
                  <a:srgbClr val="002060"/>
                </a:solidFill>
                <a:latin typeface="Myriad "/>
              </a:rPr>
              <a:t> 3 EWP nem lesz elérhető</a:t>
            </a:r>
          </a:p>
          <a:p>
            <a:pPr>
              <a:lnSpc>
                <a:spcPct val="80000"/>
              </a:lnSpc>
            </a:pPr>
            <a:r>
              <a:rPr lang="hu-HU" sz="3200" dirty="0">
                <a:solidFill>
                  <a:srgbClr val="002060"/>
                </a:solidFill>
                <a:latin typeface="Myriad "/>
              </a:rPr>
              <a:t>2019. év vége: új adattovábbítási módok (</a:t>
            </a:r>
            <a:r>
              <a:rPr lang="hu-HU" sz="3200" dirty="0" err="1">
                <a:solidFill>
                  <a:srgbClr val="002060"/>
                </a:solidFill>
                <a:latin typeface="Myriad "/>
              </a:rPr>
              <a:t>sFTP</a:t>
            </a:r>
            <a:r>
              <a:rPr lang="hu-HU" sz="3200" dirty="0">
                <a:solidFill>
                  <a:srgbClr val="002060"/>
                </a:solidFill>
                <a:latin typeface="Myriad "/>
              </a:rPr>
              <a:t>, ESDEN </a:t>
            </a:r>
            <a:r>
              <a:rPr lang="hu-HU" sz="3200" dirty="0" err="1">
                <a:solidFill>
                  <a:srgbClr val="002060"/>
                </a:solidFill>
                <a:latin typeface="Myriad "/>
              </a:rPr>
              <a:t>Client</a:t>
            </a:r>
            <a:r>
              <a:rPr lang="hu-HU" sz="3200" dirty="0">
                <a:solidFill>
                  <a:srgbClr val="002060"/>
                </a:solidFill>
                <a:latin typeface="Myriad 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hu-HU" sz="3200" dirty="0">
                <a:solidFill>
                  <a:srgbClr val="002060"/>
                </a:solidFill>
                <a:latin typeface="Myriad "/>
              </a:rPr>
              <a:t>2020. második negyedév: az EWA teljes mértékű </a:t>
            </a:r>
            <a:r>
              <a:rPr lang="hu-HU" sz="3200" dirty="0" err="1" smtClean="0">
                <a:solidFill>
                  <a:srgbClr val="002060"/>
                </a:solidFill>
                <a:latin typeface="Myriad "/>
              </a:rPr>
              <a:t>kivezetése-Addig</a:t>
            </a:r>
            <a:r>
              <a:rPr lang="hu-HU" sz="3200" dirty="0" smtClean="0">
                <a:solidFill>
                  <a:srgbClr val="002060"/>
                </a:solidFill>
                <a:latin typeface="Myriad "/>
              </a:rPr>
              <a:t> </a:t>
            </a:r>
            <a:r>
              <a:rPr lang="hu-HU" sz="3200" dirty="0">
                <a:solidFill>
                  <a:srgbClr val="002060"/>
                </a:solidFill>
                <a:latin typeface="Myriad "/>
              </a:rPr>
              <a:t>még elérhető lesz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3912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002060"/>
                </a:solidFill>
                <a:latin typeface="Myriad "/>
              </a:rPr>
              <a:t>Java beállítás </a:t>
            </a:r>
            <a:r>
              <a:rPr lang="hu-HU" b="1" dirty="0" err="1">
                <a:solidFill>
                  <a:srgbClr val="002060"/>
                </a:solidFill>
                <a:latin typeface="Myriad "/>
              </a:rPr>
              <a:t>eDAMIS</a:t>
            </a:r>
            <a:r>
              <a:rPr lang="hu-HU" b="1" dirty="0">
                <a:solidFill>
                  <a:srgbClr val="002060"/>
                </a:solidFill>
                <a:latin typeface="Myriad "/>
              </a:rPr>
              <a:t> 3-hoz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591" r="50000" b="4039"/>
          <a:stretch/>
        </p:blipFill>
        <p:spPr>
          <a:xfrm>
            <a:off x="107504" y="1052736"/>
            <a:ext cx="8953022" cy="4752528"/>
          </a:xfrm>
          <a:prstGeom prst="rect">
            <a:avLst/>
          </a:prstGeom>
        </p:spPr>
      </p:pic>
      <p:sp>
        <p:nvSpPr>
          <p:cNvPr id="6" name="Ellipszis buborék 5"/>
          <p:cNvSpPr/>
          <p:nvPr/>
        </p:nvSpPr>
        <p:spPr>
          <a:xfrm>
            <a:off x="1499693" y="1268760"/>
            <a:ext cx="3074640" cy="1224136"/>
          </a:xfrm>
          <a:prstGeom prst="wedgeEllipseCallout">
            <a:avLst>
              <a:gd name="adj1" fmla="val 155056"/>
              <a:gd name="adj2" fmla="val 488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>
                <a:solidFill>
                  <a:srgbClr val="002060"/>
                </a:solidFill>
              </a:rPr>
              <a:t>Internetbeállítások</a:t>
            </a:r>
            <a:endParaRPr lang="hu-H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78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700" b="1" dirty="0">
                <a:solidFill>
                  <a:srgbClr val="002060"/>
                </a:solidFill>
                <a:latin typeface="Myriad "/>
                <a:ea typeface="+mn-ea"/>
                <a:cs typeface="+mn-cs"/>
              </a:rPr>
              <a:t>Újdonságok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hu-HU" dirty="0" smtClean="0">
              <a:solidFill>
                <a:srgbClr val="002060"/>
              </a:solidFill>
              <a:latin typeface="Myriad "/>
            </a:endParaRPr>
          </a:p>
          <a:p>
            <a:endParaRPr lang="hu-HU" dirty="0">
              <a:solidFill>
                <a:srgbClr val="002060"/>
              </a:solidFill>
              <a:latin typeface="Myriad "/>
            </a:endParaRPr>
          </a:p>
          <a:p>
            <a:r>
              <a:rPr lang="hu-HU" dirty="0" smtClean="0">
                <a:solidFill>
                  <a:srgbClr val="002060"/>
                </a:solidFill>
                <a:latin typeface="Myriad "/>
              </a:rPr>
              <a:t>Magasabb </a:t>
            </a:r>
            <a:r>
              <a:rPr lang="hu-HU" dirty="0">
                <a:solidFill>
                  <a:srgbClr val="002060"/>
                </a:solidFill>
                <a:latin typeface="Myriad "/>
              </a:rPr>
              <a:t>fokú biztonság – kétirányú </a:t>
            </a:r>
            <a:r>
              <a:rPr lang="hu-HU" dirty="0" smtClean="0">
                <a:solidFill>
                  <a:srgbClr val="002060"/>
                </a:solidFill>
                <a:latin typeface="Myriad "/>
              </a:rPr>
              <a:t>titkosítás</a:t>
            </a:r>
          </a:p>
          <a:p>
            <a:r>
              <a:rPr lang="hu-HU" dirty="0">
                <a:solidFill>
                  <a:srgbClr val="002060"/>
                </a:solidFill>
                <a:latin typeface="Myriad "/>
              </a:rPr>
              <a:t>Web </a:t>
            </a:r>
            <a:r>
              <a:rPr lang="hu-HU" dirty="0" err="1">
                <a:solidFill>
                  <a:srgbClr val="002060"/>
                </a:solidFill>
                <a:latin typeface="Myriad "/>
              </a:rPr>
              <a:t>Application</a:t>
            </a:r>
            <a:r>
              <a:rPr lang="hu-HU" dirty="0">
                <a:solidFill>
                  <a:srgbClr val="002060"/>
                </a:solidFill>
                <a:latin typeface="Myriad "/>
              </a:rPr>
              <a:t> (EWA) fokozatos kivezetése – új adatküldési </a:t>
            </a:r>
            <a:r>
              <a:rPr lang="hu-HU" dirty="0" smtClean="0">
                <a:solidFill>
                  <a:srgbClr val="002060"/>
                </a:solidFill>
                <a:latin typeface="Myriad "/>
              </a:rPr>
              <a:t>módszerek</a:t>
            </a:r>
            <a:r>
              <a:rPr lang="hu-HU" dirty="0">
                <a:solidFill>
                  <a:srgbClr val="002060"/>
                </a:solidFill>
                <a:latin typeface="Myriad "/>
              </a:rPr>
              <a:t>: </a:t>
            </a:r>
            <a:r>
              <a:rPr lang="hu-HU" dirty="0" err="1" smtClean="0">
                <a:solidFill>
                  <a:srgbClr val="002060"/>
                </a:solidFill>
                <a:latin typeface="Myriad "/>
              </a:rPr>
              <a:t>sFTP</a:t>
            </a:r>
            <a:r>
              <a:rPr lang="hu-HU" dirty="0" smtClean="0">
                <a:solidFill>
                  <a:srgbClr val="002060"/>
                </a:solidFill>
                <a:latin typeface="Myriad "/>
              </a:rPr>
              <a:t>, </a:t>
            </a:r>
            <a:r>
              <a:rPr lang="hu-HU" dirty="0">
                <a:solidFill>
                  <a:srgbClr val="002060"/>
                </a:solidFill>
                <a:latin typeface="Myriad "/>
              </a:rPr>
              <a:t>ESDEN </a:t>
            </a:r>
            <a:r>
              <a:rPr lang="hu-HU" dirty="0" err="1" smtClean="0">
                <a:solidFill>
                  <a:srgbClr val="002060"/>
                </a:solidFill>
                <a:latin typeface="Myriad "/>
              </a:rPr>
              <a:t>Client</a:t>
            </a:r>
            <a:endParaRPr lang="hu-HU" dirty="0">
              <a:solidFill>
                <a:srgbClr val="002060"/>
              </a:solidFill>
              <a:latin typeface="Myriad "/>
            </a:endParaRPr>
          </a:p>
          <a:p>
            <a:r>
              <a:rPr lang="hu-HU" dirty="0" smtClean="0">
                <a:solidFill>
                  <a:srgbClr val="002060"/>
                </a:solidFill>
                <a:latin typeface="Myriad "/>
              </a:rPr>
              <a:t>Újragondolt </a:t>
            </a:r>
            <a:r>
              <a:rPr lang="hu-HU" dirty="0" err="1">
                <a:solidFill>
                  <a:srgbClr val="002060"/>
                </a:solidFill>
                <a:latin typeface="Myriad "/>
              </a:rPr>
              <a:t>WebFormok</a:t>
            </a:r>
            <a:r>
              <a:rPr lang="hu-HU" dirty="0">
                <a:solidFill>
                  <a:srgbClr val="002060"/>
                </a:solidFill>
                <a:latin typeface="Myriad "/>
              </a:rPr>
              <a:t> – </a:t>
            </a:r>
            <a:r>
              <a:rPr lang="hu-HU" dirty="0" smtClean="0">
                <a:solidFill>
                  <a:srgbClr val="002060"/>
                </a:solidFill>
                <a:latin typeface="Myriad "/>
              </a:rPr>
              <a:t>hamarosan elérhető</a:t>
            </a:r>
            <a:endParaRPr lang="hu-HU" dirty="0">
              <a:solidFill>
                <a:srgbClr val="002060"/>
              </a:solidFill>
              <a:latin typeface="Myriad 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247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0148" t="12557" r="57205" b="28556"/>
          <a:stretch/>
        </p:blipFill>
        <p:spPr>
          <a:xfrm>
            <a:off x="26717" y="753655"/>
            <a:ext cx="4355117" cy="566165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l="10949" t="9581" r="16514" b="4196"/>
          <a:stretch/>
        </p:blipFill>
        <p:spPr>
          <a:xfrm>
            <a:off x="4829339" y="929080"/>
            <a:ext cx="4615397" cy="5486227"/>
          </a:xfrm>
          <a:prstGeom prst="rect">
            <a:avLst/>
          </a:prstGeom>
        </p:spPr>
      </p:pic>
      <p:sp>
        <p:nvSpPr>
          <p:cNvPr id="6" name="Ellipszis 5"/>
          <p:cNvSpPr/>
          <p:nvPr/>
        </p:nvSpPr>
        <p:spPr>
          <a:xfrm>
            <a:off x="1835696" y="4509120"/>
            <a:ext cx="1080120" cy="648072"/>
          </a:xfrm>
          <a:prstGeom prst="ellipse">
            <a:avLst/>
          </a:prstGeom>
          <a:noFill/>
          <a:ln w="76200"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6732240" y="5483092"/>
            <a:ext cx="1080120" cy="648072"/>
          </a:xfrm>
          <a:prstGeom prst="ellipse">
            <a:avLst/>
          </a:prstGeom>
          <a:noFill/>
          <a:ln w="76200"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Jobbra nyíl 7"/>
          <p:cNvSpPr/>
          <p:nvPr/>
        </p:nvSpPr>
        <p:spPr>
          <a:xfrm>
            <a:off x="4008371" y="2996952"/>
            <a:ext cx="1194432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/>
          <p:cNvSpPr/>
          <p:nvPr/>
        </p:nvSpPr>
        <p:spPr>
          <a:xfrm>
            <a:off x="1547664" y="5448851"/>
            <a:ext cx="1152798" cy="700194"/>
          </a:xfrm>
          <a:prstGeom prst="ellipse">
            <a:avLst/>
          </a:prstGeom>
          <a:noFill/>
          <a:ln w="57150">
            <a:solidFill>
              <a:srgbClr val="5B92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189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51552" r="88220"/>
          <a:stretch/>
        </p:blipFill>
        <p:spPr>
          <a:xfrm>
            <a:off x="2464404" y="976638"/>
            <a:ext cx="4474895" cy="5175929"/>
          </a:xfrm>
          <a:prstGeom prst="rect">
            <a:avLst/>
          </a:prstGeom>
        </p:spPr>
      </p:pic>
      <p:sp>
        <p:nvSpPr>
          <p:cNvPr id="7" name="Ellipszis 6"/>
          <p:cNvSpPr/>
          <p:nvPr/>
        </p:nvSpPr>
        <p:spPr>
          <a:xfrm>
            <a:off x="2627784" y="3382013"/>
            <a:ext cx="1440160" cy="304857"/>
          </a:xfrm>
          <a:prstGeom prst="ellipse">
            <a:avLst/>
          </a:prstGeom>
          <a:noFill/>
          <a:ln w="57150">
            <a:solidFill>
              <a:srgbClr val="4F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Balra nyíl 7"/>
          <p:cNvSpPr/>
          <p:nvPr/>
        </p:nvSpPr>
        <p:spPr>
          <a:xfrm>
            <a:off x="2990504" y="5517232"/>
            <a:ext cx="1152128" cy="925327"/>
          </a:xfrm>
          <a:prstGeom prst="leftArrow">
            <a:avLst/>
          </a:prstGeom>
          <a:solidFill>
            <a:srgbClr val="6666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080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713" t="16401" r="68112" b="33200"/>
          <a:stretch/>
        </p:blipFill>
        <p:spPr>
          <a:xfrm>
            <a:off x="2035125" y="1052513"/>
            <a:ext cx="5073750" cy="5073650"/>
          </a:xfrm>
          <a:prstGeom prst="rect">
            <a:avLst/>
          </a:prstGeom>
        </p:spPr>
      </p:pic>
      <p:sp>
        <p:nvSpPr>
          <p:cNvPr id="5" name="Ellipszis 4"/>
          <p:cNvSpPr/>
          <p:nvPr/>
        </p:nvSpPr>
        <p:spPr>
          <a:xfrm>
            <a:off x="4932040" y="5589240"/>
            <a:ext cx="914400" cy="914400"/>
          </a:xfrm>
          <a:prstGeom prst="ellipse">
            <a:avLst/>
          </a:prstGeom>
          <a:noFill/>
          <a:ln w="571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8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500" t="15073" r="68375" b="32039"/>
          <a:stretch/>
        </p:blipFill>
        <p:spPr>
          <a:xfrm>
            <a:off x="1979712" y="909283"/>
            <a:ext cx="5112568" cy="5794248"/>
          </a:xfrm>
          <a:prstGeom prst="rect">
            <a:avLst/>
          </a:prstGeom>
        </p:spPr>
      </p:pic>
      <p:sp>
        <p:nvSpPr>
          <p:cNvPr id="5" name="Ellipszis 4"/>
          <p:cNvSpPr/>
          <p:nvPr/>
        </p:nvSpPr>
        <p:spPr>
          <a:xfrm>
            <a:off x="4050988" y="4613153"/>
            <a:ext cx="1440160" cy="648072"/>
          </a:xfrm>
          <a:prstGeom prst="ellipse">
            <a:avLst/>
          </a:prstGeom>
          <a:noFill/>
          <a:ln w="571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696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2393" y="1052513"/>
            <a:ext cx="4679213" cy="5073650"/>
          </a:xfrm>
          <a:prstGeom prst="rect">
            <a:avLst/>
          </a:prstGeom>
        </p:spPr>
      </p:pic>
      <p:sp>
        <p:nvSpPr>
          <p:cNvPr id="5" name="Jobbra nyíl 4"/>
          <p:cNvSpPr/>
          <p:nvPr/>
        </p:nvSpPr>
        <p:spPr>
          <a:xfrm>
            <a:off x="2555776" y="3203006"/>
            <a:ext cx="1296144" cy="77266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325" y="4077072"/>
            <a:ext cx="969348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0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7625" t="15073" r="67500" b="32039"/>
          <a:stretch/>
        </p:blipFill>
        <p:spPr>
          <a:xfrm>
            <a:off x="395536" y="1052736"/>
            <a:ext cx="4680520" cy="4680520"/>
          </a:xfrm>
          <a:prstGeom prst="rect">
            <a:avLst/>
          </a:prstGeom>
        </p:spPr>
      </p:pic>
      <p:sp>
        <p:nvSpPr>
          <p:cNvPr id="5" name="Ellipszis 4"/>
          <p:cNvSpPr/>
          <p:nvPr/>
        </p:nvSpPr>
        <p:spPr>
          <a:xfrm>
            <a:off x="3275856" y="4077072"/>
            <a:ext cx="1800200" cy="648072"/>
          </a:xfrm>
          <a:prstGeom prst="ellipse">
            <a:avLst/>
          </a:prstGeom>
          <a:noFill/>
          <a:ln w="571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145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7875" t="13884" r="67875" b="33671"/>
          <a:stretch/>
        </p:blipFill>
        <p:spPr>
          <a:xfrm>
            <a:off x="2987824" y="1124744"/>
            <a:ext cx="4104456" cy="4248472"/>
          </a:xfrm>
          <a:prstGeom prst="rect">
            <a:avLst/>
          </a:prstGeom>
        </p:spPr>
      </p:pic>
      <p:sp>
        <p:nvSpPr>
          <p:cNvPr id="10" name="Jobbra nyíl 9"/>
          <p:cNvSpPr/>
          <p:nvPr/>
        </p:nvSpPr>
        <p:spPr>
          <a:xfrm>
            <a:off x="4788024" y="4293096"/>
            <a:ext cx="978408" cy="484632"/>
          </a:xfrm>
          <a:prstGeom prst="rightArrow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Jobbra nyíl 10"/>
          <p:cNvSpPr/>
          <p:nvPr/>
        </p:nvSpPr>
        <p:spPr>
          <a:xfrm>
            <a:off x="4932040" y="4833156"/>
            <a:ext cx="978408" cy="484632"/>
          </a:xfrm>
          <a:prstGeom prst="rightArrow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Jobbra nyíl 11"/>
          <p:cNvSpPr/>
          <p:nvPr/>
        </p:nvSpPr>
        <p:spPr>
          <a:xfrm>
            <a:off x="2123728" y="3787855"/>
            <a:ext cx="978408" cy="484632"/>
          </a:xfrm>
          <a:prstGeom prst="rightArrow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485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2" grpId="0" animBg="1"/>
      <p:bldP spid="12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048" t="15073" r="68375" b="32039"/>
          <a:stretch/>
        </p:blipFill>
        <p:spPr>
          <a:xfrm>
            <a:off x="2411760" y="1052736"/>
            <a:ext cx="5040560" cy="552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8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rgbClr val="000066"/>
                </a:solidFill>
                <a:latin typeface="Myriad "/>
              </a:rPr>
              <a:t>Hasznos linkek</a:t>
            </a:r>
            <a:endParaRPr lang="hu-HU" b="1" dirty="0">
              <a:solidFill>
                <a:srgbClr val="000066"/>
              </a:solidFill>
              <a:latin typeface="Myriad 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u="sng" dirty="0" smtClean="0">
              <a:latin typeface="Myriad "/>
              <a:hlinkClick r:id="rId3"/>
            </a:endParaRPr>
          </a:p>
          <a:p>
            <a:endParaRPr lang="hu-HU" u="sng" dirty="0">
              <a:latin typeface="Myriad "/>
              <a:hlinkClick r:id="rId3"/>
            </a:endParaRPr>
          </a:p>
          <a:p>
            <a:r>
              <a:rPr lang="hu-HU" u="sng" dirty="0" smtClean="0">
                <a:latin typeface="Myriad "/>
                <a:hlinkClick r:id="rId3"/>
              </a:rPr>
              <a:t>eDAMIS4 </a:t>
            </a:r>
            <a:r>
              <a:rPr lang="hu-HU" u="sng" dirty="0" err="1">
                <a:latin typeface="Myriad "/>
                <a:hlinkClick r:id="rId3"/>
              </a:rPr>
              <a:t>Migration</a:t>
            </a:r>
            <a:r>
              <a:rPr lang="hu-HU" u="sng" dirty="0">
                <a:latin typeface="Myriad "/>
                <a:hlinkClick r:id="rId3"/>
              </a:rPr>
              <a:t> </a:t>
            </a:r>
            <a:r>
              <a:rPr lang="hu-HU" u="sng" dirty="0" err="1" smtClean="0">
                <a:latin typeface="Myriad "/>
                <a:hlinkClick r:id="rId3"/>
              </a:rPr>
              <a:t>InfoSpace</a:t>
            </a:r>
            <a:endParaRPr lang="hu-HU" u="sng" dirty="0" smtClean="0">
              <a:latin typeface="Myriad 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hu-HU" u="sng" dirty="0" smtClean="0">
              <a:latin typeface="Myriad "/>
            </a:endParaRPr>
          </a:p>
          <a:p>
            <a:r>
              <a:rPr lang="hu-HU" dirty="0" err="1" smtClean="0">
                <a:solidFill>
                  <a:srgbClr val="000066"/>
                </a:solidFill>
                <a:latin typeface="Myriad "/>
              </a:rPr>
              <a:t>Webináriumok</a:t>
            </a:r>
            <a:r>
              <a:rPr lang="hu-HU" dirty="0">
                <a:solidFill>
                  <a:srgbClr val="000066"/>
                </a:solidFill>
                <a:latin typeface="Myriad "/>
              </a:rPr>
              <a:t> - </a:t>
            </a:r>
            <a:r>
              <a:rPr lang="hu-HU" dirty="0">
                <a:latin typeface="Myriad "/>
                <a:hlinkClick r:id="rId4"/>
              </a:rPr>
              <a:t>https://</a:t>
            </a:r>
            <a:r>
              <a:rPr lang="hu-HU" dirty="0" smtClean="0">
                <a:latin typeface="Myriad "/>
                <a:hlinkClick r:id="rId4"/>
              </a:rPr>
              <a:t>circabc.europa.eu/faces/jsp/extension/wai/navigation/container.jsp</a:t>
            </a:r>
            <a:endParaRPr lang="hu-HU" dirty="0" smtClean="0">
              <a:latin typeface="Myriad 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48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018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ím 1"/>
          <p:cNvSpPr>
            <a:spLocks noGrp="1"/>
          </p:cNvSpPr>
          <p:nvPr>
            <p:ph type="title"/>
          </p:nvPr>
        </p:nvSpPr>
        <p:spPr>
          <a:xfrm>
            <a:off x="2484438" y="400050"/>
            <a:ext cx="6202362" cy="684213"/>
          </a:xfrm>
        </p:spPr>
        <p:txBody>
          <a:bodyPr/>
          <a:lstStyle/>
          <a:p>
            <a:r>
              <a:rPr lang="hu-HU" altLang="hu-HU" sz="3600" b="1" dirty="0" smtClean="0">
                <a:solidFill>
                  <a:srgbClr val="000066"/>
                </a:solidFill>
                <a:latin typeface="Myriad "/>
              </a:rPr>
              <a:t>Elérhetőségek</a:t>
            </a:r>
          </a:p>
        </p:txBody>
      </p:sp>
      <p:sp>
        <p:nvSpPr>
          <p:cNvPr id="1536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hu-HU" altLang="hu-HU" dirty="0" smtClean="0">
              <a:latin typeface="Calibri" panose="020F0502020204030204" pitchFamily="34" charset="0"/>
              <a:hlinkClick r:id="rId2"/>
            </a:endParaRPr>
          </a:p>
          <a:p>
            <a:pPr marL="0" indent="0" algn="ctr">
              <a:buNone/>
            </a:pPr>
            <a:endParaRPr lang="hu-HU" altLang="hu-HU" dirty="0" smtClean="0">
              <a:latin typeface="Myriad "/>
              <a:hlinkClick r:id="rId2"/>
            </a:endParaRPr>
          </a:p>
          <a:p>
            <a:pPr marL="0" indent="0" algn="ctr">
              <a:buNone/>
            </a:pPr>
            <a:r>
              <a:rPr lang="hu-HU" altLang="hu-HU" dirty="0" err="1">
                <a:latin typeface="Calibri" panose="020F0502020204030204" pitchFamily="34" charset="0"/>
                <a:hlinkClick r:id="rId2"/>
              </a:rPr>
              <a:t>e</a:t>
            </a:r>
            <a:r>
              <a:rPr lang="hu-HU" altLang="hu-HU" dirty="0" err="1" smtClean="0">
                <a:latin typeface="Calibri" panose="020F0502020204030204" pitchFamily="34" charset="0"/>
                <a:hlinkClick r:id="rId2"/>
              </a:rPr>
              <a:t>va.konya</a:t>
            </a:r>
            <a:r>
              <a:rPr lang="hu-HU" altLang="hu-HU" dirty="0" smtClean="0">
                <a:latin typeface="Calibri" panose="020F0502020204030204" pitchFamily="34" charset="0"/>
                <a:hlinkClick r:id="rId2"/>
              </a:rPr>
              <a:t>@</a:t>
            </a:r>
            <a:r>
              <a:rPr lang="hu-HU" altLang="hu-HU" dirty="0" err="1" smtClean="0">
                <a:latin typeface="Calibri" panose="020F0502020204030204" pitchFamily="34" charset="0"/>
                <a:hlinkClick r:id="rId2"/>
              </a:rPr>
              <a:t>ksh.hu</a:t>
            </a:r>
            <a:endParaRPr lang="hu-HU" altLang="hu-HU" dirty="0" smtClean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endParaRPr lang="hu-HU" altLang="hu-HU" dirty="0" smtClean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hu-HU" altLang="hu-HU" dirty="0" err="1" smtClean="0">
                <a:latin typeface="Calibri" panose="020F0502020204030204" pitchFamily="34" charset="0"/>
                <a:hlinkClick r:id="rId3"/>
              </a:rPr>
              <a:t>statkoord</a:t>
            </a:r>
            <a:r>
              <a:rPr lang="hu-HU" altLang="hu-HU" dirty="0" smtClean="0">
                <a:latin typeface="Calibri" panose="020F0502020204030204" pitchFamily="34" charset="0"/>
                <a:hlinkClick r:id="rId3"/>
              </a:rPr>
              <a:t>@</a:t>
            </a:r>
            <a:r>
              <a:rPr lang="hu-HU" altLang="hu-HU" dirty="0" err="1" smtClean="0">
                <a:latin typeface="Calibri" panose="020F0502020204030204" pitchFamily="34" charset="0"/>
                <a:hlinkClick r:id="rId3"/>
              </a:rPr>
              <a:t>ksh.hu</a:t>
            </a:r>
            <a:endParaRPr lang="hu-HU" altLang="hu-HU" dirty="0" smtClean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endParaRPr lang="hu-HU" altLang="hu-HU" dirty="0" smtClean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endParaRPr lang="hu-HU" altLang="hu-HU" dirty="0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b="1" dirty="0" smtClean="0">
                <a:solidFill>
                  <a:srgbClr val="002060"/>
                </a:solidFill>
              </a:rPr>
              <a:t>Jelenleg elérhető funkciók</a:t>
            </a:r>
            <a:endParaRPr lang="hu-HU" sz="3600" b="1" dirty="0">
              <a:solidFill>
                <a:srgbClr val="00206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 smtClean="0">
              <a:solidFill>
                <a:srgbClr val="002060"/>
              </a:solidFill>
              <a:latin typeface="Myriad "/>
            </a:endParaRPr>
          </a:p>
          <a:p>
            <a:endParaRPr lang="hu-HU" dirty="0">
              <a:solidFill>
                <a:srgbClr val="002060"/>
              </a:solidFill>
              <a:latin typeface="Myriad "/>
            </a:endParaRPr>
          </a:p>
          <a:p>
            <a:r>
              <a:rPr lang="hu-HU" dirty="0" smtClean="0">
                <a:solidFill>
                  <a:srgbClr val="002060"/>
                </a:solidFill>
                <a:latin typeface="Myriad "/>
              </a:rPr>
              <a:t>EWP adatküldés</a:t>
            </a:r>
          </a:p>
          <a:p>
            <a:r>
              <a:rPr lang="hu-HU" dirty="0" smtClean="0">
                <a:solidFill>
                  <a:srgbClr val="002060"/>
                </a:solidFill>
                <a:latin typeface="Myriad "/>
              </a:rPr>
              <a:t>EWP adatfogadás – </a:t>
            </a:r>
            <a:r>
              <a:rPr lang="hu-HU" dirty="0" err="1" smtClean="0">
                <a:solidFill>
                  <a:srgbClr val="002060"/>
                </a:solidFill>
                <a:latin typeface="Myriad "/>
              </a:rPr>
              <a:t>EWP-n</a:t>
            </a:r>
            <a:r>
              <a:rPr lang="hu-HU" dirty="0" smtClean="0">
                <a:solidFill>
                  <a:srgbClr val="002060"/>
                </a:solidFill>
                <a:latin typeface="Myriad "/>
              </a:rPr>
              <a:t> keresztül küldött adatok esetében</a:t>
            </a:r>
          </a:p>
          <a:p>
            <a:r>
              <a:rPr lang="hu-HU" dirty="0" smtClean="0">
                <a:solidFill>
                  <a:srgbClr val="002060"/>
                </a:solidFill>
                <a:latin typeface="Myriad "/>
              </a:rPr>
              <a:t>Kezelőfelület testreszabás</a:t>
            </a:r>
          </a:p>
          <a:p>
            <a:r>
              <a:rPr lang="hu-HU" dirty="0" smtClean="0">
                <a:solidFill>
                  <a:srgbClr val="002060"/>
                </a:solidFill>
                <a:latin typeface="Myriad "/>
              </a:rPr>
              <a:t>Adatforgalom riport</a:t>
            </a:r>
            <a:endParaRPr lang="hu-HU" dirty="0">
              <a:solidFill>
                <a:srgbClr val="002060"/>
              </a:solidFill>
              <a:latin typeface="Myriad "/>
            </a:endParaRPr>
          </a:p>
        </p:txBody>
      </p:sp>
    </p:spTree>
    <p:extLst>
      <p:ext uri="{BB962C8B-B14F-4D97-AF65-F5344CB8AC3E}">
        <p14:creationId xmlns:p14="http://schemas.microsoft.com/office/powerpoint/2010/main" val="297352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886700" cy="645128"/>
          </a:xfrm>
        </p:spPr>
        <p:txBody>
          <a:bodyPr>
            <a:normAutofit/>
          </a:bodyPr>
          <a:lstStyle/>
          <a:p>
            <a:pPr algn="ctr"/>
            <a:r>
              <a:rPr lang="hu-HU" sz="2700" b="1" dirty="0">
                <a:solidFill>
                  <a:srgbClr val="002060"/>
                </a:solidFill>
                <a:latin typeface="Myriad "/>
              </a:rPr>
              <a:t>Regisztráció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908720"/>
            <a:ext cx="7886700" cy="4581253"/>
          </a:xfrm>
        </p:spPr>
        <p:txBody>
          <a:bodyPr/>
          <a:lstStyle/>
          <a:p>
            <a:pPr marL="0" indent="0">
              <a:buNone/>
            </a:pPr>
            <a:r>
              <a:rPr lang="hu-HU" b="1" dirty="0" smtClean="0">
                <a:solidFill>
                  <a:srgbClr val="002060"/>
                </a:solidFill>
              </a:rPr>
              <a:t>E</a:t>
            </a:r>
            <a:r>
              <a:rPr lang="hu-HU" dirty="0" smtClean="0">
                <a:solidFill>
                  <a:srgbClr val="002060"/>
                </a:solidFill>
              </a:rPr>
              <a:t>uropean </a:t>
            </a:r>
            <a:r>
              <a:rPr lang="hu-HU" b="1" dirty="0" err="1" smtClean="0">
                <a:solidFill>
                  <a:srgbClr val="002060"/>
                </a:solidFill>
              </a:rPr>
              <a:t>C</a:t>
            </a:r>
            <a:r>
              <a:rPr lang="hu-HU" dirty="0" err="1" smtClean="0">
                <a:solidFill>
                  <a:srgbClr val="002060"/>
                </a:solidFill>
              </a:rPr>
              <a:t>ommission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b="1" dirty="0" err="1" smtClean="0">
                <a:solidFill>
                  <a:srgbClr val="002060"/>
                </a:solidFill>
              </a:rPr>
              <a:t>A</a:t>
            </a:r>
            <a:r>
              <a:rPr lang="hu-HU" dirty="0" err="1" smtClean="0">
                <a:solidFill>
                  <a:srgbClr val="002060"/>
                </a:solidFill>
              </a:rPr>
              <a:t>uthorisation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b="1" dirty="0" smtClean="0">
                <a:solidFill>
                  <a:srgbClr val="002060"/>
                </a:solidFill>
              </a:rPr>
              <a:t>S</a:t>
            </a:r>
            <a:r>
              <a:rPr lang="hu-HU" dirty="0" smtClean="0">
                <a:solidFill>
                  <a:srgbClr val="002060"/>
                </a:solidFill>
              </a:rPr>
              <a:t>ystem account – ECAS azonosító </a:t>
            </a:r>
            <a:r>
              <a:rPr lang="hu-HU" dirty="0" smtClean="0">
                <a:hlinkClick r:id="rId3"/>
              </a:rPr>
              <a:t>https</a:t>
            </a:r>
            <a:r>
              <a:rPr lang="hu-HU" dirty="0">
                <a:hlinkClick r:id="rId3"/>
              </a:rPr>
              <a:t>://webgate.ec.europa.eu/cas/</a:t>
            </a:r>
            <a:endParaRPr lang="hu-HU" dirty="0" smtClean="0"/>
          </a:p>
          <a:p>
            <a:endParaRPr lang="hu-HU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6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t="6566" r="50000"/>
          <a:stretch/>
        </p:blipFill>
        <p:spPr>
          <a:xfrm>
            <a:off x="530210" y="1844824"/>
            <a:ext cx="8083580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9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836" r="50000"/>
          <a:stretch/>
        </p:blipFill>
        <p:spPr>
          <a:xfrm>
            <a:off x="539552" y="1340768"/>
            <a:ext cx="8345205" cy="4373262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7</a:t>
            </a:fld>
            <a:endParaRPr lang="hu-HU"/>
          </a:p>
        </p:txBody>
      </p:sp>
      <p:sp>
        <p:nvSpPr>
          <p:cNvPr id="6" name="Ellipszis buborék 5"/>
          <p:cNvSpPr/>
          <p:nvPr/>
        </p:nvSpPr>
        <p:spPr>
          <a:xfrm>
            <a:off x="5507182" y="2125266"/>
            <a:ext cx="2092037" cy="888652"/>
          </a:xfrm>
          <a:prstGeom prst="wedgeEllipseCallout">
            <a:avLst>
              <a:gd name="adj1" fmla="val -72348"/>
              <a:gd name="adj2" fmla="val 609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000066"/>
                </a:solidFill>
                <a:latin typeface="Myriad "/>
              </a:rPr>
              <a:t>Munkahelyi e-mail cím</a:t>
            </a:r>
            <a:endParaRPr lang="hu-HU" dirty="0">
              <a:solidFill>
                <a:srgbClr val="000066"/>
              </a:solidFill>
              <a:latin typeface="Myriad "/>
            </a:endParaRPr>
          </a:p>
        </p:txBody>
      </p:sp>
    </p:spTree>
    <p:extLst>
      <p:ext uri="{BB962C8B-B14F-4D97-AF65-F5344CB8AC3E}">
        <p14:creationId xmlns:p14="http://schemas.microsoft.com/office/powerpoint/2010/main" val="140807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19672" y="222694"/>
            <a:ext cx="7886700" cy="605920"/>
          </a:xfrm>
        </p:spPr>
        <p:txBody>
          <a:bodyPr>
            <a:normAutofit/>
          </a:bodyPr>
          <a:lstStyle/>
          <a:p>
            <a:r>
              <a:rPr lang="hu-HU" dirty="0">
                <a:hlinkClick r:id="rId3"/>
              </a:rPr>
              <a:t>https://</a:t>
            </a:r>
            <a:r>
              <a:rPr lang="hu-HU" dirty="0" smtClean="0">
                <a:hlinkClick r:id="rId3"/>
              </a:rPr>
              <a:t>webgate.ec.europa.eu/edamis4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88" t="4963" r="49824"/>
          <a:stretch/>
        </p:blipFill>
        <p:spPr>
          <a:xfrm>
            <a:off x="147278" y="1268760"/>
            <a:ext cx="8929842" cy="4765389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8</a:t>
            </a:fld>
            <a:endParaRPr lang="hu-HU"/>
          </a:p>
        </p:txBody>
      </p:sp>
      <p:sp>
        <p:nvSpPr>
          <p:cNvPr id="6" name="Ellipszis buborék 5"/>
          <p:cNvSpPr/>
          <p:nvPr/>
        </p:nvSpPr>
        <p:spPr>
          <a:xfrm>
            <a:off x="5804308" y="1844824"/>
            <a:ext cx="2140527" cy="1183559"/>
          </a:xfrm>
          <a:prstGeom prst="wedgeEllipseCallout">
            <a:avLst>
              <a:gd name="adj1" fmla="val -88647"/>
              <a:gd name="adj2" fmla="val 317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002060"/>
                </a:solidFill>
                <a:latin typeface="Myriad "/>
              </a:rPr>
              <a:t>Az </a:t>
            </a:r>
            <a:r>
              <a:rPr lang="hu-HU" dirty="0" err="1" smtClean="0">
                <a:solidFill>
                  <a:srgbClr val="002060"/>
                </a:solidFill>
                <a:latin typeface="Myriad "/>
              </a:rPr>
              <a:t>ECAS-hoz</a:t>
            </a:r>
            <a:r>
              <a:rPr lang="hu-HU" dirty="0" smtClean="0">
                <a:solidFill>
                  <a:srgbClr val="002060"/>
                </a:solidFill>
                <a:latin typeface="Myriad "/>
              </a:rPr>
              <a:t> megadott e-mail cím</a:t>
            </a:r>
            <a:endParaRPr lang="hu-HU" dirty="0">
              <a:solidFill>
                <a:srgbClr val="002060"/>
              </a:solidFill>
              <a:latin typeface="Myriad "/>
            </a:endParaRPr>
          </a:p>
        </p:txBody>
      </p:sp>
    </p:spTree>
    <p:extLst>
      <p:ext uri="{BB962C8B-B14F-4D97-AF65-F5344CB8AC3E}">
        <p14:creationId xmlns:p14="http://schemas.microsoft.com/office/powerpoint/2010/main" val="387798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963" r="50088"/>
          <a:stretch/>
        </p:blipFill>
        <p:spPr>
          <a:xfrm>
            <a:off x="1031298" y="1131094"/>
            <a:ext cx="7081405" cy="3792275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9</a:t>
            </a:fld>
            <a:endParaRPr lang="hu-HU"/>
          </a:p>
        </p:txBody>
      </p:sp>
      <p:sp>
        <p:nvSpPr>
          <p:cNvPr id="6" name="Ellipszis buborék 5"/>
          <p:cNvSpPr/>
          <p:nvPr/>
        </p:nvSpPr>
        <p:spPr>
          <a:xfrm>
            <a:off x="5673435" y="1521491"/>
            <a:ext cx="2182093" cy="1420868"/>
          </a:xfrm>
          <a:prstGeom prst="wedgeEllipseCallout">
            <a:avLst>
              <a:gd name="adj1" fmla="val -79332"/>
              <a:gd name="adj2" fmla="val 381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002060"/>
                </a:solidFill>
              </a:rPr>
              <a:t>ECAS jelszó</a:t>
            </a:r>
            <a:endParaRPr lang="hu-H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9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3405</TotalTime>
  <Words>1617</Words>
  <Application>Microsoft Office PowerPoint</Application>
  <PresentationFormat>Diavetítés a képernyőre (4:3 oldalarány)</PresentationFormat>
  <Paragraphs>229</Paragraphs>
  <Slides>49</Slides>
  <Notes>46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49</vt:i4>
      </vt:variant>
    </vt:vector>
  </HeadingPairs>
  <TitlesOfParts>
    <vt:vector size="55" baseType="lpstr">
      <vt:lpstr>ＭＳ Ｐゴシック</vt:lpstr>
      <vt:lpstr>Arial</vt:lpstr>
      <vt:lpstr>Calibri</vt:lpstr>
      <vt:lpstr>Myriad </vt:lpstr>
      <vt:lpstr>Wingdings</vt:lpstr>
      <vt:lpstr>Alapértelmezett terv</vt:lpstr>
      <vt:lpstr>PowerPoint bemutató</vt:lpstr>
      <vt:lpstr>Tartalom</vt:lpstr>
      <vt:lpstr>Mi az eDAMIS?</vt:lpstr>
      <vt:lpstr>Újdonságok</vt:lpstr>
      <vt:lpstr>Jelenleg elérhető funkciók</vt:lpstr>
      <vt:lpstr>Regisztráció</vt:lpstr>
      <vt:lpstr>PowerPoint bemutató</vt:lpstr>
      <vt:lpstr>https://webgate.ec.europa.eu/edamis4</vt:lpstr>
      <vt:lpstr>PowerPoint bemutató</vt:lpstr>
      <vt:lpstr>Jogosultság igénylése</vt:lpstr>
      <vt:lpstr>PowerPoint bemutató</vt:lpstr>
      <vt:lpstr>Állomány küldése</vt:lpstr>
      <vt:lpstr>Drag&amp;drop</vt:lpstr>
      <vt:lpstr>PowerPoint bemutató</vt:lpstr>
      <vt:lpstr>PowerPoint bemutató</vt:lpstr>
      <vt:lpstr>PowerPoint bemutató</vt:lpstr>
      <vt:lpstr>Ha megfelel a DSNC-nek</vt:lpstr>
      <vt:lpstr>WebForm küldése</vt:lpstr>
      <vt:lpstr>PowerPoint bemutató</vt:lpstr>
      <vt:lpstr>PowerPoint bemutató</vt:lpstr>
      <vt:lpstr>PowerPoint bemutató</vt:lpstr>
      <vt:lpstr>PowerPoint bemutató</vt:lpstr>
      <vt:lpstr>Másolás+beillesztés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Státuszok a WebForm esetén</vt:lpstr>
      <vt:lpstr>        Kezelőfelület személyreszabása</vt:lpstr>
      <vt:lpstr>PowerPoint bemutató</vt:lpstr>
      <vt:lpstr>PowerPoint bemutató</vt:lpstr>
      <vt:lpstr>PowerPoint bemutató</vt:lpstr>
      <vt:lpstr>Az átállás tervezett menete</vt:lpstr>
      <vt:lpstr>Java beállítás eDAMIS 3-hoz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Hasznos linkek</vt:lpstr>
      <vt:lpstr>Elérhetőségek</vt:lpstr>
    </vt:vector>
  </TitlesOfParts>
  <Company>Központi Statisztikai Hivatal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Mixed-mode data-collection in Census 2011 in Hungary – issues in organisation and processing</dc:title>
  <dc:creator>Kovács Marcell</dc:creator>
  <cp:lastModifiedBy>Kónya Éva</cp:lastModifiedBy>
  <cp:revision>215</cp:revision>
  <dcterms:created xsi:type="dcterms:W3CDTF">2012-04-16T14:52:45Z</dcterms:created>
  <dcterms:modified xsi:type="dcterms:W3CDTF">2019-03-26T14:46:28Z</dcterms:modified>
</cp:coreProperties>
</file>