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92" r:id="rId6"/>
    <p:sldId id="272" r:id="rId7"/>
    <p:sldId id="260" r:id="rId8"/>
    <p:sldId id="273" r:id="rId9"/>
    <p:sldId id="276" r:id="rId10"/>
    <p:sldId id="284" r:id="rId11"/>
    <p:sldId id="294" r:id="rId12"/>
    <p:sldId id="278" r:id="rId13"/>
    <p:sldId id="291" r:id="rId14"/>
    <p:sldId id="298" r:id="rId15"/>
    <p:sldId id="299" r:id="rId16"/>
    <p:sldId id="300" r:id="rId17"/>
    <p:sldId id="301" r:id="rId18"/>
    <p:sldId id="302" r:id="rId19"/>
    <p:sldId id="296" r:id="rId20"/>
    <p:sldId id="295" r:id="rId21"/>
    <p:sldId id="279" r:id="rId22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7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Munka1!$H$4</c:f>
              <c:strCache>
                <c:ptCount val="1"/>
                <c:pt idx="0">
                  <c:v>Kutatószobai output kérések száma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Munka1!$G$5:$G$11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Munka1!$H$5:$H$11</c:f>
              <c:numCache>
                <c:formatCode>General</c:formatCode>
                <c:ptCount val="7"/>
                <c:pt idx="0">
                  <c:v>5</c:v>
                </c:pt>
                <c:pt idx="1">
                  <c:v>27</c:v>
                </c:pt>
                <c:pt idx="2">
                  <c:v>48</c:v>
                </c:pt>
                <c:pt idx="3">
                  <c:v>74</c:v>
                </c:pt>
                <c:pt idx="4">
                  <c:v>120</c:v>
                </c:pt>
                <c:pt idx="5">
                  <c:v>84</c:v>
                </c:pt>
                <c:pt idx="6">
                  <c:v>62</c:v>
                </c:pt>
              </c:numCache>
            </c:numRef>
          </c:val>
        </c:ser>
        <c:ser>
          <c:idx val="1"/>
          <c:order val="1"/>
          <c:tx>
            <c:strRef>
              <c:f>Munka1!$I$4</c:f>
              <c:strCache>
                <c:ptCount val="1"/>
                <c:pt idx="0">
                  <c:v>MTA KRTK output kéréseinek száma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Munka1!$G$5:$G$11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Munka1!$I$5:$I$11</c:f>
              <c:numCache>
                <c:formatCode>General</c:formatCode>
                <c:ptCount val="7"/>
                <c:pt idx="3">
                  <c:v>75</c:v>
                </c:pt>
                <c:pt idx="4">
                  <c:v>75</c:v>
                </c:pt>
                <c:pt idx="5">
                  <c:v>42</c:v>
                </c:pt>
                <c:pt idx="6">
                  <c:v>51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5164008"/>
        <c:axId val="245164400"/>
      </c:barChart>
      <c:catAx>
        <c:axId val="245164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Év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164400"/>
        <c:crosses val="autoZero"/>
        <c:auto val="1"/>
        <c:lblAlgn val="ctr"/>
        <c:lblOffset val="100"/>
        <c:noMultiLvlLbl val="0"/>
      </c:catAx>
      <c:valAx>
        <c:axId val="24516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Darabszám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16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Munka1!$C$2</c:f>
              <c:strCache>
                <c:ptCount val="1"/>
                <c:pt idx="0">
                  <c:v>Kutatószobai projektek száma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Munka1!$B$3:$B$11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Munka1!$C$3:$C$11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21</c:v>
                </c:pt>
                <c:pt idx="5">
                  <c:v>46</c:v>
                </c:pt>
                <c:pt idx="6">
                  <c:v>48</c:v>
                </c:pt>
                <c:pt idx="7">
                  <c:v>47</c:v>
                </c:pt>
                <c:pt idx="8">
                  <c:v>37</c:v>
                </c:pt>
              </c:numCache>
            </c:numRef>
          </c:val>
        </c:ser>
        <c:ser>
          <c:idx val="1"/>
          <c:order val="1"/>
          <c:tx>
            <c:strRef>
              <c:f>Munka1!$D$2</c:f>
              <c:strCache>
                <c:ptCount val="1"/>
                <c:pt idx="0">
                  <c:v>MTA KRTK Kutatási projektjeinek száma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Munka1!$B$3:$B$11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Munka1!$D$3:$D$11</c:f>
              <c:numCache>
                <c:formatCode>General</c:formatCode>
                <c:ptCount val="9"/>
                <c:pt idx="5">
                  <c:v>13</c:v>
                </c:pt>
                <c:pt idx="6">
                  <c:v>17</c:v>
                </c:pt>
                <c:pt idx="7">
                  <c:v>21</c:v>
                </c:pt>
                <c:pt idx="8">
                  <c:v>28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5165184"/>
        <c:axId val="245165576"/>
      </c:barChart>
      <c:catAx>
        <c:axId val="245165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Év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165576"/>
        <c:crosses val="autoZero"/>
        <c:auto val="1"/>
        <c:lblAlgn val="ctr"/>
        <c:lblOffset val="100"/>
        <c:noMultiLvlLbl val="0"/>
      </c:catAx>
      <c:valAx>
        <c:axId val="24516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D</a:t>
                </a:r>
                <a:r>
                  <a:rPr lang="en-US"/>
                  <a:t>arabszám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16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7709467802294"/>
          <c:y val="7.7511864204701533E-2"/>
          <c:w val="0.89112290532197702"/>
          <c:h val="0.84590530870294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Február</c:v>
                </c:pt>
                <c:pt idx="1">
                  <c:v>Március</c:v>
                </c:pt>
                <c:pt idx="2">
                  <c:v>Április</c:v>
                </c:pt>
                <c:pt idx="3">
                  <c:v>Május</c:v>
                </c:pt>
                <c:pt idx="4">
                  <c:v>Június</c:v>
                </c:pt>
                <c:pt idx="5">
                  <c:v>Július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22</c:v>
                </c:pt>
                <c:pt idx="1">
                  <c:v>22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5166360"/>
        <c:axId val="245166752"/>
      </c:barChart>
      <c:catAx>
        <c:axId val="24516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166752"/>
        <c:crosses val="autoZero"/>
        <c:auto val="1"/>
        <c:lblAlgn val="ctr"/>
        <c:lblOffset val="100"/>
        <c:noMultiLvlLbl val="0"/>
      </c:catAx>
      <c:valAx>
        <c:axId val="24516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smtClean="0"/>
                  <a:t>Darabszám</a:t>
                </a:r>
                <a:endParaRPr lang="hu-H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166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63691046835722E-2"/>
          <c:y val="8.2613458813596705E-2"/>
          <c:w val="0.89161590198190122"/>
          <c:h val="0.83979499791228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4"/>
                <c:pt idx="0">
                  <c:v>Február</c:v>
                </c:pt>
                <c:pt idx="1">
                  <c:v>Április</c:v>
                </c:pt>
                <c:pt idx="2">
                  <c:v>Május</c:v>
                </c:pt>
                <c:pt idx="3">
                  <c:v>Június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8442768"/>
        <c:axId val="398443160"/>
      </c:barChart>
      <c:catAx>
        <c:axId val="39844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8443160"/>
        <c:crosses val="autoZero"/>
        <c:auto val="1"/>
        <c:lblAlgn val="ctr"/>
        <c:lblOffset val="100"/>
        <c:noMultiLvlLbl val="0"/>
      </c:catAx>
      <c:valAx>
        <c:axId val="398443160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smtClean="0"/>
                  <a:t>Darabszám</a:t>
                </a:r>
                <a:endParaRPr lang="hu-HU" dirty="0"/>
              </a:p>
            </c:rich>
          </c:tx>
          <c:layout>
            <c:manualLayout>
              <c:xMode val="edge"/>
              <c:yMode val="edge"/>
              <c:x val="4.8769426408183589E-3"/>
              <c:y val="0.386910367646650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84427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144242839210313E-2"/>
          <c:y val="0.1111111111111111"/>
          <c:w val="0.91730020160523396"/>
          <c:h val="0.803688393117526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Munka6!$A$3:$A$8</c:f>
              <c:strCache>
                <c:ptCount val="6"/>
                <c:pt idx="0">
                  <c:v>Február</c:v>
                </c:pt>
                <c:pt idx="1">
                  <c:v>Március</c:v>
                </c:pt>
                <c:pt idx="2">
                  <c:v>Április</c:v>
                </c:pt>
                <c:pt idx="3">
                  <c:v>Május</c:v>
                </c:pt>
                <c:pt idx="4">
                  <c:v>Június</c:v>
                </c:pt>
                <c:pt idx="5">
                  <c:v>Július</c:v>
                </c:pt>
              </c:strCache>
            </c:strRef>
          </c:cat>
          <c:val>
            <c:numRef>
              <c:f>Munka6!$B$3:$B$8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9</c:v>
                </c:pt>
                <c:pt idx="3">
                  <c:v>10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50"/>
        <c:axId val="398443944"/>
        <c:axId val="398444336"/>
      </c:barChart>
      <c:catAx>
        <c:axId val="39844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8444336"/>
        <c:crosses val="autoZero"/>
        <c:auto val="1"/>
        <c:lblAlgn val="ctr"/>
        <c:lblOffset val="100"/>
        <c:noMultiLvlLbl val="0"/>
      </c:catAx>
      <c:valAx>
        <c:axId val="39844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smtClean="0"/>
                  <a:t>Darabszám</a:t>
                </a:r>
                <a:endParaRPr lang="hu-H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8443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7594050743664E-2"/>
          <c:y val="0.1111111111111111"/>
          <c:w val="0.89019685039370078"/>
          <c:h val="0.794429133858267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'Kutatók száma'!$M$2:$R$2</c:f>
              <c:strCache>
                <c:ptCount val="6"/>
                <c:pt idx="0">
                  <c:v>Február</c:v>
                </c:pt>
                <c:pt idx="1">
                  <c:v>Március</c:v>
                </c:pt>
                <c:pt idx="2">
                  <c:v>Április</c:v>
                </c:pt>
                <c:pt idx="3">
                  <c:v>Május</c:v>
                </c:pt>
                <c:pt idx="4">
                  <c:v>Június</c:v>
                </c:pt>
                <c:pt idx="5">
                  <c:v>Július</c:v>
                </c:pt>
              </c:strCache>
            </c:strRef>
          </c:cat>
          <c:val>
            <c:numRef>
              <c:f>'Kutatók száma'!$M$3:$R$3</c:f>
              <c:numCache>
                <c:formatCode>General</c:formatCode>
                <c:ptCount val="6"/>
                <c:pt idx="0">
                  <c:v>47</c:v>
                </c:pt>
                <c:pt idx="1">
                  <c:v>57</c:v>
                </c:pt>
                <c:pt idx="2">
                  <c:v>61</c:v>
                </c:pt>
                <c:pt idx="3">
                  <c:v>77</c:v>
                </c:pt>
                <c:pt idx="4">
                  <c:v>84</c:v>
                </c:pt>
                <c:pt idx="5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398445120"/>
        <c:axId val="398445512"/>
      </c:barChart>
      <c:catAx>
        <c:axId val="39844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8445512"/>
        <c:crosses val="autoZero"/>
        <c:auto val="1"/>
        <c:lblAlgn val="ctr"/>
        <c:lblOffset val="100"/>
        <c:noMultiLvlLbl val="0"/>
      </c:catAx>
      <c:valAx>
        <c:axId val="398445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smtClean="0"/>
                  <a:t>Fő</a:t>
                </a:r>
                <a:endParaRPr lang="hu-H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844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5725065418019"/>
          <c:y val="1.2257477386729441E-2"/>
          <c:w val="0.71480855023060264"/>
          <c:h val="0.87096793107959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Állomány_per_projekt!$C$1</c:f>
              <c:strCache>
                <c:ptCount val="1"/>
                <c:pt idx="0">
                  <c:v>Projekszám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Állomány_per_projekt!$B$2:$B$31</c:f>
              <c:strCache>
                <c:ptCount val="5"/>
                <c:pt idx="0">
                  <c:v>Népszámlálás</c:v>
                </c:pt>
                <c:pt idx="1">
                  <c:v>Élveszületés</c:v>
                </c:pt>
                <c:pt idx="2">
                  <c:v>Mikrocenzus</c:v>
                </c:pt>
                <c:pt idx="3">
                  <c:v>Külkereskedelem</c:v>
                </c:pt>
                <c:pt idx="4">
                  <c:v>Terhességmegszakítás</c:v>
                </c:pt>
              </c:strCache>
              <c:extLst/>
            </c:strRef>
          </c:cat>
          <c:val>
            <c:numRef>
              <c:f>Állomány_per_projekt!$C$2:$C$31</c:f>
              <c:numCache>
                <c:formatCode>General</c:formatCode>
                <c:ptCount val="5"/>
                <c:pt idx="0">
                  <c:v>18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98446296"/>
        <c:axId val="401632296"/>
      </c:barChart>
      <c:catAx>
        <c:axId val="398446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1632296"/>
        <c:crosses val="autoZero"/>
        <c:auto val="1"/>
        <c:lblAlgn val="ctr"/>
        <c:lblOffset val="100"/>
        <c:noMultiLvlLbl val="0"/>
      </c:catAx>
      <c:valAx>
        <c:axId val="40163229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projektszám</a:t>
                </a:r>
              </a:p>
            </c:rich>
          </c:tx>
          <c:layout>
            <c:manualLayout>
              <c:xMode val="edge"/>
              <c:yMode val="edge"/>
              <c:x val="0.93198152744161078"/>
              <c:y val="0.951075228488202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8446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500" dirty="0">
                <a:solidFill>
                  <a:srgbClr val="002060"/>
                </a:solidFill>
              </a:rPr>
              <a:t>Biztonságos környezetben való hozzáférésre</a:t>
            </a:r>
            <a:r>
              <a:rPr lang="hu-HU" sz="1500" baseline="0" dirty="0">
                <a:solidFill>
                  <a:srgbClr val="002060"/>
                </a:solidFill>
              </a:rPr>
              <a:t> adott válaszok </a:t>
            </a:r>
            <a:r>
              <a:rPr lang="hu-HU" sz="1500" baseline="0" dirty="0" smtClean="0">
                <a:solidFill>
                  <a:srgbClr val="002060"/>
                </a:solidFill>
              </a:rPr>
              <a:t>összegezve*</a:t>
            </a:r>
            <a:endParaRPr lang="hu-HU" sz="15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9066198538836229"/>
          <c:y val="3.0693652375455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Munka1!$A$3:$A$6</c:f>
              <c:strCache>
                <c:ptCount val="4"/>
                <c:pt idx="0">
                  <c:v>alkalmaznak biztonságos környezetbeli hozzáférést</c:v>
                </c:pt>
                <c:pt idx="1">
                  <c:v>vizsgálják az adatkérő személyét</c:v>
                </c:pt>
                <c:pt idx="2">
                  <c:v>vizsgálják az adatkérő célját</c:v>
                </c:pt>
                <c:pt idx="3">
                  <c:v>eltávolítják a közvetlen azonosítókat az állományokról</c:v>
                </c:pt>
              </c:strCache>
            </c:strRef>
          </c:cat>
          <c:val>
            <c:numRef>
              <c:f>Munka1!$B$3:$B$6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1633080"/>
        <c:axId val="401633472"/>
      </c:barChart>
      <c:catAx>
        <c:axId val="40163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1633472"/>
        <c:crosses val="autoZero"/>
        <c:auto val="1"/>
        <c:lblAlgn val="ctr"/>
        <c:lblOffset val="100"/>
        <c:noMultiLvlLbl val="0"/>
      </c:catAx>
      <c:valAx>
        <c:axId val="40163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163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C1B68-A2DC-488C-B2CA-FAC99BC431AF}" type="doc">
      <dgm:prSet loTypeId="urn:microsoft.com/office/officeart/2005/8/layout/hProcess9" loCatId="process" qsTypeId="urn:microsoft.com/office/officeart/2005/8/quickstyle/simple2" qsCatId="simple" csTypeId="urn:microsoft.com/office/officeart/2005/8/colors/accent5_1" csCatId="accent5" phldr="1"/>
      <dgm:spPr/>
    </dgm:pt>
    <dgm:pt modelId="{C9D7A389-2ACD-4549-BB34-52A18FAB0613}">
      <dgm:prSet phldrT="[Szöveg]" custT="1"/>
      <dgm:spPr>
        <a:xfrm>
          <a:off x="1" y="1219201"/>
          <a:ext cx="1612701" cy="2057399"/>
        </a:xfrm>
        <a:prstGeom prst="roundRect">
          <a:avLst/>
        </a:prstGeom>
      </dgm:spPr>
      <dgm:t>
        <a:bodyPr/>
        <a:lstStyle/>
        <a:p>
          <a:r>
            <a:rPr lang="hu-HU" sz="1400" b="1" dirty="0" smtClean="0">
              <a:latin typeface="Arial"/>
              <a:ea typeface="+mn-ea"/>
              <a:cs typeface="+mn-cs"/>
            </a:rPr>
            <a:t>Adatkérési igény fogadása </a:t>
          </a:r>
          <a:r>
            <a:rPr lang="hu-HU" sz="1400" dirty="0" smtClean="0">
              <a:latin typeface="Arial"/>
              <a:ea typeface="+mn-ea"/>
              <a:cs typeface="+mn-cs"/>
            </a:rPr>
            <a:t>igénybejelentő adatlapon</a:t>
          </a:r>
          <a:endParaRPr lang="hu-HU" sz="1400" dirty="0">
            <a:latin typeface="Arial"/>
            <a:ea typeface="+mn-ea"/>
            <a:cs typeface="+mn-cs"/>
          </a:endParaRPr>
        </a:p>
      </dgm:t>
    </dgm:pt>
    <dgm:pt modelId="{863D6F9E-D2FE-4242-B164-E1896DA7FCFD}" type="parTrans" cxnId="{03C07E1E-737A-4D68-8D0E-21B34D6D6901}">
      <dgm:prSet/>
      <dgm:spPr/>
      <dgm:t>
        <a:bodyPr/>
        <a:lstStyle/>
        <a:p>
          <a:endParaRPr lang="hu-HU"/>
        </a:p>
      </dgm:t>
    </dgm:pt>
    <dgm:pt modelId="{777911D7-2528-4B1F-9C9F-33F54B7BA044}" type="sibTrans" cxnId="{03C07E1E-737A-4D68-8D0E-21B34D6D6901}">
      <dgm:prSet/>
      <dgm:spPr/>
      <dgm:t>
        <a:bodyPr/>
        <a:lstStyle/>
        <a:p>
          <a:endParaRPr lang="hu-HU"/>
        </a:p>
      </dgm:t>
    </dgm:pt>
    <dgm:pt modelId="{74C9811B-7972-42B7-A3AC-BD0731B97443}">
      <dgm:prSet phldrT="[Szöveg]" custT="1"/>
      <dgm:spPr>
        <a:xfrm>
          <a:off x="1881486" y="1219201"/>
          <a:ext cx="1612701" cy="2057399"/>
        </a:xfrm>
        <a:prstGeom prst="roundRect">
          <a:avLst/>
        </a:prstGeom>
      </dgm:spPr>
      <dgm:t>
        <a:bodyPr/>
        <a:lstStyle/>
        <a:p>
          <a:r>
            <a:rPr lang="hu-HU" sz="1400" b="1" smtClean="0">
              <a:latin typeface="Arial"/>
              <a:ea typeface="+mn-ea"/>
              <a:cs typeface="+mn-cs"/>
            </a:rPr>
            <a:t>Kutatói akkreditáció</a:t>
          </a:r>
        </a:p>
        <a:p>
          <a:r>
            <a:rPr lang="hu-HU" sz="1400" b="1" smtClean="0">
              <a:latin typeface="Arial"/>
              <a:ea typeface="+mn-ea"/>
              <a:cs typeface="+mn-cs"/>
            </a:rPr>
            <a:t>+</a:t>
          </a:r>
        </a:p>
        <a:p>
          <a:r>
            <a:rPr lang="hu-HU" sz="1400" smtClean="0">
              <a:latin typeface="Arial"/>
              <a:ea typeface="+mn-ea"/>
              <a:cs typeface="+mn-cs"/>
            </a:rPr>
            <a:t>adatkérés </a:t>
          </a:r>
          <a:r>
            <a:rPr lang="hu-HU" sz="1400" b="1" smtClean="0">
              <a:latin typeface="Arial"/>
              <a:ea typeface="+mn-ea"/>
              <a:cs typeface="+mn-cs"/>
            </a:rPr>
            <a:t>teljesíthetőségi vizsgálata</a:t>
          </a:r>
          <a:endParaRPr lang="hu-HU" sz="1400" b="1" dirty="0">
            <a:latin typeface="Arial"/>
            <a:ea typeface="+mn-ea"/>
            <a:cs typeface="+mn-cs"/>
          </a:endParaRPr>
        </a:p>
      </dgm:t>
    </dgm:pt>
    <dgm:pt modelId="{947956A9-D843-458B-B4C9-4AA6E140B108}" type="parTrans" cxnId="{43E9F363-6A13-4FE3-8D13-16C70026CEAC}">
      <dgm:prSet/>
      <dgm:spPr/>
      <dgm:t>
        <a:bodyPr/>
        <a:lstStyle/>
        <a:p>
          <a:endParaRPr lang="hu-HU"/>
        </a:p>
      </dgm:t>
    </dgm:pt>
    <dgm:pt modelId="{EFDCC3B4-100A-4129-B476-117BF7BCB7D9}" type="sibTrans" cxnId="{43E9F363-6A13-4FE3-8D13-16C70026CEAC}">
      <dgm:prSet/>
      <dgm:spPr/>
      <dgm:t>
        <a:bodyPr/>
        <a:lstStyle/>
        <a:p>
          <a:endParaRPr lang="hu-HU"/>
        </a:p>
      </dgm:t>
    </dgm:pt>
    <dgm:pt modelId="{42452DD3-A7FD-4DB8-8291-7656207A4915}">
      <dgm:prSet phldrT="[Szöveg]" custT="1"/>
      <dgm:spPr>
        <a:xfrm>
          <a:off x="7525942" y="1219201"/>
          <a:ext cx="1612701" cy="2057399"/>
        </a:xfrm>
        <a:prstGeom prst="roundRect">
          <a:avLst/>
        </a:prstGeom>
      </dgm:spPr>
      <dgm:t>
        <a:bodyPr/>
        <a:lstStyle/>
        <a:p>
          <a:r>
            <a:rPr lang="hu-HU" sz="1400" b="1" dirty="0" smtClean="0">
              <a:latin typeface="Arial"/>
              <a:ea typeface="+mn-ea"/>
              <a:cs typeface="+mn-cs"/>
            </a:rPr>
            <a:t>Adathozzáférés biztosítása</a:t>
          </a:r>
        </a:p>
        <a:p>
          <a:r>
            <a:rPr lang="hu-HU" sz="1400" b="1" dirty="0" smtClean="0">
              <a:latin typeface="Arial"/>
              <a:ea typeface="+mn-ea"/>
              <a:cs typeface="+mn-cs"/>
            </a:rPr>
            <a:t>+</a:t>
          </a:r>
        </a:p>
        <a:p>
          <a:r>
            <a:rPr lang="hu-HU" sz="1400" b="1" dirty="0" smtClean="0">
              <a:latin typeface="Arial"/>
              <a:ea typeface="+mn-ea"/>
              <a:cs typeface="+mn-cs"/>
            </a:rPr>
            <a:t>támogatás</a:t>
          </a:r>
        </a:p>
        <a:p>
          <a:endParaRPr lang="hu-HU" sz="1200" b="0" dirty="0" smtClean="0">
            <a:latin typeface="Arial"/>
            <a:ea typeface="+mn-ea"/>
            <a:cs typeface="+mn-cs"/>
          </a:endParaRPr>
        </a:p>
      </dgm:t>
    </dgm:pt>
    <dgm:pt modelId="{9180A889-210D-455E-A24F-E6DE6458297B}" type="parTrans" cxnId="{E6C92454-40BB-49C0-AEB2-7A90361BF371}">
      <dgm:prSet/>
      <dgm:spPr/>
      <dgm:t>
        <a:bodyPr/>
        <a:lstStyle/>
        <a:p>
          <a:endParaRPr lang="hu-HU"/>
        </a:p>
      </dgm:t>
    </dgm:pt>
    <dgm:pt modelId="{0AF3A49F-628C-41A0-9EF0-D7CD909EFB96}" type="sibTrans" cxnId="{E6C92454-40BB-49C0-AEB2-7A90361BF371}">
      <dgm:prSet/>
      <dgm:spPr/>
      <dgm:t>
        <a:bodyPr/>
        <a:lstStyle/>
        <a:p>
          <a:endParaRPr lang="hu-HU"/>
        </a:p>
      </dgm:t>
    </dgm:pt>
    <dgm:pt modelId="{141DED64-30F8-441B-8C97-062C96A0645F}">
      <dgm:prSet custT="1"/>
      <dgm:spPr>
        <a:xfrm>
          <a:off x="3762972" y="1219201"/>
          <a:ext cx="1612701" cy="2057399"/>
        </a:xfrm>
        <a:prstGeom prst="roundRect">
          <a:avLst/>
        </a:prstGeom>
      </dgm:spPr>
      <dgm:t>
        <a:bodyPr/>
        <a:lstStyle/>
        <a:p>
          <a:r>
            <a:rPr lang="hu-HU" sz="1400" b="1" dirty="0" smtClean="0">
              <a:latin typeface="Arial"/>
              <a:ea typeface="+mn-ea"/>
              <a:cs typeface="+mn-cs"/>
            </a:rPr>
            <a:t>Teljesíthetőség egyeztetése </a:t>
          </a:r>
          <a:r>
            <a:rPr lang="hu-HU" sz="1400" b="0" dirty="0" smtClean="0">
              <a:latin typeface="Arial"/>
              <a:ea typeface="+mn-ea"/>
              <a:cs typeface="+mn-cs"/>
            </a:rPr>
            <a:t>az adatkérővel</a:t>
          </a:r>
        </a:p>
        <a:p>
          <a:r>
            <a:rPr lang="hu-HU" sz="1400" b="1" dirty="0" smtClean="0">
              <a:latin typeface="Arial"/>
              <a:ea typeface="+mn-ea"/>
              <a:cs typeface="+mn-cs"/>
            </a:rPr>
            <a:t>+</a:t>
          </a:r>
        </a:p>
        <a:p>
          <a:r>
            <a:rPr lang="hu-HU" sz="1400" b="1" dirty="0" smtClean="0">
              <a:latin typeface="Arial"/>
              <a:ea typeface="+mn-ea"/>
              <a:cs typeface="+mn-cs"/>
            </a:rPr>
            <a:t>jogi garanciák kikötése </a:t>
          </a:r>
          <a:r>
            <a:rPr lang="hu-HU" sz="1400" dirty="0" smtClean="0">
              <a:latin typeface="Arial"/>
              <a:ea typeface="+mn-ea"/>
              <a:cs typeface="+mn-cs"/>
            </a:rPr>
            <a:t>(</a:t>
          </a:r>
          <a:r>
            <a:rPr lang="hu-HU" sz="1300" dirty="0" smtClean="0">
              <a:latin typeface="Arial"/>
              <a:ea typeface="+mn-ea"/>
              <a:cs typeface="+mn-cs"/>
            </a:rPr>
            <a:t>szerződéskötés</a:t>
          </a:r>
          <a:r>
            <a:rPr lang="hu-HU" sz="1400" dirty="0" smtClean="0">
              <a:latin typeface="Arial"/>
              <a:ea typeface="+mn-ea"/>
              <a:cs typeface="+mn-cs"/>
            </a:rPr>
            <a:t>, titoktartási nyilatkozat, árajánlat, stb.)</a:t>
          </a:r>
          <a:endParaRPr lang="hu-HU" sz="1400" dirty="0">
            <a:latin typeface="Arial"/>
            <a:ea typeface="+mn-ea"/>
            <a:cs typeface="+mn-cs"/>
          </a:endParaRPr>
        </a:p>
      </dgm:t>
    </dgm:pt>
    <dgm:pt modelId="{62011335-7CE0-4954-B8D1-ED9F1133448D}" type="parTrans" cxnId="{EDBB41A8-DAF1-4E60-9075-3A64E2C265F9}">
      <dgm:prSet/>
      <dgm:spPr/>
      <dgm:t>
        <a:bodyPr/>
        <a:lstStyle/>
        <a:p>
          <a:endParaRPr lang="hu-HU"/>
        </a:p>
      </dgm:t>
    </dgm:pt>
    <dgm:pt modelId="{339537DD-5325-44C7-B51D-B4E9E0803A21}" type="sibTrans" cxnId="{EDBB41A8-DAF1-4E60-9075-3A64E2C265F9}">
      <dgm:prSet/>
      <dgm:spPr/>
      <dgm:t>
        <a:bodyPr/>
        <a:lstStyle/>
        <a:p>
          <a:endParaRPr lang="hu-HU"/>
        </a:p>
      </dgm:t>
    </dgm:pt>
    <dgm:pt modelId="{FBB94F84-8784-4F16-B038-EEA5472DD4F2}">
      <dgm:prSet custT="1"/>
      <dgm:spPr>
        <a:xfrm>
          <a:off x="5644457" y="1219201"/>
          <a:ext cx="1612701" cy="2057399"/>
        </a:xfrm>
        <a:prstGeom prst="roundRect">
          <a:avLst/>
        </a:prstGeom>
      </dgm:spPr>
      <dgm:t>
        <a:bodyPr/>
        <a:lstStyle/>
        <a:p>
          <a:r>
            <a:rPr lang="hu-HU" sz="1400" b="1" dirty="0" smtClean="0">
              <a:latin typeface="Arial"/>
              <a:ea typeface="+mn-ea"/>
              <a:cs typeface="+mn-cs"/>
            </a:rPr>
            <a:t>Adatkiadási tételek összeállítása</a:t>
          </a:r>
        </a:p>
        <a:p>
          <a:r>
            <a:rPr lang="hu-HU" sz="1400" b="1" dirty="0" smtClean="0">
              <a:latin typeface="Arial"/>
              <a:ea typeface="+mn-ea"/>
              <a:cs typeface="+mn-cs"/>
            </a:rPr>
            <a:t>+</a:t>
          </a:r>
        </a:p>
        <a:p>
          <a:r>
            <a:rPr lang="hu-HU" sz="1400" dirty="0" smtClean="0">
              <a:latin typeface="Arial"/>
              <a:ea typeface="+mn-ea"/>
              <a:cs typeface="+mn-cs"/>
            </a:rPr>
            <a:t>kiegészítő információk (metaadatok, módszertani </a:t>
          </a:r>
          <a:r>
            <a:rPr lang="hu-HU" sz="1400" b="0" dirty="0" smtClean="0">
              <a:latin typeface="Arial"/>
              <a:ea typeface="+mn-ea"/>
              <a:cs typeface="+mn-cs"/>
            </a:rPr>
            <a:t>dokumentáció) összeállítása</a:t>
          </a:r>
          <a:endParaRPr lang="hu-HU" sz="1400" b="0" dirty="0">
            <a:latin typeface="Arial"/>
            <a:ea typeface="+mn-ea"/>
            <a:cs typeface="+mn-cs"/>
          </a:endParaRPr>
        </a:p>
      </dgm:t>
    </dgm:pt>
    <dgm:pt modelId="{9423EA9B-CD49-4BA0-9C70-7ECC28D68BCF}" type="parTrans" cxnId="{132EE4F9-83C3-4047-A3CD-9CDA288D3715}">
      <dgm:prSet/>
      <dgm:spPr/>
      <dgm:t>
        <a:bodyPr/>
        <a:lstStyle/>
        <a:p>
          <a:endParaRPr lang="hu-HU"/>
        </a:p>
      </dgm:t>
    </dgm:pt>
    <dgm:pt modelId="{EAF165F9-D3FF-4455-8754-76A724E4E186}" type="sibTrans" cxnId="{132EE4F9-83C3-4047-A3CD-9CDA288D3715}">
      <dgm:prSet/>
      <dgm:spPr/>
      <dgm:t>
        <a:bodyPr/>
        <a:lstStyle/>
        <a:p>
          <a:endParaRPr lang="hu-HU"/>
        </a:p>
      </dgm:t>
    </dgm:pt>
    <dgm:pt modelId="{E4E63428-A636-439E-AA43-DCA66B4C4A3C}">
      <dgm:prSet phldrT="[Szöveg]" custT="1"/>
      <dgm:spPr>
        <a:xfrm>
          <a:off x="7525942" y="1219201"/>
          <a:ext cx="1612701" cy="2057399"/>
        </a:xfrm>
      </dgm:spPr>
      <dgm:t>
        <a:bodyPr/>
        <a:lstStyle/>
        <a:p>
          <a:r>
            <a:rPr lang="hu-HU" sz="1400" b="1" dirty="0" smtClean="0">
              <a:latin typeface="Arial"/>
              <a:ea typeface="+mn-ea"/>
              <a:cs typeface="+mn-cs"/>
            </a:rPr>
            <a:t>Kutatási eredmények utólagos adatvédelmi ellenőrzése</a:t>
          </a:r>
          <a:endParaRPr lang="hu-HU" sz="1400" b="0" dirty="0">
            <a:latin typeface="Arial"/>
            <a:ea typeface="+mn-ea"/>
            <a:cs typeface="+mn-cs"/>
          </a:endParaRPr>
        </a:p>
      </dgm:t>
    </dgm:pt>
    <dgm:pt modelId="{AE2B1D64-428D-4486-AADA-8D9C0405B62E}" type="parTrans" cxnId="{434E2CC6-56EF-485A-9F0C-7E970BED15F7}">
      <dgm:prSet/>
      <dgm:spPr/>
      <dgm:t>
        <a:bodyPr/>
        <a:lstStyle/>
        <a:p>
          <a:endParaRPr lang="hu-HU"/>
        </a:p>
      </dgm:t>
    </dgm:pt>
    <dgm:pt modelId="{C06EFB76-C2EE-46EF-87CA-113BDED8E7E4}" type="sibTrans" cxnId="{434E2CC6-56EF-485A-9F0C-7E970BED15F7}">
      <dgm:prSet/>
      <dgm:spPr/>
      <dgm:t>
        <a:bodyPr/>
        <a:lstStyle/>
        <a:p>
          <a:endParaRPr lang="hu-HU"/>
        </a:p>
      </dgm:t>
    </dgm:pt>
    <dgm:pt modelId="{99D21861-3075-4D77-BE07-179E2AA27B4F}" type="pres">
      <dgm:prSet presAssocID="{FBBC1B68-A2DC-488C-B2CA-FAC99BC431AF}" presName="CompostProcess" presStyleCnt="0">
        <dgm:presLayoutVars>
          <dgm:dir/>
          <dgm:resizeHandles val="exact"/>
        </dgm:presLayoutVars>
      </dgm:prSet>
      <dgm:spPr/>
    </dgm:pt>
    <dgm:pt modelId="{0498AC4C-0748-4EB0-AB2C-54CAC2AEC3C3}" type="pres">
      <dgm:prSet presAssocID="{FBBC1B68-A2DC-488C-B2CA-FAC99BC431AF}" presName="arrow" presStyleLbl="bgShp" presStyleIdx="0" presStyleCnt="1"/>
      <dgm:spPr>
        <a:xfrm>
          <a:off x="685799" y="0"/>
          <a:ext cx="7772400" cy="4343400"/>
        </a:xfrm>
        <a:prstGeom prst="rightArrow">
          <a:avLst/>
        </a:prstGeom>
      </dgm:spPr>
      <dgm:t>
        <a:bodyPr/>
        <a:lstStyle/>
        <a:p>
          <a:endParaRPr lang="hu-HU"/>
        </a:p>
      </dgm:t>
    </dgm:pt>
    <dgm:pt modelId="{14B2B34C-6354-4C08-A62F-A7A52223C201}" type="pres">
      <dgm:prSet presAssocID="{FBBC1B68-A2DC-488C-B2CA-FAC99BC431AF}" presName="linearProcess" presStyleCnt="0"/>
      <dgm:spPr/>
    </dgm:pt>
    <dgm:pt modelId="{009EC86D-56AD-460A-8491-9A5499400F3E}" type="pres">
      <dgm:prSet presAssocID="{C9D7A389-2ACD-4549-BB34-52A18FAB0613}" presName="textNode" presStyleLbl="node1" presStyleIdx="0" presStyleCnt="6" custScaleY="118421" custLinFactNeighborX="-996" custLinFactNeighborY="43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908719-163F-4C8D-A7F4-FFD55D4A41B0}" type="pres">
      <dgm:prSet presAssocID="{777911D7-2528-4B1F-9C9F-33F54B7BA044}" presName="sibTrans" presStyleCnt="0"/>
      <dgm:spPr/>
    </dgm:pt>
    <dgm:pt modelId="{8DF9AEC3-0E8E-45F0-84B2-814E7D2A2CA1}" type="pres">
      <dgm:prSet presAssocID="{74C9811B-7972-42B7-A3AC-BD0731B97443}" presName="textNode" presStyleLbl="node1" presStyleIdx="1" presStyleCnt="6" custScaleY="118421" custLinFactNeighborX="-996" custLinFactNeighborY="43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B6D42AD-C5EE-4D1F-B051-376273EE62D0}" type="pres">
      <dgm:prSet presAssocID="{EFDCC3B4-100A-4129-B476-117BF7BCB7D9}" presName="sibTrans" presStyleCnt="0"/>
      <dgm:spPr/>
    </dgm:pt>
    <dgm:pt modelId="{D56C5174-0FBE-407F-A885-6DB99A7F7CB5}" type="pres">
      <dgm:prSet presAssocID="{141DED64-30F8-441B-8C97-062C96A0645F}" presName="textNode" presStyleLbl="node1" presStyleIdx="2" presStyleCnt="6" custScaleY="118421" custLinFactNeighborX="-996" custLinFactNeighborY="43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D78BD5A-08BA-4D82-BEA6-42C38033891F}" type="pres">
      <dgm:prSet presAssocID="{339537DD-5325-44C7-B51D-B4E9E0803A21}" presName="sibTrans" presStyleCnt="0"/>
      <dgm:spPr/>
    </dgm:pt>
    <dgm:pt modelId="{36CD1898-8720-4079-8994-38DAC5272191}" type="pres">
      <dgm:prSet presAssocID="{FBB94F84-8784-4F16-B038-EEA5472DD4F2}" presName="textNode" presStyleLbl="node1" presStyleIdx="3" presStyleCnt="6" custScaleY="118421" custLinFactNeighborX="-996" custLinFactNeighborY="43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FA0A57-3D51-4086-B7A1-3E0BE9F991D8}" type="pres">
      <dgm:prSet presAssocID="{EAF165F9-D3FF-4455-8754-76A724E4E186}" presName="sibTrans" presStyleCnt="0"/>
      <dgm:spPr/>
    </dgm:pt>
    <dgm:pt modelId="{8E65793A-920E-49FD-A64B-9C9AC17E84B4}" type="pres">
      <dgm:prSet presAssocID="{42452DD3-A7FD-4DB8-8291-7656207A4915}" presName="textNode" presStyleLbl="node1" presStyleIdx="4" presStyleCnt="6" custScaleY="118421" custLinFactNeighborX="-996" custLinFactNeighborY="43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6A6DFFA-BA0E-4CB7-8E33-04D956DD6E55}" type="pres">
      <dgm:prSet presAssocID="{0AF3A49F-628C-41A0-9EF0-D7CD909EFB96}" presName="sibTrans" presStyleCnt="0"/>
      <dgm:spPr/>
    </dgm:pt>
    <dgm:pt modelId="{ACB52365-53E9-4F19-BC60-6256F0F89246}" type="pres">
      <dgm:prSet presAssocID="{E4E63428-A636-439E-AA43-DCA66B4C4A3C}" presName="textNode" presStyleLbl="node1" presStyleIdx="5" presStyleCnt="6" custScaleY="118421" custLinFactNeighborX="-996" custLinFactNeighborY="43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</dgm:ptLst>
  <dgm:cxnLst>
    <dgm:cxn modelId="{3E0CB149-083E-451F-BC6D-87E16670BEF9}" type="presOf" srcId="{42452DD3-A7FD-4DB8-8291-7656207A4915}" destId="{8E65793A-920E-49FD-A64B-9C9AC17E84B4}" srcOrd="0" destOrd="0" presId="urn:microsoft.com/office/officeart/2005/8/layout/hProcess9"/>
    <dgm:cxn modelId="{03C07E1E-737A-4D68-8D0E-21B34D6D6901}" srcId="{FBBC1B68-A2DC-488C-B2CA-FAC99BC431AF}" destId="{C9D7A389-2ACD-4549-BB34-52A18FAB0613}" srcOrd="0" destOrd="0" parTransId="{863D6F9E-D2FE-4242-B164-E1896DA7FCFD}" sibTransId="{777911D7-2528-4B1F-9C9F-33F54B7BA044}"/>
    <dgm:cxn modelId="{EDBB41A8-DAF1-4E60-9075-3A64E2C265F9}" srcId="{FBBC1B68-A2DC-488C-B2CA-FAC99BC431AF}" destId="{141DED64-30F8-441B-8C97-062C96A0645F}" srcOrd="2" destOrd="0" parTransId="{62011335-7CE0-4954-B8D1-ED9F1133448D}" sibTransId="{339537DD-5325-44C7-B51D-B4E9E0803A21}"/>
    <dgm:cxn modelId="{E6C92454-40BB-49C0-AEB2-7A90361BF371}" srcId="{FBBC1B68-A2DC-488C-B2CA-FAC99BC431AF}" destId="{42452DD3-A7FD-4DB8-8291-7656207A4915}" srcOrd="4" destOrd="0" parTransId="{9180A889-210D-455E-A24F-E6DE6458297B}" sibTransId="{0AF3A49F-628C-41A0-9EF0-D7CD909EFB96}"/>
    <dgm:cxn modelId="{43E9F363-6A13-4FE3-8D13-16C70026CEAC}" srcId="{FBBC1B68-A2DC-488C-B2CA-FAC99BC431AF}" destId="{74C9811B-7972-42B7-A3AC-BD0731B97443}" srcOrd="1" destOrd="0" parTransId="{947956A9-D843-458B-B4C9-4AA6E140B108}" sibTransId="{EFDCC3B4-100A-4129-B476-117BF7BCB7D9}"/>
    <dgm:cxn modelId="{434E2CC6-56EF-485A-9F0C-7E970BED15F7}" srcId="{FBBC1B68-A2DC-488C-B2CA-FAC99BC431AF}" destId="{E4E63428-A636-439E-AA43-DCA66B4C4A3C}" srcOrd="5" destOrd="0" parTransId="{AE2B1D64-428D-4486-AADA-8D9C0405B62E}" sibTransId="{C06EFB76-C2EE-46EF-87CA-113BDED8E7E4}"/>
    <dgm:cxn modelId="{9A16A878-2DE9-42B9-AF5F-07AD894B9AC0}" type="presOf" srcId="{FBBC1B68-A2DC-488C-B2CA-FAC99BC431AF}" destId="{99D21861-3075-4D77-BE07-179E2AA27B4F}" srcOrd="0" destOrd="0" presId="urn:microsoft.com/office/officeart/2005/8/layout/hProcess9"/>
    <dgm:cxn modelId="{6F4BB69C-2332-4FE1-BFCD-E46E472334E4}" type="presOf" srcId="{C9D7A389-2ACD-4549-BB34-52A18FAB0613}" destId="{009EC86D-56AD-460A-8491-9A5499400F3E}" srcOrd="0" destOrd="0" presId="urn:microsoft.com/office/officeart/2005/8/layout/hProcess9"/>
    <dgm:cxn modelId="{E4A94089-BB13-4F3B-A46E-8691F3552EAA}" type="presOf" srcId="{E4E63428-A636-439E-AA43-DCA66B4C4A3C}" destId="{ACB52365-53E9-4F19-BC60-6256F0F89246}" srcOrd="0" destOrd="0" presId="urn:microsoft.com/office/officeart/2005/8/layout/hProcess9"/>
    <dgm:cxn modelId="{49C57109-9225-4236-B0D5-42AF9B222F96}" type="presOf" srcId="{141DED64-30F8-441B-8C97-062C96A0645F}" destId="{D56C5174-0FBE-407F-A885-6DB99A7F7CB5}" srcOrd="0" destOrd="0" presId="urn:microsoft.com/office/officeart/2005/8/layout/hProcess9"/>
    <dgm:cxn modelId="{B611B43D-72A4-4D10-9F35-7950A2A45705}" type="presOf" srcId="{FBB94F84-8784-4F16-B038-EEA5472DD4F2}" destId="{36CD1898-8720-4079-8994-38DAC5272191}" srcOrd="0" destOrd="0" presId="urn:microsoft.com/office/officeart/2005/8/layout/hProcess9"/>
    <dgm:cxn modelId="{CFC9F17E-AB95-486E-8154-A5D92EABD015}" type="presOf" srcId="{74C9811B-7972-42B7-A3AC-BD0731B97443}" destId="{8DF9AEC3-0E8E-45F0-84B2-814E7D2A2CA1}" srcOrd="0" destOrd="0" presId="urn:microsoft.com/office/officeart/2005/8/layout/hProcess9"/>
    <dgm:cxn modelId="{132EE4F9-83C3-4047-A3CD-9CDA288D3715}" srcId="{FBBC1B68-A2DC-488C-B2CA-FAC99BC431AF}" destId="{FBB94F84-8784-4F16-B038-EEA5472DD4F2}" srcOrd="3" destOrd="0" parTransId="{9423EA9B-CD49-4BA0-9C70-7ECC28D68BCF}" sibTransId="{EAF165F9-D3FF-4455-8754-76A724E4E186}"/>
    <dgm:cxn modelId="{C122E169-2DD1-4FEA-9754-17D48579BF5C}" type="presParOf" srcId="{99D21861-3075-4D77-BE07-179E2AA27B4F}" destId="{0498AC4C-0748-4EB0-AB2C-54CAC2AEC3C3}" srcOrd="0" destOrd="0" presId="urn:microsoft.com/office/officeart/2005/8/layout/hProcess9"/>
    <dgm:cxn modelId="{7EBFD3B0-25D2-46AF-B0EC-FD984A50106B}" type="presParOf" srcId="{99D21861-3075-4D77-BE07-179E2AA27B4F}" destId="{14B2B34C-6354-4C08-A62F-A7A52223C201}" srcOrd="1" destOrd="0" presId="urn:microsoft.com/office/officeart/2005/8/layout/hProcess9"/>
    <dgm:cxn modelId="{10732BD1-3D3A-444C-86E3-E519CADB374B}" type="presParOf" srcId="{14B2B34C-6354-4C08-A62F-A7A52223C201}" destId="{009EC86D-56AD-460A-8491-9A5499400F3E}" srcOrd="0" destOrd="0" presId="urn:microsoft.com/office/officeart/2005/8/layout/hProcess9"/>
    <dgm:cxn modelId="{481F0841-AAD6-4FB2-9404-27FC733E89AE}" type="presParOf" srcId="{14B2B34C-6354-4C08-A62F-A7A52223C201}" destId="{97908719-163F-4C8D-A7F4-FFD55D4A41B0}" srcOrd="1" destOrd="0" presId="urn:microsoft.com/office/officeart/2005/8/layout/hProcess9"/>
    <dgm:cxn modelId="{63834EEF-448A-45D9-827E-3A8CB615F251}" type="presParOf" srcId="{14B2B34C-6354-4C08-A62F-A7A52223C201}" destId="{8DF9AEC3-0E8E-45F0-84B2-814E7D2A2CA1}" srcOrd="2" destOrd="0" presId="urn:microsoft.com/office/officeart/2005/8/layout/hProcess9"/>
    <dgm:cxn modelId="{3BADE995-4CFB-49FE-85C7-A9BB6C80CAF9}" type="presParOf" srcId="{14B2B34C-6354-4C08-A62F-A7A52223C201}" destId="{1B6D42AD-C5EE-4D1F-B051-376273EE62D0}" srcOrd="3" destOrd="0" presId="urn:microsoft.com/office/officeart/2005/8/layout/hProcess9"/>
    <dgm:cxn modelId="{CE80A26D-1927-4A0D-BEB2-9DC2CFAFF1CD}" type="presParOf" srcId="{14B2B34C-6354-4C08-A62F-A7A52223C201}" destId="{D56C5174-0FBE-407F-A885-6DB99A7F7CB5}" srcOrd="4" destOrd="0" presId="urn:microsoft.com/office/officeart/2005/8/layout/hProcess9"/>
    <dgm:cxn modelId="{50660BB9-0557-401D-B608-90175B780BA5}" type="presParOf" srcId="{14B2B34C-6354-4C08-A62F-A7A52223C201}" destId="{3D78BD5A-08BA-4D82-BEA6-42C38033891F}" srcOrd="5" destOrd="0" presId="urn:microsoft.com/office/officeart/2005/8/layout/hProcess9"/>
    <dgm:cxn modelId="{6ED1BBE8-5F61-45F5-BFA1-AF421302E111}" type="presParOf" srcId="{14B2B34C-6354-4C08-A62F-A7A52223C201}" destId="{36CD1898-8720-4079-8994-38DAC5272191}" srcOrd="6" destOrd="0" presId="urn:microsoft.com/office/officeart/2005/8/layout/hProcess9"/>
    <dgm:cxn modelId="{E9DDB349-808B-4A3D-A564-FEEDFE093111}" type="presParOf" srcId="{14B2B34C-6354-4C08-A62F-A7A52223C201}" destId="{61FA0A57-3D51-4086-B7A1-3E0BE9F991D8}" srcOrd="7" destOrd="0" presId="urn:microsoft.com/office/officeart/2005/8/layout/hProcess9"/>
    <dgm:cxn modelId="{119AB134-D30C-4539-9D1A-920BC4513ED5}" type="presParOf" srcId="{14B2B34C-6354-4C08-A62F-A7A52223C201}" destId="{8E65793A-920E-49FD-A64B-9C9AC17E84B4}" srcOrd="8" destOrd="0" presId="urn:microsoft.com/office/officeart/2005/8/layout/hProcess9"/>
    <dgm:cxn modelId="{39C5222E-4F80-433A-9C52-2A81AF8C5432}" type="presParOf" srcId="{14B2B34C-6354-4C08-A62F-A7A52223C201}" destId="{46A6DFFA-BA0E-4CB7-8E33-04D956DD6E55}" srcOrd="9" destOrd="0" presId="urn:microsoft.com/office/officeart/2005/8/layout/hProcess9"/>
    <dgm:cxn modelId="{218FFFF5-B570-49C8-B7E8-844DD191E24F}" type="presParOf" srcId="{14B2B34C-6354-4C08-A62F-A7A52223C201}" destId="{ACB52365-53E9-4F19-BC60-6256F0F8924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BC1B68-A2DC-488C-B2CA-FAC99BC431AF}" type="doc">
      <dgm:prSet loTypeId="urn:microsoft.com/office/officeart/2005/8/layout/hProcess9" loCatId="process" qsTypeId="urn:microsoft.com/office/officeart/2005/8/quickstyle/simple2" qsCatId="simple" csTypeId="urn:microsoft.com/office/officeart/2005/8/colors/accent2_1" csCatId="accent2" phldr="1"/>
      <dgm:spPr/>
    </dgm:pt>
    <dgm:pt modelId="{C9D7A389-2ACD-4549-BB34-52A18FAB0613}">
      <dgm:prSet phldrT="[Szöveg]" custT="1"/>
      <dgm:spPr>
        <a:xfrm>
          <a:off x="1" y="1219201"/>
          <a:ext cx="1612701" cy="2057399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9999C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Adatkérési igény </a:t>
          </a:r>
          <a:r>
            <a:rPr lang="hu-HU" sz="1200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fogadása</a:t>
          </a:r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hu-HU" sz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igénybejelentő adatlapon (KSH)</a:t>
          </a:r>
          <a:endParaRPr lang="hu-HU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63D6F9E-D2FE-4242-B164-E1896DA7FCFD}" type="parTrans" cxnId="{03C07E1E-737A-4D68-8D0E-21B34D6D6901}">
      <dgm:prSet/>
      <dgm:spPr/>
      <dgm:t>
        <a:bodyPr/>
        <a:lstStyle/>
        <a:p>
          <a:endParaRPr lang="hu-HU"/>
        </a:p>
      </dgm:t>
    </dgm:pt>
    <dgm:pt modelId="{777911D7-2528-4B1F-9C9F-33F54B7BA044}" type="sibTrans" cxnId="{03C07E1E-737A-4D68-8D0E-21B34D6D6901}">
      <dgm:prSet/>
      <dgm:spPr/>
      <dgm:t>
        <a:bodyPr/>
        <a:lstStyle/>
        <a:p>
          <a:endParaRPr lang="hu-HU"/>
        </a:p>
      </dgm:t>
    </dgm:pt>
    <dgm:pt modelId="{74C9811B-7972-42B7-A3AC-BD0731B97443}">
      <dgm:prSet phldrT="[Szöveg]" custT="1"/>
      <dgm:spPr>
        <a:xfrm>
          <a:off x="1881486" y="1219201"/>
          <a:ext cx="1612701" cy="2057399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9999C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Kutatói akkreditáció </a:t>
          </a:r>
          <a:r>
            <a:rPr lang="hu-HU" sz="1200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(KSH)</a:t>
          </a:r>
        </a:p>
        <a:p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+</a:t>
          </a:r>
        </a:p>
        <a:p>
          <a:r>
            <a:rPr lang="hu-HU" sz="1200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adatkérés teljesíthetőségi vizsgálata</a:t>
          </a:r>
          <a:endParaRPr lang="hu-HU" sz="1200" b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47956A9-D843-458B-B4C9-4AA6E140B108}" type="parTrans" cxnId="{43E9F363-6A13-4FE3-8D13-16C70026CEAC}">
      <dgm:prSet/>
      <dgm:spPr/>
      <dgm:t>
        <a:bodyPr/>
        <a:lstStyle/>
        <a:p>
          <a:endParaRPr lang="hu-HU"/>
        </a:p>
      </dgm:t>
    </dgm:pt>
    <dgm:pt modelId="{EFDCC3B4-100A-4129-B476-117BF7BCB7D9}" type="sibTrans" cxnId="{43E9F363-6A13-4FE3-8D13-16C70026CEAC}">
      <dgm:prSet/>
      <dgm:spPr/>
      <dgm:t>
        <a:bodyPr/>
        <a:lstStyle/>
        <a:p>
          <a:endParaRPr lang="hu-HU"/>
        </a:p>
      </dgm:t>
    </dgm:pt>
    <dgm:pt modelId="{42452DD3-A7FD-4DB8-8291-7656207A4915}">
      <dgm:prSet phldrT="[Szöveg]" custT="1"/>
      <dgm:spPr>
        <a:xfrm>
          <a:off x="7525942" y="1219201"/>
          <a:ext cx="1612701" cy="2057399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9999C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Adathozzáférés biztosítása +</a:t>
          </a:r>
        </a:p>
        <a:p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Támogatás</a:t>
          </a:r>
        </a:p>
        <a:p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hu-HU" sz="1200" b="1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(KSH + MTA KRTK Adatbank)</a:t>
          </a:r>
          <a:endParaRPr lang="hu-HU" sz="1200" b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180A889-210D-455E-A24F-E6DE6458297B}" type="parTrans" cxnId="{E6C92454-40BB-49C0-AEB2-7A90361BF371}">
      <dgm:prSet/>
      <dgm:spPr/>
      <dgm:t>
        <a:bodyPr/>
        <a:lstStyle/>
        <a:p>
          <a:endParaRPr lang="hu-HU"/>
        </a:p>
      </dgm:t>
    </dgm:pt>
    <dgm:pt modelId="{0AF3A49F-628C-41A0-9EF0-D7CD909EFB96}" type="sibTrans" cxnId="{E6C92454-40BB-49C0-AEB2-7A90361BF371}">
      <dgm:prSet/>
      <dgm:spPr/>
      <dgm:t>
        <a:bodyPr/>
        <a:lstStyle/>
        <a:p>
          <a:endParaRPr lang="hu-HU"/>
        </a:p>
      </dgm:t>
    </dgm:pt>
    <dgm:pt modelId="{141DED64-30F8-441B-8C97-062C96A0645F}">
      <dgm:prSet custT="1"/>
      <dgm:spPr>
        <a:xfrm>
          <a:off x="3762972" y="1219201"/>
          <a:ext cx="1612701" cy="2057399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9999C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Teljesíthetőség egyeztetése </a:t>
          </a:r>
          <a:r>
            <a:rPr lang="hu-HU" sz="1200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az </a:t>
          </a:r>
          <a:r>
            <a:rPr lang="hu-HU" sz="1200" b="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MTA  KRTK Adatbank koordinátorával</a:t>
          </a:r>
        </a:p>
        <a:p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+</a:t>
          </a:r>
        </a:p>
        <a:p>
          <a:r>
            <a:rPr lang="hu-HU" sz="1200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jogi garanciák kikötése </a:t>
          </a:r>
          <a:r>
            <a:rPr lang="hu-HU" sz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(titoktartási nyilatkozat, árajánlat, stb.)</a:t>
          </a:r>
          <a:endParaRPr lang="hu-HU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62011335-7CE0-4954-B8D1-ED9F1133448D}" type="parTrans" cxnId="{EDBB41A8-DAF1-4E60-9075-3A64E2C265F9}">
      <dgm:prSet/>
      <dgm:spPr/>
      <dgm:t>
        <a:bodyPr/>
        <a:lstStyle/>
        <a:p>
          <a:endParaRPr lang="hu-HU"/>
        </a:p>
      </dgm:t>
    </dgm:pt>
    <dgm:pt modelId="{339537DD-5325-44C7-B51D-B4E9E0803A21}" type="sibTrans" cxnId="{EDBB41A8-DAF1-4E60-9075-3A64E2C265F9}">
      <dgm:prSet/>
      <dgm:spPr/>
      <dgm:t>
        <a:bodyPr/>
        <a:lstStyle/>
        <a:p>
          <a:endParaRPr lang="hu-HU"/>
        </a:p>
      </dgm:t>
    </dgm:pt>
    <dgm:pt modelId="{FBB94F84-8784-4F16-B038-EEA5472DD4F2}">
      <dgm:prSet custT="1"/>
      <dgm:spPr>
        <a:xfrm>
          <a:off x="5644457" y="1219201"/>
          <a:ext cx="1612701" cy="2057399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9999C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Adatkiadási tételek összeállítása (KSH)</a:t>
          </a:r>
        </a:p>
        <a:p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+</a:t>
          </a:r>
        </a:p>
        <a:p>
          <a:r>
            <a:rPr lang="hu-HU" sz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kiegészítő információk (metaadatok, módszertani dokumentáció) </a:t>
          </a:r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összeállítása</a:t>
          </a:r>
          <a:endParaRPr lang="hu-HU" sz="12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423EA9B-CD49-4BA0-9C70-7ECC28D68BCF}" type="parTrans" cxnId="{132EE4F9-83C3-4047-A3CD-9CDA288D3715}">
      <dgm:prSet/>
      <dgm:spPr/>
      <dgm:t>
        <a:bodyPr/>
        <a:lstStyle/>
        <a:p>
          <a:endParaRPr lang="hu-HU"/>
        </a:p>
      </dgm:t>
    </dgm:pt>
    <dgm:pt modelId="{EAF165F9-D3FF-4455-8754-76A724E4E186}" type="sibTrans" cxnId="{132EE4F9-83C3-4047-A3CD-9CDA288D3715}">
      <dgm:prSet/>
      <dgm:spPr/>
      <dgm:t>
        <a:bodyPr/>
        <a:lstStyle/>
        <a:p>
          <a:endParaRPr lang="hu-HU"/>
        </a:p>
      </dgm:t>
    </dgm:pt>
    <dgm:pt modelId="{96E52B6F-D826-4F3B-B7E1-389E2ED890E4}">
      <dgm:prSet phldrT="[Szöveg]" custT="1"/>
      <dgm:spPr>
        <a:xfrm>
          <a:off x="1" y="1219201"/>
          <a:ext cx="1612701" cy="2057399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9999C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hu-HU" sz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Kutatási terv értékelése (MTA KRTK által létrehozott szakmai testület)</a:t>
          </a:r>
          <a:endParaRPr lang="hu-HU" sz="1200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EF1B352C-9D16-4B3F-89A9-942A46D30C91}" type="parTrans" cxnId="{7F5F206D-F56C-417D-852C-FDBA5F5D33B2}">
      <dgm:prSet/>
      <dgm:spPr/>
      <dgm:t>
        <a:bodyPr/>
        <a:lstStyle/>
        <a:p>
          <a:endParaRPr lang="hu-HU"/>
        </a:p>
      </dgm:t>
    </dgm:pt>
    <dgm:pt modelId="{E6ABC979-EBD5-4B84-AF16-C6DD1B643E46}" type="sibTrans" cxnId="{7F5F206D-F56C-417D-852C-FDBA5F5D33B2}">
      <dgm:prSet/>
      <dgm:spPr/>
      <dgm:t>
        <a:bodyPr/>
        <a:lstStyle/>
        <a:p>
          <a:endParaRPr lang="hu-HU"/>
        </a:p>
      </dgm:t>
    </dgm:pt>
    <dgm:pt modelId="{BE7A103D-87F3-480B-9D52-DCD6D3AE4375}">
      <dgm:prSet phldrT="[Szöveg]" custT="1"/>
      <dgm:spPr>
        <a:xfrm>
          <a:off x="7525942" y="1219201"/>
          <a:ext cx="1612701" cy="2057399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9999C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Kutatási eredmények utólagos adatvédelmi ellenőrzése (KSH)</a:t>
          </a:r>
          <a:endParaRPr lang="hu-HU" sz="1200" b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65B5EDCF-07E5-4F99-8586-BCFBDB7C7C93}" type="parTrans" cxnId="{D8009E58-1978-4A97-9CDF-08EB476E1B96}">
      <dgm:prSet/>
      <dgm:spPr/>
      <dgm:t>
        <a:bodyPr/>
        <a:lstStyle/>
        <a:p>
          <a:endParaRPr lang="hu-HU"/>
        </a:p>
      </dgm:t>
    </dgm:pt>
    <dgm:pt modelId="{F22E3F0D-59E1-4AC2-BCEF-D33D530DFF70}" type="sibTrans" cxnId="{D8009E58-1978-4A97-9CDF-08EB476E1B96}">
      <dgm:prSet/>
      <dgm:spPr/>
      <dgm:t>
        <a:bodyPr/>
        <a:lstStyle/>
        <a:p>
          <a:endParaRPr lang="hu-HU"/>
        </a:p>
      </dgm:t>
    </dgm:pt>
    <dgm:pt modelId="{99D21861-3075-4D77-BE07-179E2AA27B4F}" type="pres">
      <dgm:prSet presAssocID="{FBBC1B68-A2DC-488C-B2CA-FAC99BC431AF}" presName="CompostProcess" presStyleCnt="0">
        <dgm:presLayoutVars>
          <dgm:dir/>
          <dgm:resizeHandles val="exact"/>
        </dgm:presLayoutVars>
      </dgm:prSet>
      <dgm:spPr/>
    </dgm:pt>
    <dgm:pt modelId="{0498AC4C-0748-4EB0-AB2C-54CAC2AEC3C3}" type="pres">
      <dgm:prSet presAssocID="{FBBC1B68-A2DC-488C-B2CA-FAC99BC431AF}" presName="arrow" presStyleLbl="bgShp" presStyleIdx="0" presStyleCnt="1" custScaleX="107154"/>
      <dgm:spPr>
        <a:xfrm>
          <a:off x="685799" y="0"/>
          <a:ext cx="7772400" cy="4343400"/>
        </a:xfrm>
        <a:prstGeom prst="rightArrow">
          <a:avLst/>
        </a:prstGeom>
        <a:solidFill>
          <a:srgbClr val="9999CC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14B2B34C-6354-4C08-A62F-A7A52223C201}" type="pres">
      <dgm:prSet presAssocID="{FBBC1B68-A2DC-488C-B2CA-FAC99BC431AF}" presName="linearProcess" presStyleCnt="0"/>
      <dgm:spPr/>
    </dgm:pt>
    <dgm:pt modelId="{A2AD74EC-ED31-4356-9D79-341C794AB299}" type="pres">
      <dgm:prSet presAssocID="{96E52B6F-D826-4F3B-B7E1-389E2ED890E4}" presName="textNode" presStyleLbl="node1" presStyleIdx="0" presStyleCnt="7" custScaleY="112257" custLinFactNeighborX="7302" custLinFactNeighborY="-24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429655-2304-4FCB-8FBC-01CFAC74817E}" type="pres">
      <dgm:prSet presAssocID="{E6ABC979-EBD5-4B84-AF16-C6DD1B643E46}" presName="sibTrans" presStyleCnt="0"/>
      <dgm:spPr/>
    </dgm:pt>
    <dgm:pt modelId="{009EC86D-56AD-460A-8491-9A5499400F3E}" type="pres">
      <dgm:prSet presAssocID="{C9D7A389-2ACD-4549-BB34-52A18FAB0613}" presName="textNode" presStyleLbl="node1" presStyleIdx="1" presStyleCnt="7" custScaleY="118421" custLinFactNeighborX="-996" custLinFactNeighborY="43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  <dgm:pt modelId="{97908719-163F-4C8D-A7F4-FFD55D4A41B0}" type="pres">
      <dgm:prSet presAssocID="{777911D7-2528-4B1F-9C9F-33F54B7BA044}" presName="sibTrans" presStyleCnt="0"/>
      <dgm:spPr/>
    </dgm:pt>
    <dgm:pt modelId="{8DF9AEC3-0E8E-45F0-84B2-814E7D2A2CA1}" type="pres">
      <dgm:prSet presAssocID="{74C9811B-7972-42B7-A3AC-BD0731B97443}" presName="textNode" presStyleLbl="node1" presStyleIdx="2" presStyleCnt="7" custScaleY="118421" custLinFactNeighborX="-996" custLinFactNeighborY="43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  <dgm:pt modelId="{1B6D42AD-C5EE-4D1F-B051-376273EE62D0}" type="pres">
      <dgm:prSet presAssocID="{EFDCC3B4-100A-4129-B476-117BF7BCB7D9}" presName="sibTrans" presStyleCnt="0"/>
      <dgm:spPr/>
    </dgm:pt>
    <dgm:pt modelId="{D56C5174-0FBE-407F-A885-6DB99A7F7CB5}" type="pres">
      <dgm:prSet presAssocID="{141DED64-30F8-441B-8C97-062C96A0645F}" presName="textNode" presStyleLbl="node1" presStyleIdx="3" presStyleCnt="7" custScaleX="106784" custScaleY="118421" custLinFactNeighborX="-996" custLinFactNeighborY="43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  <dgm:pt modelId="{3D78BD5A-08BA-4D82-BEA6-42C38033891F}" type="pres">
      <dgm:prSet presAssocID="{339537DD-5325-44C7-B51D-B4E9E0803A21}" presName="sibTrans" presStyleCnt="0"/>
      <dgm:spPr/>
    </dgm:pt>
    <dgm:pt modelId="{36CD1898-8720-4079-8994-38DAC5272191}" type="pres">
      <dgm:prSet presAssocID="{FBB94F84-8784-4F16-B038-EEA5472DD4F2}" presName="textNode" presStyleLbl="node1" presStyleIdx="4" presStyleCnt="7" custScaleY="118421" custLinFactNeighborX="-996" custLinFactNeighborY="43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  <dgm:pt modelId="{61FA0A57-3D51-4086-B7A1-3E0BE9F991D8}" type="pres">
      <dgm:prSet presAssocID="{EAF165F9-D3FF-4455-8754-76A724E4E186}" presName="sibTrans" presStyleCnt="0"/>
      <dgm:spPr/>
    </dgm:pt>
    <dgm:pt modelId="{8E65793A-920E-49FD-A64B-9C9AC17E84B4}" type="pres">
      <dgm:prSet presAssocID="{42452DD3-A7FD-4DB8-8291-7656207A4915}" presName="textNode" presStyleLbl="node1" presStyleIdx="5" presStyleCnt="7" custScaleY="118421" custLinFactNeighborX="-996" custLinFactNeighborY="43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  <dgm:pt modelId="{466C63E8-F144-4BCC-BFE1-71883BB87200}" type="pres">
      <dgm:prSet presAssocID="{0AF3A49F-628C-41A0-9EF0-D7CD909EFB96}" presName="sibTrans" presStyleCnt="0"/>
      <dgm:spPr/>
    </dgm:pt>
    <dgm:pt modelId="{BD21D8A7-0FC5-4189-BB51-66CC6C72E006}" type="pres">
      <dgm:prSet presAssocID="{BE7A103D-87F3-480B-9D52-DCD6D3AE4375}" presName="textNode" presStyleLbl="node1" presStyleIdx="6" presStyleCnt="7" custScaleY="11275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1AF9CBC-EEC7-4756-9F58-EBBF046FB313}" type="presOf" srcId="{BE7A103D-87F3-480B-9D52-DCD6D3AE4375}" destId="{BD21D8A7-0FC5-4189-BB51-66CC6C72E006}" srcOrd="0" destOrd="0" presId="urn:microsoft.com/office/officeart/2005/8/layout/hProcess9"/>
    <dgm:cxn modelId="{EDBB41A8-DAF1-4E60-9075-3A64E2C265F9}" srcId="{FBBC1B68-A2DC-488C-B2CA-FAC99BC431AF}" destId="{141DED64-30F8-441B-8C97-062C96A0645F}" srcOrd="3" destOrd="0" parTransId="{62011335-7CE0-4954-B8D1-ED9F1133448D}" sibTransId="{339537DD-5325-44C7-B51D-B4E9E0803A21}"/>
    <dgm:cxn modelId="{A9BD31D8-B914-4FBD-874A-FF678E6E77AE}" type="presOf" srcId="{FBBC1B68-A2DC-488C-B2CA-FAC99BC431AF}" destId="{99D21861-3075-4D77-BE07-179E2AA27B4F}" srcOrd="0" destOrd="0" presId="urn:microsoft.com/office/officeart/2005/8/layout/hProcess9"/>
    <dgm:cxn modelId="{E6C92454-40BB-49C0-AEB2-7A90361BF371}" srcId="{FBBC1B68-A2DC-488C-B2CA-FAC99BC431AF}" destId="{42452DD3-A7FD-4DB8-8291-7656207A4915}" srcOrd="5" destOrd="0" parTransId="{9180A889-210D-455E-A24F-E6DE6458297B}" sibTransId="{0AF3A49F-628C-41A0-9EF0-D7CD909EFB96}"/>
    <dgm:cxn modelId="{3AE23ED5-8FCA-4A08-BB63-ACD4FEB14A03}" type="presOf" srcId="{FBB94F84-8784-4F16-B038-EEA5472DD4F2}" destId="{36CD1898-8720-4079-8994-38DAC5272191}" srcOrd="0" destOrd="0" presId="urn:microsoft.com/office/officeart/2005/8/layout/hProcess9"/>
    <dgm:cxn modelId="{43E9F363-6A13-4FE3-8D13-16C70026CEAC}" srcId="{FBBC1B68-A2DC-488C-B2CA-FAC99BC431AF}" destId="{74C9811B-7972-42B7-A3AC-BD0731B97443}" srcOrd="2" destOrd="0" parTransId="{947956A9-D843-458B-B4C9-4AA6E140B108}" sibTransId="{EFDCC3B4-100A-4129-B476-117BF7BCB7D9}"/>
    <dgm:cxn modelId="{1367F983-60DA-499B-8C1A-932D25A24ABE}" type="presOf" srcId="{C9D7A389-2ACD-4549-BB34-52A18FAB0613}" destId="{009EC86D-56AD-460A-8491-9A5499400F3E}" srcOrd="0" destOrd="0" presId="urn:microsoft.com/office/officeart/2005/8/layout/hProcess9"/>
    <dgm:cxn modelId="{03C07E1E-737A-4D68-8D0E-21B34D6D6901}" srcId="{FBBC1B68-A2DC-488C-B2CA-FAC99BC431AF}" destId="{C9D7A389-2ACD-4549-BB34-52A18FAB0613}" srcOrd="1" destOrd="0" parTransId="{863D6F9E-D2FE-4242-B164-E1896DA7FCFD}" sibTransId="{777911D7-2528-4B1F-9C9F-33F54B7BA044}"/>
    <dgm:cxn modelId="{64354556-BD77-4BDC-A256-D56B0401DCAA}" type="presOf" srcId="{96E52B6F-D826-4F3B-B7E1-389E2ED890E4}" destId="{A2AD74EC-ED31-4356-9D79-341C794AB299}" srcOrd="0" destOrd="0" presId="urn:microsoft.com/office/officeart/2005/8/layout/hProcess9"/>
    <dgm:cxn modelId="{CC35A8A1-20A1-4CA6-90F4-7A672AEB5F4C}" type="presOf" srcId="{141DED64-30F8-441B-8C97-062C96A0645F}" destId="{D56C5174-0FBE-407F-A885-6DB99A7F7CB5}" srcOrd="0" destOrd="0" presId="urn:microsoft.com/office/officeart/2005/8/layout/hProcess9"/>
    <dgm:cxn modelId="{D5292358-C75C-4773-91DD-40977367A8DC}" type="presOf" srcId="{42452DD3-A7FD-4DB8-8291-7656207A4915}" destId="{8E65793A-920E-49FD-A64B-9C9AC17E84B4}" srcOrd="0" destOrd="0" presId="urn:microsoft.com/office/officeart/2005/8/layout/hProcess9"/>
    <dgm:cxn modelId="{66B27517-BCE3-4CAA-9F47-AB093630A228}" type="presOf" srcId="{74C9811B-7972-42B7-A3AC-BD0731B97443}" destId="{8DF9AEC3-0E8E-45F0-84B2-814E7D2A2CA1}" srcOrd="0" destOrd="0" presId="urn:microsoft.com/office/officeart/2005/8/layout/hProcess9"/>
    <dgm:cxn modelId="{D8009E58-1978-4A97-9CDF-08EB476E1B96}" srcId="{FBBC1B68-A2DC-488C-B2CA-FAC99BC431AF}" destId="{BE7A103D-87F3-480B-9D52-DCD6D3AE4375}" srcOrd="6" destOrd="0" parTransId="{65B5EDCF-07E5-4F99-8586-BCFBDB7C7C93}" sibTransId="{F22E3F0D-59E1-4AC2-BCEF-D33D530DFF70}"/>
    <dgm:cxn modelId="{132EE4F9-83C3-4047-A3CD-9CDA288D3715}" srcId="{FBBC1B68-A2DC-488C-B2CA-FAC99BC431AF}" destId="{FBB94F84-8784-4F16-B038-EEA5472DD4F2}" srcOrd="4" destOrd="0" parTransId="{9423EA9B-CD49-4BA0-9C70-7ECC28D68BCF}" sibTransId="{EAF165F9-D3FF-4455-8754-76A724E4E186}"/>
    <dgm:cxn modelId="{7F5F206D-F56C-417D-852C-FDBA5F5D33B2}" srcId="{FBBC1B68-A2DC-488C-B2CA-FAC99BC431AF}" destId="{96E52B6F-D826-4F3B-B7E1-389E2ED890E4}" srcOrd="0" destOrd="0" parTransId="{EF1B352C-9D16-4B3F-89A9-942A46D30C91}" sibTransId="{E6ABC979-EBD5-4B84-AF16-C6DD1B643E46}"/>
    <dgm:cxn modelId="{BB1E33BC-658E-4305-AFD4-CA0F43AA082B}" type="presParOf" srcId="{99D21861-3075-4D77-BE07-179E2AA27B4F}" destId="{0498AC4C-0748-4EB0-AB2C-54CAC2AEC3C3}" srcOrd="0" destOrd="0" presId="urn:microsoft.com/office/officeart/2005/8/layout/hProcess9"/>
    <dgm:cxn modelId="{EC7AB462-951B-438F-84CC-0BC74828A846}" type="presParOf" srcId="{99D21861-3075-4D77-BE07-179E2AA27B4F}" destId="{14B2B34C-6354-4C08-A62F-A7A52223C201}" srcOrd="1" destOrd="0" presId="urn:microsoft.com/office/officeart/2005/8/layout/hProcess9"/>
    <dgm:cxn modelId="{954423A5-A67C-4928-B6A3-94FABF84EBEE}" type="presParOf" srcId="{14B2B34C-6354-4C08-A62F-A7A52223C201}" destId="{A2AD74EC-ED31-4356-9D79-341C794AB299}" srcOrd="0" destOrd="0" presId="urn:microsoft.com/office/officeart/2005/8/layout/hProcess9"/>
    <dgm:cxn modelId="{CDE2A485-9555-41BB-BFD5-99EC8EA2F914}" type="presParOf" srcId="{14B2B34C-6354-4C08-A62F-A7A52223C201}" destId="{A3429655-2304-4FCB-8FBC-01CFAC74817E}" srcOrd="1" destOrd="0" presId="urn:microsoft.com/office/officeart/2005/8/layout/hProcess9"/>
    <dgm:cxn modelId="{F40F9F05-6DF5-4475-B9B5-2BAE7B6EE6E9}" type="presParOf" srcId="{14B2B34C-6354-4C08-A62F-A7A52223C201}" destId="{009EC86D-56AD-460A-8491-9A5499400F3E}" srcOrd="2" destOrd="0" presId="urn:microsoft.com/office/officeart/2005/8/layout/hProcess9"/>
    <dgm:cxn modelId="{A333FC30-63EE-4A59-8D09-52C931A16F23}" type="presParOf" srcId="{14B2B34C-6354-4C08-A62F-A7A52223C201}" destId="{97908719-163F-4C8D-A7F4-FFD55D4A41B0}" srcOrd="3" destOrd="0" presId="urn:microsoft.com/office/officeart/2005/8/layout/hProcess9"/>
    <dgm:cxn modelId="{92AAC435-B192-4C25-932A-76B809DA1578}" type="presParOf" srcId="{14B2B34C-6354-4C08-A62F-A7A52223C201}" destId="{8DF9AEC3-0E8E-45F0-84B2-814E7D2A2CA1}" srcOrd="4" destOrd="0" presId="urn:microsoft.com/office/officeart/2005/8/layout/hProcess9"/>
    <dgm:cxn modelId="{DDF9992F-83E4-4CF6-8F9D-E5220E475510}" type="presParOf" srcId="{14B2B34C-6354-4C08-A62F-A7A52223C201}" destId="{1B6D42AD-C5EE-4D1F-B051-376273EE62D0}" srcOrd="5" destOrd="0" presId="urn:microsoft.com/office/officeart/2005/8/layout/hProcess9"/>
    <dgm:cxn modelId="{48492556-E5F2-4AB6-BD91-BAC2A0A4BEC7}" type="presParOf" srcId="{14B2B34C-6354-4C08-A62F-A7A52223C201}" destId="{D56C5174-0FBE-407F-A885-6DB99A7F7CB5}" srcOrd="6" destOrd="0" presId="urn:microsoft.com/office/officeart/2005/8/layout/hProcess9"/>
    <dgm:cxn modelId="{098F875E-E110-45D5-9162-5BBE68EAAD92}" type="presParOf" srcId="{14B2B34C-6354-4C08-A62F-A7A52223C201}" destId="{3D78BD5A-08BA-4D82-BEA6-42C38033891F}" srcOrd="7" destOrd="0" presId="urn:microsoft.com/office/officeart/2005/8/layout/hProcess9"/>
    <dgm:cxn modelId="{472EC2DE-F07C-40D5-83BB-A61AD5BDD159}" type="presParOf" srcId="{14B2B34C-6354-4C08-A62F-A7A52223C201}" destId="{36CD1898-8720-4079-8994-38DAC5272191}" srcOrd="8" destOrd="0" presId="urn:microsoft.com/office/officeart/2005/8/layout/hProcess9"/>
    <dgm:cxn modelId="{76A97171-7552-4004-9426-21E84423E8A7}" type="presParOf" srcId="{14B2B34C-6354-4C08-A62F-A7A52223C201}" destId="{61FA0A57-3D51-4086-B7A1-3E0BE9F991D8}" srcOrd="9" destOrd="0" presId="urn:microsoft.com/office/officeart/2005/8/layout/hProcess9"/>
    <dgm:cxn modelId="{EF9EDDFB-0280-40B9-B719-17D89191A73F}" type="presParOf" srcId="{14B2B34C-6354-4C08-A62F-A7A52223C201}" destId="{8E65793A-920E-49FD-A64B-9C9AC17E84B4}" srcOrd="10" destOrd="0" presId="urn:microsoft.com/office/officeart/2005/8/layout/hProcess9"/>
    <dgm:cxn modelId="{54057DF6-EEE1-4E89-9218-B0228B346956}" type="presParOf" srcId="{14B2B34C-6354-4C08-A62F-A7A52223C201}" destId="{466C63E8-F144-4BCC-BFE1-71883BB87200}" srcOrd="11" destOrd="0" presId="urn:microsoft.com/office/officeart/2005/8/layout/hProcess9"/>
    <dgm:cxn modelId="{8E222298-B6CF-4540-92B5-AA2363EFAA3A}" type="presParOf" srcId="{14B2B34C-6354-4C08-A62F-A7A52223C201}" destId="{BD21D8A7-0FC5-4189-BB51-66CC6C72E006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65FBD-0C9F-494C-874B-BB6055D626CE}" type="datetimeFigureOut">
              <a:rPr lang="hu-HU" smtClean="0"/>
              <a:t>2018.09.21.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B0E06-C2C3-404E-BDB7-A35400534B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4184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1CA-E8B0-4674-B0EE-198DC710A8FA}" type="datetimeFigureOut">
              <a:rPr lang="hu-HU" smtClean="0"/>
              <a:t>2018.09.21.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BFA4-00D2-48DF-9696-33D2F6742D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9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5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EF4-3C67-4A44-B776-E3B0EAE400F2}" type="datetime1">
              <a:rPr lang="hu-HU" smtClean="0"/>
              <a:t>2018.09.21.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51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5B75-A4E4-49B5-8D88-0B32B5B23B28}" type="datetime1">
              <a:rPr lang="hu-HU" smtClean="0"/>
              <a:t>2018.09.21.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1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8890-4830-4AAC-9779-52F9A03917DA}" type="datetime1">
              <a:rPr lang="hu-HU" smtClean="0"/>
              <a:t>2018.09.21.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9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4B01-37D9-487D-992A-9F1E6573304E}" type="datetime1">
              <a:rPr lang="hu-HU" smtClean="0"/>
              <a:t>2018.09.21.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1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D8D-B3C0-49FA-91B8-97B98E1DA79F}" type="datetime1">
              <a:rPr lang="hu-HU" smtClean="0"/>
              <a:t>2018.09.21.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41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EBB3-63C9-41DC-88C5-CCAAD0621F66}" type="datetime1">
              <a:rPr lang="hu-HU" smtClean="0"/>
              <a:t>2018.09.21.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3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369-5EEC-4926-ACCD-B1D9BFF89D01}" type="datetime1">
              <a:rPr lang="hu-HU" smtClean="0"/>
              <a:t>2018.09.21.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96B3-106F-4F54-87CA-E6DD2D3D60CD}" type="datetime1">
              <a:rPr lang="hu-HU" smtClean="0"/>
              <a:t>2018.09.21.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2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E0D-C935-48B8-8F24-4EF377896796}" type="datetime1">
              <a:rPr lang="hu-HU" smtClean="0"/>
              <a:t>2018.09.21.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5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D791-B04B-4F68-B09A-41A2B7D37E06}" type="datetime1">
              <a:rPr lang="hu-HU" smtClean="0"/>
              <a:t>2018.09.21.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48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A7CC-00C7-478E-9186-2EACB97136E9}" type="datetime1">
              <a:rPr lang="hu-HU" smtClean="0"/>
              <a:t>2018.09.21.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09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B67F-EF5F-4105-86D3-4679951838A5}" type="datetime1">
              <a:rPr lang="hu-HU" smtClean="0"/>
              <a:t>2018.09.21.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84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utatoszoba@ksh.hu" TargetMode="External"/><Relationship Id="rId2" Type="http://schemas.openxmlformats.org/officeDocument/2006/relationships/hyperlink" Target="http://adatbank.krtk.mta.hu/adatbazisok___kutatoszoba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hyperlink" Target="http://www.ksh.hu/adatigenyle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h.hu/docs/bemutatkozas/hun/gyakorlati_kodex.pdf" TargetMode="External"/><Relationship Id="rId2" Type="http://schemas.openxmlformats.org/officeDocument/2006/relationships/hyperlink" Target="https://www.ksh.hu/docs/bemutatkozas/hun/strategia_202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eurostat/documents/4031688/8971242/KS-02-18-142-EN-N.pdf/e7f85f07-91db-4312-8118-f729c75878c7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eurostat/cros/content/decentralised-and-remote-access-confidential-data-ess-dara_en" TargetMode="External"/><Relationship Id="rId3" Type="http://schemas.openxmlformats.org/officeDocument/2006/relationships/hyperlink" Target="http://www.ksh.hu/tavoli_vegrehajtas" TargetMode="External"/><Relationship Id="rId7" Type="http://schemas.openxmlformats.org/officeDocument/2006/relationships/hyperlink" Target="http://www.dwbproject.org/vision/trust.html" TargetMode="External"/><Relationship Id="rId2" Type="http://schemas.openxmlformats.org/officeDocument/2006/relationships/hyperlink" Target="http://www.ksh.hu/kutatoszobai_hozzafer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wbproject.org/events" TargetMode="External"/><Relationship Id="rId5" Type="http://schemas.openxmlformats.org/officeDocument/2006/relationships/hyperlink" Target="http://www.dwbproject.org/events/data_forums.html" TargetMode="External"/><Relationship Id="rId4" Type="http://schemas.openxmlformats.org/officeDocument/2006/relationships/hyperlink" Target="http://www.ksh.hu/tavoli_hozzafer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8259278" y="5501466"/>
            <a:ext cx="237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060"/>
                </a:solidFill>
              </a:rPr>
              <a:t>2018. </a:t>
            </a:r>
            <a:r>
              <a:rPr lang="hu-HU" dirty="0" smtClean="0">
                <a:solidFill>
                  <a:srgbClr val="002060"/>
                </a:solidFill>
              </a:rPr>
              <a:t>szeptember 26.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64956" y="2499587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Kutatószobák létesítése</a:t>
            </a:r>
            <a:endParaRPr lang="hu-HU" sz="3600" b="1" dirty="0">
              <a:solidFill>
                <a:srgbClr val="00206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804212" y="4800600"/>
            <a:ext cx="5289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002060"/>
                </a:solidFill>
              </a:rPr>
              <a:t>Országos Statisztikai Tanács </a:t>
            </a:r>
            <a:r>
              <a:rPr lang="hu-HU" sz="1600" dirty="0" smtClean="0">
                <a:solidFill>
                  <a:srgbClr val="002060"/>
                </a:solidFill>
              </a:rPr>
              <a:t>és </a:t>
            </a:r>
            <a:br>
              <a:rPr lang="hu-HU" sz="1600" dirty="0" smtClean="0">
                <a:solidFill>
                  <a:srgbClr val="002060"/>
                </a:solidFill>
              </a:rPr>
            </a:br>
            <a:r>
              <a:rPr lang="hu-HU" sz="1600" dirty="0" smtClean="0">
                <a:solidFill>
                  <a:srgbClr val="002060"/>
                </a:solidFill>
              </a:rPr>
              <a:t>Nemzeti Statisztikai Koordinációs </a:t>
            </a:r>
            <a:r>
              <a:rPr lang="hu-HU" sz="1600" dirty="0">
                <a:solidFill>
                  <a:srgbClr val="002060"/>
                </a:solidFill>
              </a:rPr>
              <a:t>T</a:t>
            </a:r>
            <a:r>
              <a:rPr lang="hu-HU" sz="1600" dirty="0" smtClean="0">
                <a:solidFill>
                  <a:srgbClr val="002060"/>
                </a:solidFill>
              </a:rPr>
              <a:t>estület ülése  </a:t>
            </a:r>
            <a:endParaRPr lang="hu-HU" sz="1600" dirty="0">
              <a:solidFill>
                <a:srgbClr val="00206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572500" y="4431268"/>
            <a:ext cx="304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060"/>
                </a:solidFill>
              </a:rPr>
              <a:t>Dobányné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hu-HU" dirty="0">
                <a:solidFill>
                  <a:srgbClr val="002060"/>
                </a:solidFill>
              </a:rPr>
              <a:t>Nagy Beáta</a:t>
            </a:r>
          </a:p>
        </p:txBody>
      </p:sp>
    </p:spTree>
    <p:extLst>
      <p:ext uri="{BB962C8B-B14F-4D97-AF65-F5344CB8AC3E}">
        <p14:creationId xmlns:p14="http://schemas.microsoft.com/office/powerpoint/2010/main" val="30577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8586" y="365126"/>
            <a:ext cx="5050465" cy="910782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+mn-lt"/>
              </a:rPr>
              <a:t>Kutatószobában folyó projektek darabszáma 2009-2017-ig</a:t>
            </a:r>
            <a:endParaRPr lang="hu-H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10</a:t>
            </a:fld>
            <a:endParaRPr lang="hu-HU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6666719" y="453730"/>
            <a:ext cx="4860851" cy="910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+mn-lt"/>
              </a:rPr>
              <a:t>Output kérések darabszáma 2011-2017-ig</a:t>
            </a:r>
            <a:endParaRPr lang="hu-HU" sz="28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95669"/>
              </p:ext>
            </p:extLst>
          </p:nvPr>
        </p:nvGraphicFramePr>
        <p:xfrm>
          <a:off x="6884894" y="1825624"/>
          <a:ext cx="4468905" cy="3624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719387"/>
              </p:ext>
            </p:extLst>
          </p:nvPr>
        </p:nvGraphicFramePr>
        <p:xfrm>
          <a:off x="848138" y="1818344"/>
          <a:ext cx="5088835" cy="3739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308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86423" cy="854075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MTA KRTK </a:t>
            </a:r>
            <a:r>
              <a:rPr lang="hu-HU" sz="2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projektek </a:t>
            </a:r>
            <a:r>
              <a:rPr lang="hu-HU" sz="2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számának alakulása </a:t>
            </a:r>
            <a:r>
              <a:rPr lang="hu-H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hu-H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(az elmúlt 6 hónapban)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11</a:t>
            </a:fld>
            <a:endParaRPr lang="hu-HU"/>
          </a:p>
        </p:txBody>
      </p:sp>
      <p:graphicFrame>
        <p:nvGraphicFramePr>
          <p:cNvPr id="5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953449"/>
              </p:ext>
            </p:extLst>
          </p:nvPr>
        </p:nvGraphicFramePr>
        <p:xfrm>
          <a:off x="212651" y="1318438"/>
          <a:ext cx="5794745" cy="4686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993598"/>
              </p:ext>
            </p:extLst>
          </p:nvPr>
        </p:nvGraphicFramePr>
        <p:xfrm>
          <a:off x="6262576" y="1318438"/>
          <a:ext cx="5208181" cy="468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889898" y="176609"/>
            <a:ext cx="45808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</a:rPr>
              <a:t>MTA KRTK új </a:t>
            </a:r>
            <a:r>
              <a:rPr lang="hu-HU" sz="2800" b="1" dirty="0">
                <a:solidFill>
                  <a:srgbClr val="002060"/>
                </a:solidFill>
              </a:rPr>
              <a:t>projektek számának alakulása 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002060"/>
                </a:solidFill>
              </a:rPr>
              <a:t>(az elmúlt 6 hónapban)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5911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MTA KRTK kutatószobai output kérések száma </a:t>
            </a:r>
            <a:r>
              <a:rPr lang="hu-HU" dirty="0"/>
              <a:t/>
            </a:r>
            <a:br>
              <a:rPr lang="hu-HU" dirty="0"/>
            </a:br>
            <a:r>
              <a:rPr lang="hu-HU" sz="3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(az elmúlt 6 hónapban)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12</a:t>
            </a:fld>
            <a:endParaRPr lang="hu-HU"/>
          </a:p>
        </p:txBody>
      </p:sp>
      <p:graphicFrame>
        <p:nvGraphicFramePr>
          <p:cNvPr id="5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628132"/>
              </p:ext>
            </p:extLst>
          </p:nvPr>
        </p:nvGraphicFramePr>
        <p:xfrm>
          <a:off x="838200" y="1825625"/>
          <a:ext cx="10515600" cy="3700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597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Projektekben résztvevő kutatók számának alakulása </a:t>
            </a:r>
            <a:br>
              <a:rPr lang="hu-HU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hu-HU" sz="3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(az elmúlt 6 hónapban)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13</a:t>
            </a:fld>
            <a:endParaRPr lang="hu-HU"/>
          </a:p>
        </p:txBody>
      </p:sp>
      <p:graphicFrame>
        <p:nvGraphicFramePr>
          <p:cNvPr id="5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9842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90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795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Legnépszerűbb kutatott állományok a kapcsolódó projektek száma szerint </a:t>
            </a:r>
            <a:r>
              <a:rPr lang="hu-HU" b="1" dirty="0"/>
              <a:t/>
            </a:r>
            <a:br>
              <a:rPr lang="hu-HU" b="1" dirty="0"/>
            </a:br>
            <a:r>
              <a:rPr lang="hu-HU" sz="3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(TOP 5)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14</a:t>
            </a:fld>
            <a:endParaRPr lang="hu-HU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324318"/>
              </p:ext>
            </p:extLst>
          </p:nvPr>
        </p:nvGraphicFramePr>
        <p:xfrm>
          <a:off x="838200" y="1825625"/>
          <a:ext cx="10515600" cy="4005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5646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MTA KRTK </a:t>
            </a:r>
            <a:r>
              <a:rPr lang="hu-HU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kutatószoba működésének főbb mutatói</a:t>
            </a:r>
            <a:br>
              <a:rPr lang="hu-HU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hu-HU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az elmúlt 6 hónap adatai alapján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15</a:t>
            </a:fld>
            <a:endParaRPr lang="hu-HU"/>
          </a:p>
        </p:txBody>
      </p:sp>
      <p:graphicFrame>
        <p:nvGraphicFramePr>
          <p:cNvPr id="5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235131"/>
              </p:ext>
            </p:extLst>
          </p:nvPr>
        </p:nvGraphicFramePr>
        <p:xfrm>
          <a:off x="2483553" y="1741120"/>
          <a:ext cx="7144541" cy="3596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54432"/>
                <a:gridCol w="1290109"/>
              </a:tblGrid>
              <a:tr h="719229">
                <a:tc>
                  <a:txBody>
                    <a:bodyPr/>
                    <a:lstStyle/>
                    <a:p>
                      <a:pPr marL="185738" indent="0" algn="l" fontAlgn="ctr"/>
                      <a:r>
                        <a:rPr lang="hu-HU" sz="1800" b="0" i="0" u="none" strike="noStrike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Jelenleg</a:t>
                      </a:r>
                      <a:r>
                        <a:rPr lang="hu-HU" sz="1800" b="0" i="0" u="none" strike="noStrike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futó projektek száma (2018. júliusi állapot szerint)</a:t>
                      </a:r>
                      <a:endParaRPr lang="hu-HU" sz="18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i="0" u="none" strike="noStrike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 db</a:t>
                      </a:r>
                      <a:endParaRPr lang="hu-HU" sz="2400" b="1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229">
                <a:tc>
                  <a:txBody>
                    <a:bodyPr/>
                    <a:lstStyle/>
                    <a:p>
                      <a:pPr marL="185738" indent="0" algn="l" fontAlgn="ctr"/>
                      <a:r>
                        <a:rPr lang="hu-HU" sz="1800" b="0" i="0" u="none" strike="noStrike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Lezárult projektek száma</a:t>
                      </a:r>
                      <a:endParaRPr lang="hu-HU" sz="18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i="0" u="none" strike="noStrike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db</a:t>
                      </a:r>
                      <a:endParaRPr lang="hu-HU" sz="2400" b="1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229">
                <a:tc>
                  <a:txBody>
                    <a:bodyPr/>
                    <a:lstStyle/>
                    <a:p>
                      <a:pPr marL="185738" indent="0" algn="l" fontAlgn="ctr"/>
                      <a:r>
                        <a:rPr lang="hu-HU" sz="1800" b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Projektben résztvevő kutatók átlagos száma</a:t>
                      </a:r>
                      <a:endParaRPr lang="hu-HU" sz="18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≈ 3 fő</a:t>
                      </a:r>
                      <a:endParaRPr lang="hu-HU" sz="2400" b="1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229">
                <a:tc>
                  <a:txBody>
                    <a:bodyPr/>
                    <a:lstStyle/>
                    <a:p>
                      <a:pPr marL="185738" indent="0" algn="l" fontAlgn="ctr"/>
                      <a:r>
                        <a:rPr lang="hu-HU" sz="1800" b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Tényleges kutatói létszám (2018. júliusi állapot szerint)</a:t>
                      </a:r>
                      <a:endParaRPr lang="hu-HU" sz="18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hu-HU" sz="2400" b="1" u="none" strike="noStrike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40 fő</a:t>
                      </a:r>
                      <a:endParaRPr lang="hu-HU" sz="2400" b="1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229">
                <a:tc>
                  <a:txBody>
                    <a:bodyPr/>
                    <a:lstStyle/>
                    <a:p>
                      <a:pPr marL="185738" indent="0" algn="l" fontAlgn="ctr"/>
                      <a:r>
                        <a:rPr lang="hu-HU" sz="1800" b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Kutatott állományok száma projektenként (átlag)</a:t>
                      </a:r>
                      <a:endParaRPr lang="hu-HU" sz="18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≈ 5 db</a:t>
                      </a:r>
                      <a:endParaRPr lang="hu-HU" sz="2400" b="1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74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rgbClr val="002060"/>
                </a:solidFill>
                <a:latin typeface="+mn-lt"/>
              </a:rPr>
              <a:t>Erőforrásigény*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645921"/>
            <a:ext cx="10515600" cy="420624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Üzemeltetéshez: 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</a:rPr>
              <a:t>1 fő informatikus 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</a:rPr>
              <a:t>1 fő tájékoztatási feladatokat ellátó személy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</a:rPr>
              <a:t>1 fő output checking-et elvégző személy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</a:rPr>
              <a:t>1 fő kameraképek ellenőrzéséért felelős személy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</a:rPr>
              <a:t>Mikroadatok előkészítéséért felelős szakstatisztikusok</a:t>
            </a:r>
            <a:endParaRPr lang="hu-HU" dirty="0"/>
          </a:p>
          <a:p>
            <a:pPr marL="457200" lvl="1" indent="0">
              <a:buNone/>
            </a:pPr>
            <a:endParaRPr lang="hu-HU" dirty="0" smtClean="0"/>
          </a:p>
          <a:p>
            <a:pPr marL="457200" lvl="1" indent="0">
              <a:buNone/>
            </a:pPr>
            <a:endParaRPr lang="hu-HU" dirty="0" smtClean="0"/>
          </a:p>
          <a:p>
            <a:pPr marL="457200" lvl="1" indent="0">
              <a:buNone/>
            </a:pPr>
            <a:r>
              <a:rPr lang="hu-HU" sz="1600" dirty="0"/>
              <a:t>*</a:t>
            </a:r>
            <a:r>
              <a:rPr lang="hu-HU" sz="1400" dirty="0"/>
              <a:t> </a:t>
            </a:r>
            <a:r>
              <a:rPr lang="hu-HU" sz="1400" dirty="0">
                <a:solidFill>
                  <a:srgbClr val="002060"/>
                </a:solidFill>
              </a:rPr>
              <a:t>Az erőforrásigény nagyban függ a Kutatószoba </a:t>
            </a:r>
            <a:r>
              <a:rPr lang="hu-HU" sz="1400" dirty="0" smtClean="0">
                <a:solidFill>
                  <a:srgbClr val="002060"/>
                </a:solidFill>
              </a:rPr>
              <a:t>befogadóképességétől/kapacitásától. A folyamatos üzemeltetéshez nem elegendő 1 fő a szabadságolások, betegségek, stb. miatt.</a:t>
            </a:r>
            <a:endParaRPr lang="hu-HU" sz="14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128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99311"/>
            <a:ext cx="10515600" cy="975995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rgbClr val="002060"/>
                </a:solidFill>
                <a:latin typeface="+mn-lt"/>
              </a:rPr>
              <a:t>Összefoglalva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56447"/>
            <a:ext cx="10515600" cy="4882846"/>
          </a:xfrm>
        </p:spPr>
        <p:txBody>
          <a:bodyPr>
            <a:normAutofit/>
          </a:bodyPr>
          <a:lstStyle/>
          <a:p>
            <a:pPr algn="just"/>
            <a:r>
              <a:rPr lang="hu-HU" sz="1800" dirty="0" smtClean="0">
                <a:solidFill>
                  <a:srgbClr val="002060"/>
                </a:solidFill>
              </a:rPr>
              <a:t>Egyre szélesebb körben kerül tárgyalásra a kutatási célú adatkiadás gyakorlata (pl. Kutatószoba) – NSKT munkabizottság a kutatási célú adatkiadási gyakorlat összehangolásáról</a:t>
            </a:r>
          </a:p>
          <a:p>
            <a:pPr algn="just"/>
            <a:endParaRPr lang="hu-HU" sz="2200" dirty="0" smtClean="0">
              <a:solidFill>
                <a:srgbClr val="002060"/>
              </a:solidFill>
            </a:endParaRPr>
          </a:p>
          <a:p>
            <a:pPr algn="just"/>
            <a:endParaRPr lang="hu-HU" sz="2200" dirty="0">
              <a:solidFill>
                <a:srgbClr val="002060"/>
              </a:solidFill>
            </a:endParaRPr>
          </a:p>
          <a:p>
            <a:pPr algn="just"/>
            <a:endParaRPr lang="hu-HU" sz="2200" dirty="0" smtClean="0">
              <a:solidFill>
                <a:srgbClr val="002060"/>
              </a:solidFill>
            </a:endParaRPr>
          </a:p>
          <a:p>
            <a:pPr algn="just"/>
            <a:endParaRPr lang="hu-HU" sz="2200" dirty="0" smtClean="0">
              <a:solidFill>
                <a:srgbClr val="002060"/>
              </a:solidFill>
            </a:endParaRPr>
          </a:p>
          <a:p>
            <a:pPr algn="just"/>
            <a:endParaRPr lang="hu-HU" sz="2000" dirty="0" smtClean="0">
              <a:solidFill>
                <a:srgbClr val="002060"/>
              </a:solidFill>
            </a:endParaRPr>
          </a:p>
          <a:p>
            <a:pPr algn="just"/>
            <a:endParaRPr lang="hu-HU" sz="2000" dirty="0" smtClean="0">
              <a:solidFill>
                <a:srgbClr val="002060"/>
              </a:solidFill>
            </a:endParaRPr>
          </a:p>
          <a:p>
            <a:pPr algn="just"/>
            <a:r>
              <a:rPr lang="hu-HU" sz="1700" dirty="0" smtClean="0">
                <a:solidFill>
                  <a:srgbClr val="002060"/>
                </a:solidFill>
              </a:rPr>
              <a:t>Kutatószobák létrehozására jó példaként hozható a </a:t>
            </a:r>
            <a:r>
              <a:rPr lang="hu-HU" sz="1700" dirty="0" smtClean="0">
                <a:solidFill>
                  <a:srgbClr val="002060"/>
                </a:solidFill>
                <a:hlinkClick r:id="rId2"/>
              </a:rPr>
              <a:t>KSH-MTA KRTK Kutatószoba</a:t>
            </a:r>
            <a:endParaRPr lang="hu-HU" sz="17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u-HU" sz="1700" dirty="0" smtClean="0">
                <a:solidFill>
                  <a:srgbClr val="002060"/>
                </a:solidFill>
              </a:rPr>
              <a:t>	-&gt; Gyakorlati tapasztalat (létrehozás és üzemeltetés terén)</a:t>
            </a:r>
          </a:p>
          <a:p>
            <a:pPr algn="just"/>
            <a:r>
              <a:rPr lang="hu-HU" sz="1700" dirty="0">
                <a:solidFill>
                  <a:srgbClr val="002060"/>
                </a:solidFill>
              </a:rPr>
              <a:t>A Kutatószobával kapcsolatos részletekért az alábbi mail címen lehet érdeklődni: </a:t>
            </a:r>
            <a:r>
              <a:rPr lang="hu-HU" sz="1700" dirty="0">
                <a:solidFill>
                  <a:srgbClr val="002060"/>
                </a:solidFill>
                <a:hlinkClick r:id="rId3"/>
              </a:rPr>
              <a:t>kutatoszoba@</a:t>
            </a:r>
            <a:r>
              <a:rPr lang="hu-HU" sz="1700" dirty="0" err="1">
                <a:solidFill>
                  <a:srgbClr val="002060"/>
                </a:solidFill>
                <a:hlinkClick r:id="rId3"/>
              </a:rPr>
              <a:t>ksh.hu</a:t>
            </a:r>
            <a:endParaRPr lang="hu-HU" sz="1700" dirty="0">
              <a:solidFill>
                <a:srgbClr val="002060"/>
              </a:solidFill>
            </a:endParaRPr>
          </a:p>
          <a:p>
            <a:pPr algn="just"/>
            <a:r>
              <a:rPr lang="hu-HU" sz="1700" dirty="0">
                <a:solidFill>
                  <a:srgbClr val="002060"/>
                </a:solidFill>
              </a:rPr>
              <a:t>Adathozzáféréssel kapcsolatos további részletek itt olvashatóak: </a:t>
            </a:r>
            <a:r>
              <a:rPr lang="hu-HU" sz="1700" dirty="0">
                <a:solidFill>
                  <a:srgbClr val="002060"/>
                </a:solidFill>
                <a:hlinkClick r:id="rId4"/>
              </a:rPr>
              <a:t>http://www.ksh.hu/adatigenyles</a:t>
            </a:r>
            <a:endParaRPr lang="hu-HU" sz="1700" dirty="0">
              <a:solidFill>
                <a:srgbClr val="002060"/>
              </a:solidFill>
            </a:endParaRPr>
          </a:p>
          <a:p>
            <a:pPr marL="914400" lvl="2" indent="0" algn="just">
              <a:buNone/>
            </a:pPr>
            <a:r>
              <a:rPr lang="hu-HU" sz="1800" dirty="0" smtClean="0">
                <a:solidFill>
                  <a:srgbClr val="002060"/>
                </a:solidFill>
              </a:rPr>
              <a:t>*</a:t>
            </a:r>
            <a:r>
              <a:rPr lang="hu-HU" sz="1400" dirty="0" smtClean="0">
                <a:solidFill>
                  <a:srgbClr val="002060"/>
                </a:solidFill>
              </a:rPr>
              <a:t>NSKT tagoknak kiküldött kérdőív alapján</a:t>
            </a:r>
            <a:endParaRPr lang="hu-HU" sz="1400" dirty="0">
              <a:solidFill>
                <a:srgbClr val="002060"/>
              </a:solidFill>
            </a:endParaRPr>
          </a:p>
          <a:p>
            <a:pPr algn="just"/>
            <a:endParaRPr lang="hu-HU" dirty="0" smtClean="0">
              <a:solidFill>
                <a:srgbClr val="002060"/>
              </a:solidFill>
            </a:endParaRPr>
          </a:p>
          <a:p>
            <a:endParaRPr lang="hu-HU" dirty="0" smtClean="0">
              <a:solidFill>
                <a:srgbClr val="002060"/>
              </a:solidFill>
            </a:endParaRPr>
          </a:p>
          <a:p>
            <a:endParaRPr lang="hu-HU" dirty="0" smtClean="0">
              <a:solidFill>
                <a:srgbClr val="002060"/>
              </a:solidFill>
            </a:endParaRPr>
          </a:p>
          <a:p>
            <a:endParaRPr lang="hu-HU" dirty="0" smtClean="0">
              <a:solidFill>
                <a:srgbClr val="002060"/>
              </a:solidFill>
            </a:endParaRPr>
          </a:p>
          <a:p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17</a:t>
            </a:fld>
            <a:endParaRPr lang="hu-HU"/>
          </a:p>
        </p:txBody>
      </p:sp>
      <p:graphicFrame>
        <p:nvGraphicFramePr>
          <p:cNvPr id="5" name="Tartalom hely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798171"/>
              </p:ext>
            </p:extLst>
          </p:nvPr>
        </p:nvGraphicFramePr>
        <p:xfrm>
          <a:off x="2285999" y="1775637"/>
          <a:ext cx="7432158" cy="2482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3842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b="1" dirty="0">
                <a:solidFill>
                  <a:srgbClr val="002060"/>
                </a:solidFill>
                <a:latin typeface="+mn-lt"/>
              </a:rPr>
              <a:t>Köszönjük a figyelmet!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981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10580"/>
            <a:ext cx="10515600" cy="703820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chemeClr val="tx2"/>
                </a:solidFill>
                <a:latin typeface="+mn-lt"/>
              </a:rPr>
              <a:t>Cél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14399"/>
            <a:ext cx="10515600" cy="5807076"/>
          </a:xfrm>
        </p:spPr>
        <p:txBody>
          <a:bodyPr>
            <a:normAutofit/>
          </a:bodyPr>
          <a:lstStyle/>
          <a:p>
            <a:r>
              <a:rPr lang="hu-HU" sz="2000" dirty="0">
                <a:solidFill>
                  <a:srgbClr val="002060"/>
                </a:solidFill>
              </a:rPr>
              <a:t>Milyen célt </a:t>
            </a:r>
            <a:r>
              <a:rPr lang="hu-HU" sz="2000" dirty="0" smtClean="0">
                <a:solidFill>
                  <a:srgbClr val="002060"/>
                </a:solidFill>
              </a:rPr>
              <a:t>teljesítünk</a:t>
            </a:r>
            <a:r>
              <a:rPr lang="hu-HU" sz="2000" dirty="0">
                <a:solidFill>
                  <a:srgbClr val="002060"/>
                </a:solidFill>
              </a:rPr>
              <a:t>?</a:t>
            </a:r>
          </a:p>
          <a:p>
            <a:pPr lvl="1"/>
            <a:r>
              <a:rPr lang="hu-HU" sz="1600" b="1" dirty="0">
                <a:hlinkClick r:id="rId2"/>
              </a:rPr>
              <a:t>KSH Stratégia 2020</a:t>
            </a:r>
            <a:endParaRPr lang="hu-HU" sz="1600" b="1" dirty="0"/>
          </a:p>
          <a:p>
            <a:pPr lvl="2"/>
            <a:r>
              <a:rPr lang="hu-HU" sz="1600" dirty="0">
                <a:solidFill>
                  <a:srgbClr val="002060"/>
                </a:solidFill>
              </a:rPr>
              <a:t>2.4. Széles körű hozzáférés biztosítása a hivatalos statisztika keretében kezelt adatállományokhoz</a:t>
            </a:r>
          </a:p>
          <a:p>
            <a:pPr lvl="2"/>
            <a:r>
              <a:rPr lang="hu-HU" sz="1600" dirty="0">
                <a:solidFill>
                  <a:srgbClr val="002060"/>
                </a:solidFill>
              </a:rPr>
              <a:t>7.2. A felsőoktatási és a kutatási kapcsolatok </a:t>
            </a:r>
            <a:r>
              <a:rPr lang="hu-HU" sz="1600" dirty="0" smtClean="0">
                <a:solidFill>
                  <a:srgbClr val="002060"/>
                </a:solidFill>
              </a:rPr>
              <a:t>fejlesztése</a:t>
            </a:r>
          </a:p>
          <a:p>
            <a:r>
              <a:rPr lang="hu-HU" sz="2000" dirty="0">
                <a:solidFill>
                  <a:srgbClr val="002060"/>
                </a:solidFill>
              </a:rPr>
              <a:t>Törvényi kötelezettség: </a:t>
            </a:r>
          </a:p>
          <a:p>
            <a:pPr lvl="1" algn="just"/>
            <a:r>
              <a:rPr lang="hu-HU" sz="1600" dirty="0" smtClean="0">
                <a:solidFill>
                  <a:srgbClr val="002060"/>
                </a:solidFill>
              </a:rPr>
              <a:t>2016. évi CLV. Tv. a hivatalos statisztikáról. 41</a:t>
            </a:r>
            <a:r>
              <a:rPr lang="hu-HU" sz="1600" dirty="0">
                <a:solidFill>
                  <a:srgbClr val="002060"/>
                </a:solidFill>
              </a:rPr>
              <a:t>. § (3) </a:t>
            </a:r>
            <a:r>
              <a:rPr lang="hu-HU" sz="1600" i="1" dirty="0">
                <a:solidFill>
                  <a:srgbClr val="002060"/>
                </a:solidFill>
              </a:rPr>
              <a:t>A KSH és a Hivatalos Statisztikai Szolgálat többi tagja tudományos célból hozzáférést biztosíthat olyan, az egyes statisztikai egységekre vonatkozó adatokhoz </a:t>
            </a:r>
            <a:r>
              <a:rPr lang="hu-HU" sz="1600" dirty="0">
                <a:solidFill>
                  <a:srgbClr val="002060"/>
                </a:solidFill>
              </a:rPr>
              <a:t>[…].</a:t>
            </a:r>
            <a:endParaRPr lang="hu-HU" sz="1600" dirty="0"/>
          </a:p>
          <a:p>
            <a:pPr lvl="1" algn="just"/>
            <a:r>
              <a:rPr lang="hu-HU" sz="1600" dirty="0">
                <a:solidFill>
                  <a:srgbClr val="002060"/>
                </a:solidFill>
              </a:rPr>
              <a:t>(4) </a:t>
            </a:r>
            <a:r>
              <a:rPr lang="hu-HU" sz="1600" i="1" dirty="0">
                <a:solidFill>
                  <a:srgbClr val="002060"/>
                </a:solidFill>
              </a:rPr>
              <a:t>A tudományos célú hozzáférés feltételeit a KSH elnöke által kiadott iránymutatás alapján a Hivatalos Statisztikai Szolgálat tagjai belső szabályzatban állapítják meg, és azokat a honlapjukon nyilvánosságra hozzák</a:t>
            </a:r>
            <a:r>
              <a:rPr lang="hu-HU" sz="1600" i="1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hu-HU" sz="1600" dirty="0">
                <a:solidFill>
                  <a:srgbClr val="002060"/>
                </a:solidFill>
              </a:rPr>
              <a:t>557/2013 EU Rendelet. (2</a:t>
            </a:r>
            <a:r>
              <a:rPr lang="hu-HU" sz="1600" dirty="0" smtClean="0">
                <a:solidFill>
                  <a:srgbClr val="002060"/>
                </a:solidFill>
              </a:rPr>
              <a:t>) </a:t>
            </a:r>
            <a:r>
              <a:rPr lang="hu-HU" sz="1600" i="1" dirty="0" smtClean="0">
                <a:solidFill>
                  <a:srgbClr val="002060"/>
                </a:solidFill>
              </a:rPr>
              <a:t>Az </a:t>
            </a:r>
            <a:r>
              <a:rPr lang="hu-HU" sz="1600" i="1" dirty="0">
                <a:solidFill>
                  <a:srgbClr val="002060"/>
                </a:solidFill>
              </a:rPr>
              <a:t>európai statisztikák céljára gyűjtött adatok hasznosságát maximalizálni kell, többek között a kutatók bizalmas adatokhoz való tudományos célú hozzáférésének javítása </a:t>
            </a:r>
            <a:r>
              <a:rPr lang="hu-HU" sz="1600" i="1" dirty="0" smtClean="0">
                <a:solidFill>
                  <a:srgbClr val="002060"/>
                </a:solidFill>
              </a:rPr>
              <a:t>által.</a:t>
            </a:r>
            <a:endParaRPr lang="hu-HU" sz="1600" dirty="0">
              <a:solidFill>
                <a:srgbClr val="002060"/>
              </a:solidFill>
            </a:endParaRPr>
          </a:p>
          <a:p>
            <a:r>
              <a:rPr lang="hu-HU" sz="2000" dirty="0">
                <a:solidFill>
                  <a:srgbClr val="002060"/>
                </a:solidFill>
              </a:rPr>
              <a:t>Milyen </a:t>
            </a:r>
            <a:r>
              <a:rPr lang="hu-HU" sz="2000" dirty="0" smtClean="0">
                <a:solidFill>
                  <a:srgbClr val="002060"/>
                </a:solidFill>
              </a:rPr>
              <a:t>elveknek kell megfelelnünk ?</a:t>
            </a:r>
            <a:endParaRPr lang="hu-HU" sz="2000" dirty="0">
              <a:solidFill>
                <a:srgbClr val="002060"/>
              </a:solidFill>
            </a:endParaRPr>
          </a:p>
          <a:p>
            <a:pPr lvl="1"/>
            <a:r>
              <a:rPr lang="hu-HU" sz="1600" dirty="0" smtClean="0">
                <a:hlinkClick r:id="rId3"/>
              </a:rPr>
              <a:t>Nemzeti Statisztika Gyakorlati Kódexe</a:t>
            </a:r>
            <a:endParaRPr lang="hu-HU" sz="1600" dirty="0"/>
          </a:p>
          <a:p>
            <a:pPr lvl="3"/>
            <a:r>
              <a:rPr lang="hu-HU" sz="1600" dirty="0">
                <a:solidFill>
                  <a:srgbClr val="002060"/>
                </a:solidFill>
              </a:rPr>
              <a:t>14.2. A statisztikai felvételekből származó  információkat a felhasználói igényekre tervezett csatornákon keresztül aggregált, illetve mikroadatok formájában is hozzáférhetővé teszik.</a:t>
            </a:r>
          </a:p>
          <a:p>
            <a:pPr lvl="3"/>
            <a:r>
              <a:rPr lang="hu-HU" sz="1600" dirty="0">
                <a:solidFill>
                  <a:srgbClr val="002060"/>
                </a:solidFill>
              </a:rPr>
              <a:t>9. Adatvédelem</a:t>
            </a:r>
          </a:p>
          <a:p>
            <a:pPr lvl="1"/>
            <a:r>
              <a:rPr lang="hu-HU" sz="1600" dirty="0" smtClean="0">
                <a:solidFill>
                  <a:srgbClr val="002060"/>
                </a:solidFill>
                <a:hlinkClick r:id="rId4"/>
              </a:rPr>
              <a:t>Európai Statisztika Gyakorlati Kódexe</a:t>
            </a:r>
            <a:endParaRPr lang="hu-HU" sz="1600" dirty="0">
              <a:solidFill>
                <a:srgbClr val="002060"/>
              </a:solidFill>
            </a:endParaRPr>
          </a:p>
          <a:p>
            <a:pPr lvl="3"/>
            <a:r>
              <a:rPr lang="hu-HU" sz="1600" dirty="0">
                <a:solidFill>
                  <a:srgbClr val="002060"/>
                </a:solidFill>
              </a:rPr>
              <a:t>5.6. A külső felhasználók számára a mikroadatokhoz való hozzáférés tudományos célból szigorú szabályokhoz kötött</a:t>
            </a:r>
            <a:r>
              <a:rPr lang="hu-HU" sz="1600" dirty="0" smtClean="0">
                <a:solidFill>
                  <a:srgbClr val="002060"/>
                </a:solidFill>
              </a:rPr>
              <a:t>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586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722"/>
          </a:xfrm>
        </p:spPr>
        <p:txBody>
          <a:bodyPr/>
          <a:lstStyle/>
          <a:p>
            <a:pPr algn="ctr"/>
            <a:r>
              <a:rPr lang="hu-HU" sz="3600" b="1" dirty="0" smtClean="0">
                <a:solidFill>
                  <a:schemeClr val="tx2"/>
                </a:solidFill>
                <a:latin typeface="+mn-lt"/>
              </a:rPr>
              <a:t>Adatigény</a:t>
            </a:r>
            <a:endParaRPr lang="hu-HU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90848"/>
            <a:ext cx="10515600" cy="4939496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000" dirty="0" smtClean="0">
                <a:solidFill>
                  <a:srgbClr val="002060"/>
                </a:solidFill>
              </a:rPr>
              <a:t>Napjainkban adatbázisok, mikroadatok felhasználása, belőlük igények szerinti elemzések  készítése mindennapos feladat, így már nem nevezhető egyedinek a mikroadat fájlok iránti kereslet. Ugyanakkor egyéni igényeket szolgálunk ki a </a:t>
            </a:r>
            <a:r>
              <a:rPr lang="hu-HU" sz="2000" dirty="0" err="1" smtClean="0">
                <a:solidFill>
                  <a:srgbClr val="002060"/>
                </a:solidFill>
              </a:rPr>
              <a:t>mikroadatokhoz</a:t>
            </a:r>
            <a:r>
              <a:rPr lang="hu-HU" sz="2000" dirty="0" smtClean="0">
                <a:solidFill>
                  <a:srgbClr val="002060"/>
                </a:solidFill>
              </a:rPr>
              <a:t> való hozzáférés engedélyezésével.</a:t>
            </a:r>
          </a:p>
          <a:p>
            <a:pPr algn="just"/>
            <a:r>
              <a:rPr lang="hu-HU" sz="2000" dirty="0" smtClean="0">
                <a:solidFill>
                  <a:srgbClr val="002060"/>
                </a:solidFill>
              </a:rPr>
              <a:t>A hivatalos statisztikának is módot kellett arra találni, hogy hogyan tudja kielégíteni e folyamatosan növekvő keresletet. </a:t>
            </a:r>
          </a:p>
          <a:p>
            <a:pPr algn="just"/>
            <a:r>
              <a:rPr lang="hu-HU" sz="2000" dirty="0" smtClean="0">
                <a:solidFill>
                  <a:srgbClr val="002060"/>
                </a:solidFill>
              </a:rPr>
              <a:t>Több módja van </a:t>
            </a:r>
            <a:r>
              <a:rPr lang="hu-HU" sz="2000" dirty="0" err="1" smtClean="0">
                <a:solidFill>
                  <a:srgbClr val="002060"/>
                </a:solidFill>
              </a:rPr>
              <a:t>mikroadatokhoz</a:t>
            </a:r>
            <a:r>
              <a:rPr lang="hu-HU" sz="2000" dirty="0" smtClean="0">
                <a:solidFill>
                  <a:srgbClr val="002060"/>
                </a:solidFill>
              </a:rPr>
              <a:t> való „hozzáférésnek”, az egyik lehetőség: a </a:t>
            </a:r>
            <a:r>
              <a:rPr lang="hu-HU" sz="2000" dirty="0" smtClean="0">
                <a:solidFill>
                  <a:srgbClr val="002060"/>
                </a:solidFill>
                <a:hlinkClick r:id="rId2"/>
              </a:rPr>
              <a:t>Kutatószoba</a:t>
            </a:r>
            <a:r>
              <a:rPr lang="hu-HU" sz="2000" dirty="0" smtClean="0">
                <a:solidFill>
                  <a:srgbClr val="002060"/>
                </a:solidFill>
              </a:rPr>
              <a:t> használata.</a:t>
            </a:r>
          </a:p>
          <a:p>
            <a:pPr algn="just"/>
            <a:r>
              <a:rPr lang="hu-HU" sz="2000" dirty="0" smtClean="0">
                <a:solidFill>
                  <a:srgbClr val="002060"/>
                </a:solidFill>
              </a:rPr>
              <a:t>Emellett még a </a:t>
            </a:r>
            <a:r>
              <a:rPr lang="hu-HU" sz="2000" dirty="0" smtClean="0">
                <a:solidFill>
                  <a:srgbClr val="002060"/>
                </a:solidFill>
                <a:hlinkClick r:id="rId3"/>
              </a:rPr>
              <a:t>távoli végrehajtás</a:t>
            </a:r>
            <a:r>
              <a:rPr lang="hu-HU" sz="2000" dirty="0" smtClean="0">
                <a:solidFill>
                  <a:srgbClr val="002060"/>
                </a:solidFill>
              </a:rPr>
              <a:t>; </a:t>
            </a:r>
            <a:r>
              <a:rPr lang="hu-HU" sz="2000" dirty="0" smtClean="0">
                <a:solidFill>
                  <a:srgbClr val="002060"/>
                </a:solidFill>
                <a:hlinkClick r:id="rId4"/>
              </a:rPr>
              <a:t>távoli hozzáférés</a:t>
            </a:r>
            <a:r>
              <a:rPr lang="hu-HU" sz="2000" dirty="0" smtClean="0">
                <a:solidFill>
                  <a:srgbClr val="002060"/>
                </a:solidFill>
              </a:rPr>
              <a:t> során is lehetőség nyílik </a:t>
            </a:r>
            <a:r>
              <a:rPr lang="hu-HU" sz="2000" dirty="0" err="1" smtClean="0">
                <a:solidFill>
                  <a:srgbClr val="002060"/>
                </a:solidFill>
              </a:rPr>
              <a:t>mikroadatokhoz</a:t>
            </a:r>
            <a:r>
              <a:rPr lang="hu-HU" sz="2000" dirty="0" smtClean="0">
                <a:solidFill>
                  <a:srgbClr val="002060"/>
                </a:solidFill>
              </a:rPr>
              <a:t> való hozzáféréshez biztonságos környezetben.</a:t>
            </a: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002060"/>
                </a:solidFill>
              </a:rPr>
              <a:t>Kitekintés:</a:t>
            </a:r>
          </a:p>
          <a:p>
            <a:r>
              <a:rPr lang="hu-HU" sz="2000" dirty="0" smtClean="0">
                <a:solidFill>
                  <a:srgbClr val="002060"/>
                </a:solidFill>
              </a:rPr>
              <a:t> </a:t>
            </a:r>
            <a:r>
              <a:rPr lang="hu-HU" sz="2000" dirty="0" smtClean="0">
                <a:solidFill>
                  <a:srgbClr val="002060"/>
                </a:solidFill>
                <a:hlinkClick r:id="rId5"/>
              </a:rPr>
              <a:t>European Data Access </a:t>
            </a:r>
            <a:r>
              <a:rPr lang="hu-HU" sz="2000" dirty="0" err="1" smtClean="0">
                <a:solidFill>
                  <a:srgbClr val="002060"/>
                </a:solidFill>
                <a:hlinkClick r:id="rId5"/>
              </a:rPr>
              <a:t>Forums</a:t>
            </a:r>
            <a:endParaRPr lang="hu-HU" sz="2000" dirty="0" smtClean="0">
              <a:solidFill>
                <a:srgbClr val="002060"/>
              </a:solidFill>
            </a:endParaRPr>
          </a:p>
          <a:p>
            <a:pPr lvl="4"/>
            <a:r>
              <a:rPr lang="hu-HU" dirty="0" err="1" smtClean="0">
                <a:solidFill>
                  <a:srgbClr val="002060"/>
                </a:solidFill>
                <a:hlinkClick r:id="rId6"/>
              </a:rPr>
              <a:t>Activities</a:t>
            </a:r>
            <a:r>
              <a:rPr lang="hu-HU" dirty="0" smtClean="0">
                <a:solidFill>
                  <a:srgbClr val="002060"/>
                </a:solidFill>
                <a:hlinkClick r:id="rId6"/>
              </a:rPr>
              <a:t> and </a:t>
            </a:r>
            <a:r>
              <a:rPr lang="hu-HU" dirty="0" err="1" smtClean="0">
                <a:solidFill>
                  <a:srgbClr val="002060"/>
                </a:solidFill>
                <a:hlinkClick r:id="rId6"/>
              </a:rPr>
              <a:t>events</a:t>
            </a:r>
            <a:endParaRPr lang="hu-HU" dirty="0" smtClean="0">
              <a:solidFill>
                <a:srgbClr val="002060"/>
              </a:solidFill>
            </a:endParaRPr>
          </a:p>
          <a:p>
            <a:pPr lvl="4"/>
            <a:r>
              <a:rPr lang="hu-HU" dirty="0" err="1" smtClean="0">
                <a:solidFill>
                  <a:srgbClr val="002060"/>
                </a:solidFill>
                <a:hlinkClick r:id="rId7"/>
              </a:rPr>
              <a:t>Circle</a:t>
            </a:r>
            <a:r>
              <a:rPr lang="hu-HU" dirty="0" smtClean="0">
                <a:solidFill>
                  <a:srgbClr val="002060"/>
                </a:solidFill>
                <a:hlinkClick r:id="rId7"/>
              </a:rPr>
              <a:t> of </a:t>
            </a:r>
            <a:r>
              <a:rPr lang="hu-HU" dirty="0" err="1" smtClean="0">
                <a:solidFill>
                  <a:srgbClr val="002060"/>
                </a:solidFill>
                <a:hlinkClick r:id="rId7"/>
              </a:rPr>
              <a:t>Trust</a:t>
            </a:r>
            <a:endParaRPr lang="hu-HU" dirty="0">
              <a:solidFill>
                <a:srgbClr val="002060"/>
              </a:solidFill>
            </a:endParaRPr>
          </a:p>
          <a:p>
            <a:r>
              <a:rPr lang="hu-HU" sz="2100" dirty="0" err="1">
                <a:solidFill>
                  <a:srgbClr val="002060"/>
                </a:solidFill>
                <a:hlinkClick r:id="rId8"/>
              </a:rPr>
              <a:t>Decentralised</a:t>
            </a:r>
            <a:r>
              <a:rPr lang="hu-HU" sz="2100" dirty="0">
                <a:solidFill>
                  <a:srgbClr val="002060"/>
                </a:solidFill>
                <a:hlinkClick r:id="rId8"/>
              </a:rPr>
              <a:t> and </a:t>
            </a:r>
            <a:r>
              <a:rPr lang="hu-HU" sz="2100" dirty="0" err="1">
                <a:solidFill>
                  <a:srgbClr val="002060"/>
                </a:solidFill>
                <a:hlinkClick r:id="rId8"/>
              </a:rPr>
              <a:t>Remote</a:t>
            </a:r>
            <a:r>
              <a:rPr lang="hu-HU" sz="2100" dirty="0">
                <a:solidFill>
                  <a:srgbClr val="002060"/>
                </a:solidFill>
                <a:hlinkClick r:id="rId8"/>
              </a:rPr>
              <a:t> Access </a:t>
            </a:r>
            <a:r>
              <a:rPr lang="hu-HU" sz="2100" dirty="0" err="1">
                <a:solidFill>
                  <a:srgbClr val="002060"/>
                </a:solidFill>
                <a:hlinkClick r:id="rId8"/>
              </a:rPr>
              <a:t>to</a:t>
            </a:r>
            <a:r>
              <a:rPr lang="hu-HU" sz="2100" dirty="0">
                <a:solidFill>
                  <a:srgbClr val="002060"/>
                </a:solidFill>
                <a:hlinkClick r:id="rId8"/>
              </a:rPr>
              <a:t> </a:t>
            </a:r>
            <a:r>
              <a:rPr lang="hu-HU" sz="2100" dirty="0" err="1">
                <a:solidFill>
                  <a:srgbClr val="002060"/>
                </a:solidFill>
                <a:hlinkClick r:id="rId8"/>
              </a:rPr>
              <a:t>Confidential</a:t>
            </a:r>
            <a:r>
              <a:rPr lang="hu-HU" sz="2100" dirty="0">
                <a:solidFill>
                  <a:srgbClr val="002060"/>
                </a:solidFill>
                <a:hlinkClick r:id="rId8"/>
              </a:rPr>
              <a:t> Data </a:t>
            </a:r>
            <a:r>
              <a:rPr lang="hu-HU" sz="2100" dirty="0" err="1">
                <a:solidFill>
                  <a:srgbClr val="002060"/>
                </a:solidFill>
                <a:hlinkClick r:id="rId8"/>
              </a:rPr>
              <a:t>in</a:t>
            </a:r>
            <a:r>
              <a:rPr lang="hu-HU" sz="2100" dirty="0">
                <a:solidFill>
                  <a:srgbClr val="002060"/>
                </a:solidFill>
                <a:hlinkClick r:id="rId8"/>
              </a:rPr>
              <a:t> </a:t>
            </a:r>
            <a:r>
              <a:rPr lang="hu-HU" sz="2100" dirty="0" err="1">
                <a:solidFill>
                  <a:srgbClr val="002060"/>
                </a:solidFill>
                <a:hlinkClick r:id="rId8"/>
              </a:rPr>
              <a:t>the</a:t>
            </a:r>
            <a:r>
              <a:rPr lang="hu-HU" sz="2100" dirty="0">
                <a:solidFill>
                  <a:srgbClr val="002060"/>
                </a:solidFill>
                <a:hlinkClick r:id="rId8"/>
              </a:rPr>
              <a:t> ESS</a:t>
            </a:r>
            <a:endParaRPr lang="hu-HU" sz="2100" dirty="0">
              <a:solidFill>
                <a:srgbClr val="00206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98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4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18052" y="348314"/>
            <a:ext cx="1160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Kutatószobáról általánosságban</a:t>
            </a:r>
            <a:endParaRPr lang="hu-HU" sz="3600" b="1" dirty="0">
              <a:solidFill>
                <a:srgbClr val="002060"/>
              </a:solidFill>
            </a:endParaRP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06815" y="994645"/>
            <a:ext cx="1064698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002060"/>
                </a:solidFill>
                <a:latin typeface="Myriad "/>
              </a:rPr>
              <a:t>Ki veheti igénybe?</a:t>
            </a:r>
            <a:r>
              <a:rPr lang="hu-HU" sz="2200" dirty="0"/>
              <a:t> </a:t>
            </a:r>
            <a:r>
              <a:rPr lang="hu-HU" sz="2200" dirty="0" smtClean="0"/>
              <a:t>– csak kutatók, tudományos céllal</a:t>
            </a:r>
          </a:p>
          <a:p>
            <a:pPr algn="just"/>
            <a:endParaRPr lang="hu-HU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002060"/>
                </a:solidFill>
                <a:latin typeface="Myriad "/>
              </a:rPr>
              <a:t>Milyen adatok érhetőek el? - </a:t>
            </a:r>
            <a:r>
              <a:rPr lang="hu-HU" sz="2200" dirty="0" smtClean="0"/>
              <a:t>közvetlen </a:t>
            </a:r>
            <a:r>
              <a:rPr lang="hu-HU" sz="2200" dirty="0"/>
              <a:t>azonosításra alkalmatlan </a:t>
            </a:r>
            <a:r>
              <a:rPr lang="hu-HU" sz="2200" dirty="0" smtClean="0"/>
              <a:t>adatállományok</a:t>
            </a:r>
            <a:r>
              <a:rPr lang="hu-HU" sz="2200" dirty="0" smtClean="0">
                <a:solidFill>
                  <a:srgbClr val="002060"/>
                </a:solidFill>
                <a:latin typeface="Myriad "/>
              </a:rPr>
              <a:t>, </a:t>
            </a:r>
            <a:r>
              <a:rPr lang="hu-HU" sz="2200" dirty="0"/>
              <a:t>ami azt jelenti hogy a közvetlen azonosító változók (pl. </a:t>
            </a:r>
            <a:r>
              <a:rPr lang="hu-HU" sz="2200" dirty="0" smtClean="0"/>
              <a:t>törzsszám, telefonszám, e-mail cím, stb.) </a:t>
            </a:r>
            <a:r>
              <a:rPr lang="hu-HU" sz="2200" dirty="0"/>
              <a:t>törlésre kerülnek vagy technikai számmal </a:t>
            </a:r>
            <a:r>
              <a:rPr lang="hu-HU" sz="2200" dirty="0" smtClean="0"/>
              <a:t>kerülnek helyettesítésre.</a:t>
            </a:r>
          </a:p>
          <a:p>
            <a:pPr algn="just"/>
            <a:endParaRPr lang="hu-HU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002060"/>
                </a:solidFill>
                <a:latin typeface="Myriad "/>
              </a:rPr>
              <a:t>Mikroadat hozzáférés </a:t>
            </a:r>
            <a:r>
              <a:rPr lang="hu-HU" sz="2200" dirty="0">
                <a:solidFill>
                  <a:srgbClr val="002060"/>
                </a:solidFill>
                <a:latin typeface="Myriad "/>
              </a:rPr>
              <a:t>hogyan történik</a:t>
            </a:r>
            <a:r>
              <a:rPr lang="hu-HU" sz="2200" dirty="0" smtClean="0">
                <a:solidFill>
                  <a:srgbClr val="002060"/>
                </a:solidFill>
                <a:latin typeface="Myriad "/>
              </a:rPr>
              <a:t>? - </a:t>
            </a:r>
            <a:r>
              <a:rPr lang="hu-HU" sz="2200" dirty="0"/>
              <a:t>be</a:t>
            </a:r>
            <a:r>
              <a:rPr lang="hu-HU" sz="2200" dirty="0" smtClean="0"/>
              <a:t> </a:t>
            </a:r>
            <a:r>
              <a:rPr lang="hu-HU" sz="2200" dirty="0"/>
              <a:t>kell fáradni személyesen a Kutatószobába. Mikroadat kiadás nincs, sőt a Kutatószobában történő kutatási eredmények is csak adatvédelmi </a:t>
            </a:r>
            <a:r>
              <a:rPr lang="hu-HU" sz="2200" dirty="0" smtClean="0"/>
              <a:t>ellenőrzést (output checking) </a:t>
            </a:r>
            <a:r>
              <a:rPr lang="hu-HU" sz="2200" dirty="0"/>
              <a:t>követően hagyhatják el a Kutatószobát</a:t>
            </a:r>
            <a:r>
              <a:rPr lang="hu-HU" sz="2200" dirty="0" smtClean="0"/>
              <a:t>.</a:t>
            </a:r>
          </a:p>
          <a:p>
            <a:pPr algn="just"/>
            <a:endParaRPr lang="hu-HU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002060"/>
                </a:solidFill>
                <a:latin typeface="Myriad "/>
              </a:rPr>
              <a:t>Biztonságot szolgáló elemek: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200" dirty="0"/>
              <a:t>Jogi: igénybejelentő adatlap, szerződés, titoktartási nyilatkozat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200" dirty="0"/>
              <a:t>Módszertani: output checking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200" dirty="0"/>
              <a:t>Fizikai: </a:t>
            </a:r>
            <a:r>
              <a:rPr lang="hu-HU" sz="2200" dirty="0" smtClean="0"/>
              <a:t>Kamerás </a:t>
            </a:r>
            <a:r>
              <a:rPr lang="hu-HU" sz="2200" dirty="0"/>
              <a:t>megfigyelés, portaszolgálat, belépőkártya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400" dirty="0"/>
          </a:p>
          <a:p>
            <a:pPr algn="just"/>
            <a:endParaRPr lang="hu-HU" sz="2600" dirty="0">
              <a:solidFill>
                <a:srgbClr val="002060"/>
              </a:solidFill>
              <a:latin typeface="Myriad 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600" dirty="0" smtClean="0">
              <a:solidFill>
                <a:srgbClr val="002060"/>
              </a:solidFill>
              <a:latin typeface="Myriad 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600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24227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339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Kutatószobai hozzáférés </a:t>
            </a:r>
            <a:r>
              <a:rPr lang="hu-H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menete </a:t>
            </a:r>
            <a:br>
              <a:rPr lang="hu-H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hu-H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32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Igénytől az outputig</a:t>
            </a:r>
            <a:endParaRPr lang="hu-HU" sz="32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5</a:t>
            </a:fld>
            <a:endParaRPr lang="hu-HU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81665446"/>
              </p:ext>
            </p:extLst>
          </p:nvPr>
        </p:nvGraphicFramePr>
        <p:xfrm>
          <a:off x="702365" y="1551039"/>
          <a:ext cx="10972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1630680" y="2353288"/>
            <a:ext cx="9158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b="1" dirty="0">
                <a:latin typeface="+mj-lt"/>
                <a:ea typeface="Batang" pitchFamily="18" charset="-127"/>
              </a:rPr>
              <a:t>1.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289674" y="2353288"/>
            <a:ext cx="3984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 dirty="0">
                <a:latin typeface="+mj-lt"/>
                <a:ea typeface="Batang" pitchFamily="18" charset="-127"/>
              </a:rPr>
              <a:t>2.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068191" y="2353228"/>
            <a:ext cx="37382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 dirty="0">
                <a:latin typeface="+mj-lt"/>
                <a:ea typeface="Batang" pitchFamily="18" charset="-127"/>
              </a:rPr>
              <a:t>3</a:t>
            </a:r>
            <a:r>
              <a:rPr lang="hu-HU" sz="2000" b="1" dirty="0" smtClean="0">
                <a:latin typeface="+mj-lt"/>
                <a:ea typeface="Batang" pitchFamily="18" charset="-127"/>
              </a:rPr>
              <a:t>.</a:t>
            </a:r>
            <a:endParaRPr lang="hu-HU" sz="2000" b="1" dirty="0">
              <a:latin typeface="+mj-lt"/>
              <a:ea typeface="Batang" pitchFamily="18" charset="-127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023519" y="2353228"/>
            <a:ext cx="37382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 dirty="0">
                <a:latin typeface="+mj-lt"/>
                <a:ea typeface="Batang" pitchFamily="18" charset="-127"/>
              </a:rPr>
              <a:t>4</a:t>
            </a:r>
            <a:r>
              <a:rPr lang="hu-HU" sz="2000" b="1" dirty="0" smtClean="0">
                <a:latin typeface="+mj-lt"/>
                <a:ea typeface="Batang" pitchFamily="18" charset="-127"/>
              </a:rPr>
              <a:t>.</a:t>
            </a:r>
            <a:endParaRPr lang="hu-HU" sz="2000" b="1" dirty="0">
              <a:latin typeface="+mj-lt"/>
              <a:ea typeface="Batang" pitchFamily="18" charset="-127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964303" y="2353288"/>
            <a:ext cx="37382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 dirty="0">
                <a:latin typeface="+mj-lt"/>
                <a:ea typeface="Batang" pitchFamily="18" charset="-127"/>
              </a:rPr>
              <a:t>5</a:t>
            </a:r>
            <a:r>
              <a:rPr lang="hu-HU" sz="2000" b="1" dirty="0" smtClean="0">
                <a:latin typeface="+mj-lt"/>
                <a:ea typeface="Batang" pitchFamily="18" charset="-127"/>
              </a:rPr>
              <a:t>.</a:t>
            </a:r>
            <a:endParaRPr lang="hu-HU" sz="2000" b="1" dirty="0">
              <a:latin typeface="+mj-lt"/>
              <a:ea typeface="Batang" pitchFamily="18" charset="-127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0577014" y="2353288"/>
            <a:ext cx="37382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 dirty="0">
                <a:latin typeface="+mj-lt"/>
                <a:ea typeface="Batang" pitchFamily="18" charset="-127"/>
              </a:rPr>
              <a:t>6</a:t>
            </a:r>
            <a:r>
              <a:rPr lang="hu-HU" sz="2000" b="1" dirty="0" smtClean="0">
                <a:latin typeface="+mj-lt"/>
                <a:ea typeface="Batang" pitchFamily="18" charset="-127"/>
              </a:rPr>
              <a:t>.</a:t>
            </a:r>
            <a:endParaRPr lang="hu-HU" sz="2000" b="1" dirty="0">
              <a:latin typeface="+mj-lt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50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497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Együttműködés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13780"/>
            <a:ext cx="10515600" cy="5098790"/>
          </a:xfrm>
        </p:spPr>
        <p:txBody>
          <a:bodyPr>
            <a:normAutofit fontScale="85000" lnSpcReduction="20000"/>
          </a:bodyPr>
          <a:lstStyle/>
          <a:p>
            <a:pPr algn="just"/>
            <a:endParaRPr lang="hu-HU" sz="1200" dirty="0" smtClean="0"/>
          </a:p>
          <a:p>
            <a:pPr algn="just"/>
            <a:r>
              <a:rPr lang="hu-HU" sz="2300" dirty="0" smtClean="0">
                <a:solidFill>
                  <a:srgbClr val="002060"/>
                </a:solidFill>
              </a:rPr>
              <a:t>2018. február 1-én nyitotta meg kapuit a KSH és az MTA KRTK közös Kutatószobája. </a:t>
            </a:r>
          </a:p>
          <a:p>
            <a:pPr algn="just"/>
            <a:r>
              <a:rPr lang="hu-HU" sz="2200" dirty="0" smtClean="0">
                <a:solidFill>
                  <a:srgbClr val="002060"/>
                </a:solidFill>
              </a:rPr>
              <a:t>A hivatalban már rendelkezésre állt egy erős szabályrendszer és jelentős tapasztalat a kutatószobai adatkérések kezelésével kapcsolatban, így az MTA-val közösen (mint a Kutatószobát legnagyobb számban használó kutatókkal), az általuk biztosított külső forrás bevonásával teret nyithattunk egy nagyobb kutatói közösség igényének kiszolgálására.</a:t>
            </a:r>
          </a:p>
          <a:p>
            <a:pPr algn="just"/>
            <a:r>
              <a:rPr lang="hu-HU" sz="2300" dirty="0" smtClean="0">
                <a:solidFill>
                  <a:srgbClr val="002060"/>
                </a:solidFill>
              </a:rPr>
              <a:t>Újdonság a két intézmény együttműködésében, hogy az MTA szerves része a Kutatószoba működésének: </a:t>
            </a:r>
          </a:p>
          <a:p>
            <a:pPr algn="just"/>
            <a:endParaRPr lang="hu-HU" sz="2300" dirty="0" smtClean="0">
              <a:solidFill>
                <a:srgbClr val="002060"/>
              </a:solidFill>
            </a:endParaRPr>
          </a:p>
          <a:p>
            <a:pPr lvl="2" algn="just"/>
            <a:r>
              <a:rPr lang="hu-HU" sz="2300" dirty="0" smtClean="0">
                <a:solidFill>
                  <a:srgbClr val="002060"/>
                </a:solidFill>
              </a:rPr>
              <a:t>Igénybejelentő adatlapok előszűrését az MTA KRTK által létrehozott szakmai testület végzi. Az általuk jóváhagyott igénybejelentő lapok jutnak el a KSH-ba.</a:t>
            </a:r>
          </a:p>
          <a:p>
            <a:pPr marL="914400" lvl="2" indent="0" algn="just">
              <a:buNone/>
            </a:pPr>
            <a:endParaRPr lang="hu-HU" sz="2300" dirty="0" smtClean="0">
              <a:solidFill>
                <a:srgbClr val="002060"/>
              </a:solidFill>
            </a:endParaRPr>
          </a:p>
          <a:p>
            <a:pPr lvl="2" algn="just"/>
            <a:r>
              <a:rPr lang="hu-HU" sz="2300" dirty="0" smtClean="0">
                <a:solidFill>
                  <a:srgbClr val="002060"/>
                </a:solidFill>
              </a:rPr>
              <a:t>Az MTA Adatbankja olyan operatív feladatokat végez, mint: </a:t>
            </a:r>
          </a:p>
          <a:p>
            <a:pPr lvl="4"/>
            <a:r>
              <a:rPr lang="hu-HU" sz="1900" dirty="0" smtClean="0">
                <a:solidFill>
                  <a:srgbClr val="002060"/>
                </a:solidFill>
              </a:rPr>
              <a:t>kutatók koordinációja,</a:t>
            </a:r>
          </a:p>
          <a:p>
            <a:pPr lvl="4"/>
            <a:r>
              <a:rPr lang="hu-HU" sz="1900" dirty="0" smtClean="0">
                <a:solidFill>
                  <a:srgbClr val="002060"/>
                </a:solidFill>
              </a:rPr>
              <a:t>kutatók tájékoztatása,</a:t>
            </a:r>
          </a:p>
          <a:p>
            <a:pPr lvl="4"/>
            <a:r>
              <a:rPr lang="hu-HU" sz="1900" dirty="0" smtClean="0">
                <a:solidFill>
                  <a:srgbClr val="002060"/>
                </a:solidFill>
              </a:rPr>
              <a:t>adminisztráció,</a:t>
            </a:r>
          </a:p>
          <a:p>
            <a:pPr lvl="4"/>
            <a:r>
              <a:rPr lang="hu-HU" sz="1900" dirty="0" smtClean="0">
                <a:solidFill>
                  <a:srgbClr val="002060"/>
                </a:solidFill>
              </a:rPr>
              <a:t>kutatókkal való kapcsolattatás, </a:t>
            </a:r>
          </a:p>
          <a:p>
            <a:pPr lvl="4"/>
            <a:r>
              <a:rPr lang="hu-HU" sz="1900" dirty="0" err="1" smtClean="0">
                <a:solidFill>
                  <a:srgbClr val="002060"/>
                </a:solidFill>
              </a:rPr>
              <a:t>KSH-val</a:t>
            </a:r>
            <a:r>
              <a:rPr lang="hu-HU" sz="1900" dirty="0" smtClean="0">
                <a:solidFill>
                  <a:srgbClr val="002060"/>
                </a:solidFill>
              </a:rPr>
              <a:t> való kapcsolattartás,</a:t>
            </a:r>
          </a:p>
          <a:p>
            <a:pPr lvl="4"/>
            <a:r>
              <a:rPr lang="hu-HU" sz="1900" dirty="0" smtClean="0">
                <a:solidFill>
                  <a:srgbClr val="002060"/>
                </a:solidFill>
              </a:rPr>
              <a:t>kameraképek figyelése,</a:t>
            </a:r>
          </a:p>
          <a:p>
            <a:pPr lvl="4"/>
            <a:r>
              <a:rPr lang="hu-HU" sz="1900" dirty="0" smtClean="0">
                <a:solidFill>
                  <a:srgbClr val="002060"/>
                </a:solidFill>
              </a:rPr>
              <a:t>incidens észlelése, kezelése.</a:t>
            </a:r>
          </a:p>
          <a:p>
            <a:pPr lvl="4"/>
            <a:endParaRPr lang="hu-HU" sz="1400" dirty="0"/>
          </a:p>
          <a:p>
            <a:pPr lvl="4"/>
            <a:endParaRPr lang="hu-HU" sz="1400" dirty="0" smtClean="0"/>
          </a:p>
          <a:p>
            <a:pPr lvl="4"/>
            <a:endParaRPr lang="hu-HU" sz="1400" dirty="0"/>
          </a:p>
          <a:p>
            <a:pPr lvl="2" algn="just"/>
            <a:endParaRPr lang="hu-HU" sz="1300" dirty="0" smtClean="0"/>
          </a:p>
          <a:p>
            <a:pPr lvl="1" algn="just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05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Adathozzáférés</a:t>
            </a:r>
            <a:r>
              <a:rPr lang="hu-HU" dirty="0" smtClean="0"/>
              <a:t> </a:t>
            </a:r>
            <a:r>
              <a:rPr lang="hu-HU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menete és MTA szerepe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7</a:t>
            </a:fld>
            <a:endParaRPr lang="hu-HU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64924953"/>
              </p:ext>
            </p:extLst>
          </p:nvPr>
        </p:nvGraphicFramePr>
        <p:xfrm>
          <a:off x="418531" y="2003650"/>
          <a:ext cx="11354937" cy="4039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1059972" y="274320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592506" y="270225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146079" y="270225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791199" y="270225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660090" y="268861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9224181" y="274320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0710650" y="2750447"/>
            <a:ext cx="46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6.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85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Előnyök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8</a:t>
            </a:fld>
            <a:endParaRPr lang="hu-HU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431819"/>
              </p:ext>
            </p:extLst>
          </p:nvPr>
        </p:nvGraphicFramePr>
        <p:xfrm>
          <a:off x="624840" y="1371600"/>
          <a:ext cx="10728960" cy="4564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4480"/>
                <a:gridCol w="5364480"/>
              </a:tblGrid>
              <a:tr h="55728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KSH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Kutatók</a:t>
                      </a:r>
                      <a:endParaRPr lang="hu-HU" dirty="0"/>
                    </a:p>
                  </a:txBody>
                  <a:tcPr anchor="ctr"/>
                </a:tc>
              </a:tr>
              <a:tr h="624157"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002060"/>
                          </a:solidFill>
                        </a:rPr>
                        <a:t>Két intézmény közti kapcsolat erősödése; jobb, hatékonyabb együttműködés.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891653"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>
                          <a:solidFill>
                            <a:srgbClr val="002060"/>
                          </a:solidFill>
                        </a:rPr>
                        <a:t>Felhasználók (kutatók) problémái, igényei az adatokkal szemben hamarabb kiderülnek, mert kapcsolatban vagyunk a kutatói közösséggel.</a:t>
                      </a:r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>
                          <a:solidFill>
                            <a:srgbClr val="002060"/>
                          </a:solidFill>
                        </a:rPr>
                        <a:t>Együttműködéssel, napi szintű kapcsolattartással közvetlenebb és gyorsabb módon értesül a KSH,</a:t>
                      </a:r>
                      <a:r>
                        <a:rPr lang="hu-HU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hu-HU" dirty="0" smtClean="0">
                          <a:solidFill>
                            <a:srgbClr val="002060"/>
                          </a:solidFill>
                        </a:rPr>
                        <a:t>a felmerült kutatói igényekről, problémákról.</a:t>
                      </a:r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891653"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>
                          <a:solidFill>
                            <a:srgbClr val="002060"/>
                          </a:solidFill>
                        </a:rPr>
                        <a:t>Tapasztalat! Hatékonyabban tudjuk segíteni az NSKT munkabizottság munkáját a kutatási célú adatkérések terén.</a:t>
                      </a:r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>
                          <a:solidFill>
                            <a:srgbClr val="002060"/>
                          </a:solidFill>
                        </a:rPr>
                        <a:t>Időtakarékos. Nem kell a KSH-ig elutaznia a kutatónak.</a:t>
                      </a:r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624157"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>
                          <a:solidFill>
                            <a:srgbClr val="002060"/>
                          </a:solidFill>
                        </a:rPr>
                        <a:t>KSH-s adatok szélesebb körű használata.</a:t>
                      </a:r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>
                          <a:solidFill>
                            <a:srgbClr val="002060"/>
                          </a:solidFill>
                        </a:rPr>
                        <a:t>A kutatóintézet biztosítani tudja a kutatói számára a megfelelő </a:t>
                      </a:r>
                      <a:r>
                        <a:rPr lang="hu-HU" dirty="0" err="1" smtClean="0">
                          <a:solidFill>
                            <a:srgbClr val="002060"/>
                          </a:solidFill>
                        </a:rPr>
                        <a:t>mikroadatokat</a:t>
                      </a:r>
                      <a:r>
                        <a:rPr lang="hu-HU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891653"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>
                          <a:solidFill>
                            <a:srgbClr val="002060"/>
                          </a:solidFill>
                        </a:rPr>
                        <a:t>Módszertani hozadék: pl. output checking terén;  csak úgy tudunk tapasztalatot szerezni, ha készülnek outputok.</a:t>
                      </a:r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>
                          <a:solidFill>
                            <a:srgbClr val="002060"/>
                          </a:solidFill>
                        </a:rPr>
                        <a:t>„Output  takarékos”. A kutatásvezető  helyben meg tudja nézni az outputokat, így csak a szükséges eredmények kerülnek kivitelre.</a:t>
                      </a:r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50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070" y="1140074"/>
            <a:ext cx="4415064" cy="2419555"/>
          </a:xfrm>
          <a:prstGeom prst="rect">
            <a:avLst/>
          </a:prstGeom>
        </p:spPr>
      </p:pic>
      <p:pic>
        <p:nvPicPr>
          <p:cNvPr id="10" name="Tartalom helye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9" y="3764326"/>
            <a:ext cx="4331794" cy="2334447"/>
          </a:xfrm>
        </p:spPr>
      </p:pic>
      <p:pic>
        <p:nvPicPr>
          <p:cNvPr id="11" name="Tartalom helye 10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1" y="1158203"/>
            <a:ext cx="4269202" cy="2401426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9</a:t>
            </a:fld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3764326"/>
            <a:ext cx="3514166" cy="232406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881964" y="547248"/>
            <a:ext cx="7676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2060"/>
                </a:solidFill>
              </a:rPr>
              <a:t>Előtte                                                                           Utána</a:t>
            </a:r>
            <a:endParaRPr lang="hu-H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DB48AD5866D645BB0EE4F460BF82F1" ma:contentTypeVersion="0" ma:contentTypeDescription="Új dokumentum létrehozása." ma:contentTypeScope="" ma:versionID="8a3f37dd5261c935f772846763d945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81B3D9-2814-4C34-AE69-A758932FB0FE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44168DB-626E-474D-8A13-5A257AFB5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D007EDF-8C66-46F3-94B1-E30966A6D2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1084</Words>
  <Application>Microsoft Office PowerPoint</Application>
  <PresentationFormat>Szélesvásznú</PresentationFormat>
  <Paragraphs>191</Paragraphs>
  <Slides>18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Batang</vt:lpstr>
      <vt:lpstr>Arial</vt:lpstr>
      <vt:lpstr>Calibri</vt:lpstr>
      <vt:lpstr>Calibri Light</vt:lpstr>
      <vt:lpstr>Myriad </vt:lpstr>
      <vt:lpstr>Office-téma</vt:lpstr>
      <vt:lpstr>PowerPoint bemutató</vt:lpstr>
      <vt:lpstr>Cél</vt:lpstr>
      <vt:lpstr>Adatigény</vt:lpstr>
      <vt:lpstr>PowerPoint bemutató</vt:lpstr>
      <vt:lpstr>Kutatószobai hozzáférés menete   Igénytől az outputig</vt:lpstr>
      <vt:lpstr>Együttműködés</vt:lpstr>
      <vt:lpstr>Adathozzáférés menete és MTA szerepe</vt:lpstr>
      <vt:lpstr>Előnyök</vt:lpstr>
      <vt:lpstr>PowerPoint bemutató</vt:lpstr>
      <vt:lpstr>Kutatószobában folyó projektek darabszáma 2009-2017-ig</vt:lpstr>
      <vt:lpstr>MTA KRTK projektek számának alakulása  (az elmúlt 6 hónapban)</vt:lpstr>
      <vt:lpstr>MTA KRTK kutatószobai output kérések száma  (az elmúlt 6 hónapban)</vt:lpstr>
      <vt:lpstr>Projektekben résztvevő kutatók számának alakulása  (az elmúlt 6 hónapban)</vt:lpstr>
      <vt:lpstr>Legnépszerűbb kutatott állományok a kapcsolódó projektek száma szerint  (TOP 5)</vt:lpstr>
      <vt:lpstr>MTA KRTK kutatószoba működésének főbb mutatói  az elmúlt 6 hónap adatai alapján</vt:lpstr>
      <vt:lpstr>Erőforrásigény*</vt:lpstr>
      <vt:lpstr>Összefoglalva</vt:lpstr>
      <vt:lpstr>Köszönjük a figyelmet!</vt:lpstr>
    </vt:vector>
  </TitlesOfParts>
  <Company>KSH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Simonné Horváth Gabriella</dc:creator>
  <cp:lastModifiedBy>Mezősiné Rózsár Erika</cp:lastModifiedBy>
  <cp:revision>205</cp:revision>
  <cp:lastPrinted>2018-09-10T10:46:57Z</cp:lastPrinted>
  <dcterms:created xsi:type="dcterms:W3CDTF">2017-03-01T09:38:02Z</dcterms:created>
  <dcterms:modified xsi:type="dcterms:W3CDTF">2018-09-21T12:22:41Z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