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21"/>
  </p:notesMasterIdLst>
  <p:sldIdLst>
    <p:sldId id="256" r:id="rId6"/>
    <p:sldId id="260" r:id="rId7"/>
    <p:sldId id="274" r:id="rId8"/>
    <p:sldId id="276" r:id="rId9"/>
    <p:sldId id="263" r:id="rId10"/>
    <p:sldId id="270" r:id="rId11"/>
    <p:sldId id="287" r:id="rId12"/>
    <p:sldId id="277" r:id="rId13"/>
    <p:sldId id="278" r:id="rId14"/>
    <p:sldId id="266" r:id="rId15"/>
    <p:sldId id="279" r:id="rId16"/>
    <p:sldId id="281" r:id="rId17"/>
    <p:sldId id="284" r:id="rId18"/>
    <p:sldId id="282" r:id="rId19"/>
    <p:sldId id="288" r:id="rId2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DF18680-E054-41AD-8BC1-D1AEF772440D}" styleName="Közepesen sötét stílus 2 – 5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8" d="100"/>
          <a:sy n="78" d="100"/>
        </p:scale>
        <p:origin x="600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NYTL\EL&#336;TERJESZT&#201;S\J&#250;lius_3\AG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unkaf&#252;zet1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Munkaf&#252;zet1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jumbo\csoportmunka\Statkoord_osztaly\OSAP\2020\NYTL\EL&#336;TERJESZT&#201;S\J&#250;lius_3\AG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2020el&#337;terj\&#225;br&#225;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92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5A86-4BEB-B976-62CF88421BCE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5A86-4BEB-B976-62CF88421BCE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5A86-4BEB-B976-62CF88421BCE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5A86-4BEB-B976-62CF88421BCE}"/>
              </c:ext>
            </c:extLst>
          </c:dPt>
          <c:dPt>
            <c:idx val="4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5A86-4BEB-B976-62CF88421BCE}"/>
              </c:ext>
            </c:extLst>
          </c:dPt>
          <c:dPt>
            <c:idx val="5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5A86-4BEB-B976-62CF88421BCE}"/>
              </c:ext>
            </c:extLst>
          </c:dPt>
          <c:dPt>
            <c:idx val="6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5A86-4BEB-B976-62CF88421BCE}"/>
              </c:ext>
            </c:extLst>
          </c:dPt>
          <c:dPt>
            <c:idx val="7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5A86-4BEB-B976-62CF88421BCE}"/>
              </c:ext>
            </c:extLst>
          </c:dPt>
          <c:dPt>
            <c:idx val="8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5A86-4BEB-B976-62CF88421BCE}"/>
              </c:ext>
            </c:extLst>
          </c:dPt>
          <c:dPt>
            <c:idx val="9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5A86-4BEB-B976-62CF88421BCE}"/>
              </c:ext>
            </c:extLst>
          </c:dPt>
          <c:dPt>
            <c:idx val="1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5A86-4BEB-B976-62CF88421BCE}"/>
              </c:ext>
            </c:extLst>
          </c:dPt>
          <c:dPt>
            <c:idx val="11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5A86-4BEB-B976-62CF88421BCE}"/>
              </c:ext>
            </c:extLst>
          </c:dPt>
          <c:dPt>
            <c:idx val="12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5A86-4BEB-B976-62CF88421BCE}"/>
              </c:ext>
            </c:extLst>
          </c:dPt>
          <c:dPt>
            <c:idx val="13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5A86-4BEB-B976-62CF88421BCE}"/>
              </c:ext>
            </c:extLst>
          </c:dPt>
          <c:dPt>
            <c:idx val="14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5A86-4BEB-B976-62CF88421BCE}"/>
              </c:ext>
            </c:extLst>
          </c:dPt>
          <c:dPt>
            <c:idx val="15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5A86-4BEB-B976-62CF88421BCE}"/>
              </c:ext>
            </c:extLst>
          </c:dPt>
          <c:dPt>
            <c:idx val="16"/>
            <c:bubble3D val="0"/>
            <c:spPr>
              <a:gradFill rotWithShape="1">
                <a:gsLst>
                  <a:gs pos="0">
                    <a:schemeClr val="accent3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5A86-4BEB-B976-62CF88421BCE}"/>
              </c:ext>
            </c:extLst>
          </c:dPt>
          <c:dPt>
            <c:idx val="17"/>
            <c:bubble3D val="0"/>
            <c:spPr>
              <a:gradFill rotWithShape="1">
                <a:gsLst>
                  <a:gs pos="0">
                    <a:schemeClr val="accent5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5A86-4BEB-B976-62CF88421BCE}"/>
              </c:ext>
            </c:extLst>
          </c:dPt>
          <c:dPt>
            <c:idx val="18"/>
            <c:bubble3D val="0"/>
            <c:spPr>
              <a:gradFill rotWithShape="1">
                <a:gsLst>
                  <a:gs pos="0">
                    <a:schemeClr val="accent1">
                      <a:lumMod val="70000"/>
                      <a:lumOff val="3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70000"/>
                      <a:lumOff val="3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70000"/>
                      <a:lumOff val="3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  <a:sp3d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5-5A86-4BEB-B976-62CF88421BCE}"/>
              </c:ext>
            </c:extLst>
          </c:dPt>
          <c:dLbls>
            <c:dLbl>
              <c:idx val="0"/>
              <c:layout>
                <c:manualLayout>
                  <c:x val="5.8474213544171871E-2"/>
                  <c:y val="0.297677824444882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0.12421143650797938"/>
                      <c:h val="0.1140272609526942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7798572192889067E-3"/>
                  <c:y val="0.36970215153761582"/>
                </c:manualLayout>
              </c:layout>
              <c:tx>
                <c:rich>
                  <a:bodyPr/>
                  <a:lstStyle/>
                  <a:p>
                    <a:fld id="{50E76903-AC8C-4A7B-8BF9-E0759518BB53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;6 , </a:t>
                    </a:r>
                    <a:fld id="{4669C499-13E3-4EC5-83DD-A8A030B47AD2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2"/>
              <c:layout>
                <c:manualLayout>
                  <c:x val="-5.628002745367193E-2"/>
                  <c:y val="0.20119797266164952"/>
                </c:manualLayout>
              </c:layout>
              <c:tx>
                <c:rich>
                  <a:bodyPr/>
                  <a:lstStyle/>
                  <a:p>
                    <a:fld id="{15940C0C-7411-4E3D-9FDF-C04343F4D0E3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6; </a:t>
                    </a:r>
                    <a:fld id="{31BC2902-C18B-4741-895A-A6CE5577231A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5.5887245391512061E-2"/>
                      <c:h val="0.10788381140577363"/>
                    </c:manualLayout>
                  </c15:layout>
                  <c15:dlblFieldTable/>
                  <c15:showDataLabelsRange val="0"/>
                </c:ext>
              </c:extLst>
            </c:dLbl>
            <c:dLbl>
              <c:idx val="3"/>
              <c:layout>
                <c:manualLayout>
                  <c:x val="-0.12079615648592999"/>
                  <c:y val="0.19044693595453835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7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8.4980571663270985E-2"/>
                      <c:h val="0.14167278391383692"/>
                    </c:manualLayout>
                  </c15:layout>
                </c:ext>
              </c:extLst>
            </c:dLbl>
            <c:dLbl>
              <c:idx val="4"/>
              <c:layout>
                <c:manualLayout>
                  <c:x val="-0.13520928020579445"/>
                  <c:y val="5.8452261889933202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8.5703986727122372E-2"/>
                      <c:h val="0.11240892154645621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-0.28140013726835966"/>
                  <c:y val="6.832531742163776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5A86-4BEB-B976-62CF88421B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14581131545241816"/>
                  <c:y val="1.6774035944017211E-2"/>
                </c:manualLayout>
              </c:layout>
              <c:tx>
                <c:rich>
                  <a:bodyPr/>
                  <a:lstStyle/>
                  <a:p>
                    <a:fld id="{771E1713-28C8-4E44-88E9-3CC1B46AB021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13; </a:t>
                    </a:r>
                    <a:fld id="{4EB067B9-42F7-418D-A582-C5A09CB384BC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D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7"/>
              <c:layout>
                <c:manualLayout>
                  <c:x val="-9.4379022800598789E-2"/>
                  <c:y val="1.6212901969652697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5A86-4BEB-B976-62CF88421B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7.6352539337797537E-2"/>
                  <c:y val="1.6667259973000854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5A86-4BEB-B976-62CF88421B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9"/>
              <c:layout>
                <c:manualLayout>
                  <c:x val="-0.1117354234211671"/>
                  <c:y val="-2.2917482462876386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5A86-4BEB-B976-62CF88421B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layout>
                <c:manualLayout>
                  <c:x val="-2.700272732678205E-2"/>
                  <c:y val="-5.8335409905503448E-2"/>
                </c:manualLayout>
              </c:layout>
              <c:tx>
                <c:rich>
                  <a:bodyPr/>
                  <a:lstStyle/>
                  <a:p>
                    <a:fld id="{F0AE0A90-9144-4071-BBDD-C8060B861405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25; </a:t>
                    </a:r>
                    <a:fld id="{2BAA0D78-1072-4D50-B4AF-8652D7002B33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5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1"/>
              <c:layout/>
              <c:tx>
                <c:rich>
                  <a:bodyPr/>
                  <a:lstStyle/>
                  <a:p>
                    <a:fld id="{8FEF0008-BABF-4DFE-A0BF-13EB58E1E5B0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64; 26%</a:t>
                    </a:r>
                  </a:p>
                </c:rich>
              </c:tx>
              <c:dLblPos val="outEnd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2"/>
              <c:layout>
                <c:manualLayout>
                  <c:x val="-0.1983303765725716"/>
                  <c:y val="-3.3334519946002013E-2"/>
                </c:manualLayout>
              </c:layout>
              <c:tx>
                <c:rich>
                  <a:bodyPr/>
                  <a:lstStyle/>
                  <a:p>
                    <a:fld id="{E027F90C-9A25-42BB-BB8B-D9F5AA305B9F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25;10%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3"/>
              <c:layout>
                <c:manualLayout>
                  <c:x val="-2.9613432843886966E-2"/>
                  <c:y val="-6.1513828203512651E-2"/>
                </c:manualLayout>
              </c:layout>
              <c:tx>
                <c:rich>
                  <a:bodyPr/>
                  <a:lstStyle/>
                  <a:p>
                    <a:fld id="{6CBA47C8-1974-4434-842F-154B5ACE59D2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7; 3%</a:t>
                    </a:r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4"/>
              <c:layout>
                <c:manualLayout>
                  <c:x val="-2.4209341741252874E-2"/>
                  <c:y val="-1.6667259973001006E-2"/>
                </c:manualLayout>
              </c:layout>
              <c:tx>
                <c:rich>
                  <a:bodyPr/>
                  <a:lstStyle/>
                  <a:p>
                    <a:fld id="{E9D4A364-1939-4EA6-A3EE-88FEA8216CFC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17; </a:t>
                    </a:r>
                    <a:fld id="{68EB2AC9-7952-483C-B662-790FCD50ABBF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5"/>
              <c:layout>
                <c:manualLayout>
                  <c:x val="6.9258372559298204E-2"/>
                  <c:y val="-9.1990175318086786E-2"/>
                </c:manualLayout>
              </c:layout>
              <c:tx>
                <c:rich>
                  <a:bodyPr/>
                  <a:lstStyle/>
                  <a:p>
                    <a:fld id="{C3947D2B-1D70-4C65-A653-C5FD701E43D6}" type="CATEGORYNAME">
                      <a:rPr lang="pt-BR"/>
                      <a:pPr/>
                      <a:t>[KATEGÓRIA NEVE]</a:t>
                    </a:fld>
                    <a:r>
                      <a:rPr lang="pt-BR" baseline="0"/>
                      <a:t>; 6; </a:t>
                    </a:r>
                    <a:fld id="{F6B9FA56-F353-4CDA-A81A-C01B4F27C89A}" type="PERCENTAGE">
                      <a:rPr lang="pt-BR" baseline="0"/>
                      <a:pPr/>
                      <a:t>[SZÁZALÉK]</a:t>
                    </a:fld>
                    <a:endParaRPr lang="pt-BR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6"/>
              <c:layout>
                <c:manualLayout>
                  <c:x val="0.11568015391349931"/>
                  <c:y val="-3.648555987021361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5A86-4BEB-B976-62CF88421BCE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7"/>
              <c:layout>
                <c:manualLayout>
                  <c:x val="2.2740611438669685E-2"/>
                  <c:y val="2.1983874654279794E-2"/>
                </c:manualLayout>
              </c:layout>
              <c:tx>
                <c:rich>
                  <a:bodyPr/>
                  <a:lstStyle/>
                  <a:p>
                    <a:fld id="{60087793-0212-4C3D-B667-3BBC68B5F12A}" type="CATEGORYNAME">
                      <a:rPr lang="en-US"/>
                      <a:pPr/>
                      <a:t>[KATEGÓRIA NEVE]</a:t>
                    </a:fld>
                    <a:r>
                      <a:rPr lang="en-US" baseline="0"/>
                      <a:t>; 8; </a:t>
                    </a:r>
                    <a:fld id="{9CC00B9A-E30F-4399-AE99-9BC475E073CF}" type="PERCENTAGE">
                      <a:rPr lang="en-US" baseline="0"/>
                      <a:pPr/>
                      <a:t>[SZÁZALÉK]</a:t>
                    </a:fld>
                    <a:endParaRPr lang="en-US" baseline="0"/>
                  </a:p>
                </c:rich>
              </c:tx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5A86-4BEB-B976-62CF88421BCE}"/>
                </c:ext>
                <c:ext xmlns:c15="http://schemas.microsoft.com/office/drawing/2012/chart" uri="{CE6537A1-D6FC-4f65-9D91-7224C49458BB}">
                  <c15:layout/>
                  <c15:dlblFieldTable/>
                  <c15:showDataLabelsRange val="0"/>
                </c:ext>
              </c:extLst>
            </c:dLbl>
            <c:dLbl>
              <c:idx val="18"/>
              <c:layout>
                <c:manualLayout>
                  <c:x val="7.7990477683083023E-2"/>
                  <c:y val="5.2194771537446623E-2"/>
                </c:manualLayout>
              </c:layout>
              <c:dLblPos val="bestFit"/>
              <c:showLegendKey val="0"/>
              <c:showVal val="1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5-5A86-4BEB-B976-62CF88421BCE}"/>
                </c:ext>
                <c:ext xmlns:c15="http://schemas.microsoft.com/office/drawing/2012/chart" uri="{CE6537A1-D6FC-4f65-9D91-7224C49458BB}">
                  <c15:layout>
                    <c:manualLayout>
                      <c:w val="0.12842741259950605"/>
                      <c:h val="0.16960177627927053"/>
                    </c:manualLayout>
                  </c15:layout>
                </c:ext>
              </c:extLst>
            </c:dLbl>
            <c:numFmt formatCode="0.00%" sourceLinked="0"/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Munka2!$N$4:$N$22</c:f>
              <c:strCache>
                <c:ptCount val="19"/>
                <c:pt idx="0">
                  <c:v>Népesség és népmozgalom</c:v>
                </c:pt>
                <c:pt idx="1">
                  <c:v>Munkaerő</c:v>
                </c:pt>
                <c:pt idx="2">
                  <c:v>Oktatás</c:v>
                </c:pt>
                <c:pt idx="3">
                  <c:v>Egészségügy, baleset</c:v>
                </c:pt>
                <c:pt idx="4">
                  <c:v>Szociális ellátás</c:v>
                </c:pt>
                <c:pt idx="5">
                  <c:v>Lakás, kommunális ellátás</c:v>
                </c:pt>
                <c:pt idx="6">
                  <c:v>Igazságszolgáltatás</c:v>
                </c:pt>
                <c:pt idx="7">
                  <c:v>Kultúra, sport</c:v>
                </c:pt>
                <c:pt idx="8">
                  <c:v>Makrogazdasági statisztika</c:v>
                </c:pt>
                <c:pt idx="9">
                  <c:v>Gazdasági számlák</c:v>
                </c:pt>
                <c:pt idx="10">
                  <c:v>Gazdasági szervezetek statisztikája</c:v>
                </c:pt>
                <c:pt idx="11">
                  <c:v>Ágazati gazdaságstatisztika</c:v>
                </c:pt>
                <c:pt idx="12">
                  <c:v>Kormányzati pénzügyek, költségvetés és közszektor</c:v>
                </c:pt>
                <c:pt idx="13">
                  <c:v>Külkereskedelem és fizetési mérleg</c:v>
                </c:pt>
                <c:pt idx="14">
                  <c:v>Árak</c:v>
                </c:pt>
                <c:pt idx="15">
                  <c:v>Tudomány és technológia</c:v>
                </c:pt>
                <c:pt idx="16">
                  <c:v>Környezet</c:v>
                </c:pt>
                <c:pt idx="17">
                  <c:v>Több területet átfogó statisztika szegénység és társadalmi témákra</c:v>
                </c:pt>
                <c:pt idx="18">
                  <c:v>Mezőgazdasági és környezetvédelmi egységek nyilvántartása</c:v>
                </c:pt>
              </c:strCache>
            </c:strRef>
          </c:cat>
          <c:val>
            <c:numRef>
              <c:f>Munka2!$O$4:$O$22</c:f>
              <c:numCache>
                <c:formatCode>General</c:formatCode>
                <c:ptCount val="19"/>
                <c:pt idx="0">
                  <c:v>1</c:v>
                </c:pt>
                <c:pt idx="1">
                  <c:v>5</c:v>
                </c:pt>
                <c:pt idx="2">
                  <c:v>7</c:v>
                </c:pt>
                <c:pt idx="3">
                  <c:v>16</c:v>
                </c:pt>
                <c:pt idx="4">
                  <c:v>17</c:v>
                </c:pt>
                <c:pt idx="5">
                  <c:v>8</c:v>
                </c:pt>
                <c:pt idx="6">
                  <c:v>13</c:v>
                </c:pt>
                <c:pt idx="7">
                  <c:v>14</c:v>
                </c:pt>
                <c:pt idx="8">
                  <c:v>1</c:v>
                </c:pt>
                <c:pt idx="9">
                  <c:v>5</c:v>
                </c:pt>
                <c:pt idx="10">
                  <c:v>21</c:v>
                </c:pt>
                <c:pt idx="11">
                  <c:v>73</c:v>
                </c:pt>
                <c:pt idx="12">
                  <c:v>8</c:v>
                </c:pt>
                <c:pt idx="13">
                  <c:v>5</c:v>
                </c:pt>
                <c:pt idx="14">
                  <c:v>13</c:v>
                </c:pt>
                <c:pt idx="15">
                  <c:v>5</c:v>
                </c:pt>
                <c:pt idx="16">
                  <c:v>6</c:v>
                </c:pt>
                <c:pt idx="17">
                  <c:v>10</c:v>
                </c:pt>
                <c:pt idx="18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6-5A86-4BEB-B976-62CF88421B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6"/>
            <c:bubble3D val="0"/>
            <c:spPr>
              <a:solidFill>
                <a:schemeClr val="accent1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0.16613924050632911"/>
                  <c:y val="-4.838709677419354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5506329113924039"/>
                  <c:y val="6.9892473118279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3291139240506328"/>
                  <c:y val="0.10215053763440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-9.4936708860760069E-3"/>
                  <c:y val="0.10215053763440861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-0.14240506329113928"/>
                  <c:y val="0.1881720430107526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-0.1550632911392405"/>
                  <c:y val="-8.0645161290322578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0.20727848101265822"/>
                  <c:y val="-6.989247311827956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prstClr val="white"/>
              </a:solidFill>
              <a:ln>
                <a:solidFill>
                  <a:prstClr val="black">
                    <a:lumMod val="25000"/>
                    <a:lumOff val="75000"/>
                  </a:prst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Munka1!$A$3:$A$9</c:f>
              <c:strCache>
                <c:ptCount val="7"/>
                <c:pt idx="0">
                  <c:v>Európai Unió adatigénye</c:v>
                </c:pt>
                <c:pt idx="1">
                  <c:v>Minisztérium, szakmai szervezetek, MNB igényei: </c:v>
                </c:pt>
                <c:pt idx="2">
                  <c:v>Új hazai adatigények (jogszabálykövetéssel): </c:v>
                </c:pt>
                <c:pt idx="3">
                  <c:v>Közérthetőség miatti módosítások: </c:v>
                </c:pt>
                <c:pt idx="4">
                  <c:v>Nem hasznosuló adathelyek törlése: </c:v>
                </c:pt>
                <c:pt idx="5">
                  <c:v>Adathelyek bővítése új adatigények miatt</c:v>
                </c:pt>
                <c:pt idx="6">
                  <c:v>AZ OSAP Korm. rendeleti részből kikerülő, adatátvétellé minősített adatgyűjtések</c:v>
                </c:pt>
              </c:strCache>
            </c:strRef>
          </c:cat>
          <c:val>
            <c:numRef>
              <c:f>Munka1!$B$3:$B$9</c:f>
              <c:numCache>
                <c:formatCode>General</c:formatCode>
                <c:ptCount val="7"/>
                <c:pt idx="0">
                  <c:v>9</c:v>
                </c:pt>
                <c:pt idx="1">
                  <c:v>18</c:v>
                </c:pt>
                <c:pt idx="2">
                  <c:v>7</c:v>
                </c:pt>
                <c:pt idx="3">
                  <c:v>7</c:v>
                </c:pt>
                <c:pt idx="4">
                  <c:v>10</c:v>
                </c:pt>
                <c:pt idx="5">
                  <c:v>5</c:v>
                </c:pt>
                <c:pt idx="6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Munka2!$B$1</c:f>
              <c:strCache>
                <c:ptCount val="1"/>
                <c:pt idx="0">
                  <c:v>Változatlan 2019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5"/>
              <c:layout>
                <c:manualLayout>
                  <c:x val="-3.0364410970367835E-3"/>
                  <c:y val="-2.5667966956370663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Munka2!$B$2:$B$12</c:f>
              <c:numCache>
                <c:formatCode>General</c:formatCode>
                <c:ptCount val="11"/>
                <c:pt idx="0">
                  <c:v>106</c:v>
                </c:pt>
                <c:pt idx="1">
                  <c:v>0</c:v>
                </c:pt>
                <c:pt idx="2">
                  <c:v>1</c:v>
                </c:pt>
                <c:pt idx="3">
                  <c:v>24</c:v>
                </c:pt>
                <c:pt idx="4">
                  <c:v>4</c:v>
                </c:pt>
                <c:pt idx="5">
                  <c:v>24</c:v>
                </c:pt>
                <c:pt idx="6">
                  <c:v>5</c:v>
                </c:pt>
                <c:pt idx="7">
                  <c:v>14</c:v>
                </c:pt>
                <c:pt idx="8">
                  <c:v>2</c:v>
                </c:pt>
                <c:pt idx="9">
                  <c:v>3</c:v>
                </c:pt>
                <c:pt idx="10">
                  <c:v>7</c:v>
                </c:pt>
              </c:numCache>
            </c:numRef>
          </c:val>
        </c:ser>
        <c:ser>
          <c:idx val="1"/>
          <c:order val="1"/>
          <c:tx>
            <c:strRef>
              <c:f>Munka2!$C$1</c:f>
              <c:strCache>
                <c:ptCount val="1"/>
                <c:pt idx="0">
                  <c:v>Változatlan 2020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Munka2!$C$2:$C$12</c:f>
              <c:numCache>
                <c:formatCode>General</c:formatCode>
                <c:ptCount val="11"/>
                <c:pt idx="0">
                  <c:v>93</c:v>
                </c:pt>
                <c:pt idx="1">
                  <c:v>2</c:v>
                </c:pt>
                <c:pt idx="2">
                  <c:v>1</c:v>
                </c:pt>
                <c:pt idx="3">
                  <c:v>20</c:v>
                </c:pt>
                <c:pt idx="4">
                  <c:v>4</c:v>
                </c:pt>
                <c:pt idx="5">
                  <c:v>23</c:v>
                </c:pt>
                <c:pt idx="6">
                  <c:v>5</c:v>
                </c:pt>
                <c:pt idx="7">
                  <c:v>10</c:v>
                </c:pt>
                <c:pt idx="8">
                  <c:v>2</c:v>
                </c:pt>
                <c:pt idx="9">
                  <c:v>5</c:v>
                </c:pt>
                <c:pt idx="10">
                  <c:v>2</c:v>
                </c:pt>
              </c:numCache>
            </c:numRef>
          </c:val>
        </c:ser>
        <c:ser>
          <c:idx val="2"/>
          <c:order val="2"/>
          <c:tx>
            <c:strRef>
              <c:f>Munka2!$D$1</c:f>
              <c:strCache>
                <c:ptCount val="1"/>
                <c:pt idx="0">
                  <c:v>Módosított 2019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Munka2!$D$2:$D$12</c:f>
              <c:numCache>
                <c:formatCode>General</c:formatCode>
                <c:ptCount val="11"/>
                <c:pt idx="0">
                  <c:v>22</c:v>
                </c:pt>
                <c:pt idx="1">
                  <c:v>3</c:v>
                </c:pt>
                <c:pt idx="2">
                  <c:v>2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0</c:v>
                </c:pt>
                <c:pt idx="8">
                  <c:v>1</c:v>
                </c:pt>
                <c:pt idx="9">
                  <c:v>3</c:v>
                </c:pt>
                <c:pt idx="10">
                  <c:v>1</c:v>
                </c:pt>
              </c:numCache>
            </c:numRef>
          </c:val>
        </c:ser>
        <c:ser>
          <c:idx val="3"/>
          <c:order val="3"/>
          <c:tx>
            <c:strRef>
              <c:f>Munka2!$E$1</c:f>
              <c:strCache>
                <c:ptCount val="1"/>
                <c:pt idx="0">
                  <c:v>Módosított 2020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Munka2!$A$2:$A$12</c:f>
              <c:strCache>
                <c:ptCount val="11"/>
                <c:pt idx="0">
                  <c:v>KSH</c:v>
                </c:pt>
                <c:pt idx="1">
                  <c:v>AM</c:v>
                </c:pt>
                <c:pt idx="2">
                  <c:v>BM</c:v>
                </c:pt>
                <c:pt idx="3">
                  <c:v>EMMI</c:v>
                </c:pt>
                <c:pt idx="4">
                  <c:v>IM</c:v>
                </c:pt>
                <c:pt idx="5">
                  <c:v>ITM</c:v>
                </c:pt>
                <c:pt idx="6">
                  <c:v>ME</c:v>
                </c:pt>
                <c:pt idx="7">
                  <c:v>NAIK</c:v>
                </c:pt>
                <c:pt idx="8">
                  <c:v>LÜ</c:v>
                </c:pt>
                <c:pt idx="9">
                  <c:v>MEKH</c:v>
                </c:pt>
                <c:pt idx="10">
                  <c:v>OBH</c:v>
                </c:pt>
              </c:strCache>
            </c:strRef>
          </c:cat>
          <c:val>
            <c:numRef>
              <c:f>Munka2!$E$2:$E$12</c:f>
              <c:numCache>
                <c:formatCode>General</c:formatCode>
                <c:ptCount val="11"/>
                <c:pt idx="0">
                  <c:v>33</c:v>
                </c:pt>
                <c:pt idx="1">
                  <c:v>1</c:v>
                </c:pt>
                <c:pt idx="2">
                  <c:v>1</c:v>
                </c:pt>
                <c:pt idx="3">
                  <c:v>5</c:v>
                </c:pt>
                <c:pt idx="4">
                  <c:v>0</c:v>
                </c:pt>
                <c:pt idx="5">
                  <c:v>6</c:v>
                </c:pt>
                <c:pt idx="6">
                  <c:v>0</c:v>
                </c:pt>
                <c:pt idx="7">
                  <c:v>4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</c:numCache>
            </c:numRef>
          </c:val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310529424"/>
        <c:axId val="310529984"/>
      </c:barChart>
      <c:catAx>
        <c:axId val="310529424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err="1" smtClean="0"/>
                  <a:t>HSSz</a:t>
                </a:r>
                <a:r>
                  <a:rPr lang="hu-HU" dirty="0" smtClean="0"/>
                  <a:t> tagok</a:t>
                </a:r>
                <a:endParaRPr lang="hu-H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10529984"/>
        <c:crosses val="autoZero"/>
        <c:auto val="1"/>
        <c:lblAlgn val="ctr"/>
        <c:lblOffset val="100"/>
        <c:noMultiLvlLbl val="0"/>
      </c:catAx>
      <c:valAx>
        <c:axId val="3105299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hu-HU" dirty="0" smtClean="0"/>
                  <a:t>Adatfelvételek (db)</a:t>
                </a:r>
                <a:endParaRPr lang="hu-HU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0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hu-HU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3105294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pie3D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A9FA-41CD-91C8-61A13E3E8D60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A9FA-41CD-91C8-61A13E3E8D60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A9FA-41CD-91C8-61A13E3E8D60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A9FA-41CD-91C8-61A13E3E8D60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A9FA-41CD-91C8-61A13E3E8D60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A9FA-41CD-91C8-61A13E3E8D60}"/>
              </c:ext>
            </c:extLst>
          </c:dPt>
          <c:dLbls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Munka3!$K$9:$K$14</c:f>
              <c:strCache>
                <c:ptCount val="6"/>
                <c:pt idx="0">
                  <c:v>Adathely csökkenése, nem hasznosuló adathely törlésével</c:v>
                </c:pt>
                <c:pt idx="1">
                  <c:v>Adatkör módosítás</c:v>
                </c:pt>
                <c:pt idx="2">
                  <c:v>Kérdőív módosítás adatminőség javítása érdekében</c:v>
                </c:pt>
                <c:pt idx="3">
                  <c:v>Beérkezési határidő módosítása </c:v>
                </c:pt>
                <c:pt idx="4">
                  <c:v>Kérdőív módosítása a közérthetőség, megfogalmazás javításával</c:v>
                </c:pt>
                <c:pt idx="5">
                  <c:v>OSAP Korm. rendeletből kikerülés, adatátvétellé minősítés</c:v>
                </c:pt>
              </c:strCache>
            </c:strRef>
          </c:cat>
          <c:val>
            <c:numRef>
              <c:f>Munka3!$L$9:$L$14</c:f>
              <c:numCache>
                <c:formatCode>General</c:formatCode>
                <c:ptCount val="6"/>
                <c:pt idx="0">
                  <c:v>6</c:v>
                </c:pt>
                <c:pt idx="1">
                  <c:v>6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11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C-A9FA-41CD-91C8-61A13E3E8D60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5294079720906182E-2"/>
          <c:y val="0.13067549049408778"/>
          <c:w val="0.83981622764219044"/>
          <c:h val="0.7808447244742468"/>
        </c:manualLayout>
      </c:layout>
      <c:pie3DChart>
        <c:varyColors val="1"/>
        <c:ser>
          <c:idx val="0"/>
          <c:order val="0"/>
          <c:tx>
            <c:strRef>
              <c:f>[ábrás.xlsx]Munka2!$S$1</c:f>
              <c:strCache>
                <c:ptCount val="1"/>
                <c:pt idx="0">
                  <c:v>HSSZ</c:v>
                </c:pt>
              </c:strCache>
            </c:strRef>
          </c:tx>
          <c:dPt>
            <c:idx val="0"/>
            <c:bubble3D val="0"/>
            <c:spPr>
              <a:solidFill>
                <a:schemeClr val="accent1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1C99-4DB5-8B39-776A2424A1E2}"/>
              </c:ext>
            </c:extLst>
          </c:dPt>
          <c:dPt>
            <c:idx val="1"/>
            <c:bubble3D val="0"/>
            <c:spPr>
              <a:solidFill>
                <a:schemeClr val="accent3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1C99-4DB5-8B39-776A2424A1E2}"/>
              </c:ext>
            </c:extLst>
          </c:dPt>
          <c:dPt>
            <c:idx val="2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5-1C99-4DB5-8B39-776A2424A1E2}"/>
              </c:ext>
            </c:extLst>
          </c:dPt>
          <c:dPt>
            <c:idx val="3"/>
            <c:bubble3D val="0"/>
            <c:spPr>
              <a:solidFill>
                <a:schemeClr val="accent1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7-1C99-4DB5-8B39-776A2424A1E2}"/>
              </c:ext>
            </c:extLst>
          </c:dPt>
          <c:dPt>
            <c:idx val="4"/>
            <c:bubble3D val="0"/>
            <c:spPr>
              <a:solidFill>
                <a:schemeClr val="accent3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9-1C99-4DB5-8B39-776A2424A1E2}"/>
              </c:ext>
            </c:extLst>
          </c:dPt>
          <c:dPt>
            <c:idx val="5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B-1C99-4DB5-8B39-776A2424A1E2}"/>
              </c:ext>
            </c:extLst>
          </c:dPt>
          <c:dPt>
            <c:idx val="6"/>
            <c:bubble3D val="0"/>
            <c:spPr>
              <a:solidFill>
                <a:schemeClr val="accent1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D-1C99-4DB5-8B39-776A2424A1E2}"/>
              </c:ext>
            </c:extLst>
          </c:dPt>
          <c:dPt>
            <c:idx val="7"/>
            <c:bubble3D val="0"/>
            <c:spPr>
              <a:solidFill>
                <a:schemeClr val="accent3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F-1C99-4DB5-8B39-776A2424A1E2}"/>
              </c:ext>
            </c:extLst>
          </c:dPt>
          <c:dPt>
            <c:idx val="8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1-1C99-4DB5-8B39-776A2424A1E2}"/>
              </c:ext>
            </c:extLst>
          </c:dPt>
          <c:dPt>
            <c:idx val="9"/>
            <c:bubble3D val="0"/>
            <c:spPr>
              <a:solidFill>
                <a:schemeClr val="accent1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3-1C99-4DB5-8B39-776A2424A1E2}"/>
              </c:ext>
            </c:extLst>
          </c:dPt>
          <c:dPt>
            <c:idx val="10"/>
            <c:bubble3D val="0"/>
            <c:spPr>
              <a:solidFill>
                <a:schemeClr val="accent3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5-1C99-4DB5-8B39-776A2424A1E2}"/>
              </c:ext>
            </c:extLst>
          </c:dPt>
          <c:dPt>
            <c:idx val="11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7-1C99-4DB5-8B39-776A2424A1E2}"/>
              </c:ext>
            </c:extLst>
          </c:dPt>
          <c:dPt>
            <c:idx val="12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9-1C99-4DB5-8B39-776A2424A1E2}"/>
              </c:ext>
            </c:extLst>
          </c:dPt>
          <c:dPt>
            <c:idx val="13"/>
            <c:bubble3D val="0"/>
            <c:spPr>
              <a:solidFill>
                <a:schemeClr val="accent3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B-1C99-4DB5-8B39-776A2424A1E2}"/>
              </c:ext>
            </c:extLst>
          </c:dPt>
          <c:dPt>
            <c:idx val="14"/>
            <c:bubble3D val="0"/>
            <c:spPr>
              <a:solidFill>
                <a:schemeClr val="accent5">
                  <a:lumMod val="60000"/>
                  <a:lumOff val="4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D-1C99-4DB5-8B39-776A2424A1E2}"/>
              </c:ext>
            </c:extLst>
          </c:dPt>
          <c:dPt>
            <c:idx val="15"/>
            <c:bubble3D val="0"/>
            <c:spPr>
              <a:solidFill>
                <a:schemeClr val="accent1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1F-1C99-4DB5-8B39-776A2424A1E2}"/>
              </c:ext>
            </c:extLst>
          </c:dPt>
          <c:dPt>
            <c:idx val="16"/>
            <c:bubble3D val="0"/>
            <c:spPr>
              <a:solidFill>
                <a:schemeClr val="accent3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1-1C99-4DB5-8B39-776A2424A1E2}"/>
              </c:ext>
            </c:extLst>
          </c:dPt>
          <c:dPt>
            <c:idx val="17"/>
            <c:bubble3D val="0"/>
            <c:spPr>
              <a:solidFill>
                <a:schemeClr val="accent5">
                  <a:lumMod val="5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23-1C99-4DB5-8B39-776A2424A1E2}"/>
              </c:ext>
            </c:extLst>
          </c:dPt>
          <c:dLbls>
            <c:dLbl>
              <c:idx val="0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1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3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2"/>
              <c:layout>
                <c:manualLayout>
                  <c:x val="0.15421686746987953"/>
                  <c:y val="-3.0200071909462563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5-1C99-4DB5-8B39-776A2424A1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9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B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7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0F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8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1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9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3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1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7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2"/>
              <c:layout>
                <c:manualLayout>
                  <c:x val="-6.3541596822987659E-3"/>
                  <c:y val="-0.1046379570491978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9-1C99-4DB5-8B39-776A2424A1E2}"/>
                </c:ext>
                <c:ext xmlns:c15="http://schemas.microsoft.com/office/drawing/2012/chart" uri="{CE6537A1-D6FC-4f65-9D91-7224C49458BB}">
                  <c15:layout>
                    <c:manualLayout>
                      <c:w val="0.15949805078755588"/>
                      <c:h val="0.11951628813960102"/>
                    </c:manualLayout>
                  </c15:layout>
                </c:ext>
              </c:extLst>
            </c:dLbl>
            <c:dLbl>
              <c:idx val="13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B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4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D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5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1F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6"/>
              <c:delete val="1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1-1C99-4DB5-8B39-776A2424A1E2}"/>
                </c:ext>
                <c:ext xmlns:c15="http://schemas.microsoft.com/office/drawing/2012/chart" uri="{CE6537A1-D6FC-4f65-9D91-7224C49458BB}"/>
              </c:extLst>
            </c:dLbl>
            <c:dLbl>
              <c:idx val="17"/>
              <c:layout>
                <c:manualLayout>
                  <c:x val="-0.18795180722891569"/>
                  <c:y val="-3.4603849316305691E-18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 xmlns:c16r2="http://schemas.microsoft.com/office/drawing/2015/06/chart">
                <c:ext xmlns:c16="http://schemas.microsoft.com/office/drawing/2014/chart" uri="{C3380CC4-5D6E-409C-BE32-E72D297353CC}">
                  <c16:uniqueId val="{00000023-1C99-4DB5-8B39-776A2424A1E2}"/>
                </c:ex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  <c15:layout/>
              </c:ext>
            </c:extLst>
          </c:dLbls>
          <c:cat>
            <c:strRef>
              <c:f>[ábrás.xlsx]Munka2!$P$2:$P$19</c:f>
              <c:strCache>
                <c:ptCount val="18"/>
                <c:pt idx="0">
                  <c:v>Népesség és népmozgalom</c:v>
                </c:pt>
                <c:pt idx="1">
                  <c:v>Munkaerő</c:v>
                </c:pt>
                <c:pt idx="2">
                  <c:v>Oktatás</c:v>
                </c:pt>
                <c:pt idx="3">
                  <c:v>Egészségügy, baleset</c:v>
                </c:pt>
                <c:pt idx="4">
                  <c:v>Szociális ellátás</c:v>
                </c:pt>
                <c:pt idx="5">
                  <c:v>Lakás, kommunális ellátás</c:v>
                </c:pt>
                <c:pt idx="6">
                  <c:v>Igazságszolgáltatás</c:v>
                </c:pt>
                <c:pt idx="7">
                  <c:v>Kultúra, sport</c:v>
                </c:pt>
                <c:pt idx="8">
                  <c:v>Gazdasági számlák</c:v>
                </c:pt>
                <c:pt idx="9">
                  <c:v>Gazdasági szervezetek statisztikája</c:v>
                </c:pt>
                <c:pt idx="10">
                  <c:v>Ágazati gazdaságstatisztika</c:v>
                </c:pt>
                <c:pt idx="11">
                  <c:v>Kormányzati pénzügyek, költségvetés és közszektor</c:v>
                </c:pt>
                <c:pt idx="12">
                  <c:v>Külkereskedelem és fizetési mérleg</c:v>
                </c:pt>
                <c:pt idx="13">
                  <c:v>Árak</c:v>
                </c:pt>
                <c:pt idx="14">
                  <c:v>Tudomány és technológia</c:v>
                </c:pt>
                <c:pt idx="15">
                  <c:v>Környezet</c:v>
                </c:pt>
                <c:pt idx="16">
                  <c:v>Területi statisztika</c:v>
                </c:pt>
                <c:pt idx="17">
                  <c:v>Több területet átfogó statisztika szegénység és társadalmi témákra</c:v>
                </c:pt>
              </c:strCache>
            </c:strRef>
          </c:cat>
          <c:val>
            <c:numRef>
              <c:f>[ábrás.xlsx]Munka2!$S$2:$S$19</c:f>
              <c:numCache>
                <c:formatCode>General</c:formatCode>
                <c:ptCount val="18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  <c:pt idx="6">
                  <c:v>10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6</c:v>
                </c:pt>
                <c:pt idx="11">
                  <c:v>0</c:v>
                </c:pt>
                <c:pt idx="12">
                  <c:v>4</c:v>
                </c:pt>
                <c:pt idx="13">
                  <c:v>0</c:v>
                </c:pt>
                <c:pt idx="14">
                  <c:v>0</c:v>
                </c:pt>
                <c:pt idx="15">
                  <c:v>6</c:v>
                </c:pt>
                <c:pt idx="16">
                  <c:v>0</c:v>
                </c:pt>
                <c:pt idx="17">
                  <c:v>1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24-1C99-4DB5-8B39-776A2424A1E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7E31CA-E8B0-4674-B0EE-198DC710A8FA}" type="datetimeFigureOut">
              <a:rPr lang="hu-HU" smtClean="0"/>
              <a:t>2019.09.23.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E0BFA4-00D2-48DF-9696-33D2F6742D5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9895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E0BFA4-00D2-48DF-9696-33D2F6742D58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6652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517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3918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89024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12EF4-3C67-4A44-B776-E3B0EAE400F2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62223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89642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4108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011040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78425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93877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13271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78101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24B01-37D9-487D-992A-9F1E6573304E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416676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56287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25B75-A4E4-49B5-8D88-0B32B5B23B28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478098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E28890-4830-4AAC-9779-52F9A03917DA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0917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C72D8D-B3C0-49FA-91B8-97B98E1DA79F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514129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EBB3-63C9-41DC-88C5-CCAAD0621F66}" type="datetime1">
              <a:rPr lang="hu-HU" smtClean="0"/>
              <a:t>2019.09.23.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573961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2FB369-5EEC-4926-ACCD-B1D9BFF89D01}" type="datetime1">
              <a:rPr lang="hu-HU" smtClean="0"/>
              <a:t>2019.09.23.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4302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5B96B3-106F-4F54-87CA-E6DD2D3D60CD}" type="datetime1">
              <a:rPr lang="hu-HU" smtClean="0"/>
              <a:t>2019.09.23.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12532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18E0D-C935-48B8-8F24-4EF377896796}" type="datetime1">
              <a:rPr lang="hu-HU" smtClean="0"/>
              <a:t>2019.09.23.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79528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8D791-B04B-4F68-B09A-41A2B7D37E06}" type="datetime1">
              <a:rPr lang="hu-HU" smtClean="0"/>
              <a:t>2019.09.23.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44895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8FA7CC-00C7-478E-9186-2EACB97136E9}" type="datetime1">
              <a:rPr lang="hu-HU" smtClean="0"/>
              <a:t>2019.09.23.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550947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/>
              <a:t>2019.09.23.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8284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D1B67F-EF5F-4105-86D3-4679951838A5}" type="datetime1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2019.09.23.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38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/>
          <p:cNvSpPr txBox="1"/>
          <p:nvPr/>
        </p:nvSpPr>
        <p:spPr>
          <a:xfrm>
            <a:off x="9600334" y="6208411"/>
            <a:ext cx="237904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1200" b="1" dirty="0">
                <a:solidFill>
                  <a:srgbClr val="002060"/>
                </a:solidFill>
              </a:rPr>
              <a:t>2019.09.25</a:t>
            </a:r>
            <a:r>
              <a:rPr lang="hu-HU" sz="1200" b="1" dirty="0"/>
              <a:t>.</a:t>
            </a:r>
            <a:endParaRPr lang="hu-HU" sz="1200" b="1" i="1" dirty="0"/>
          </a:p>
        </p:txBody>
      </p:sp>
      <p:sp>
        <p:nvSpPr>
          <p:cNvPr id="9" name="Szövegdoboz 8"/>
          <p:cNvSpPr txBox="1"/>
          <p:nvPr/>
        </p:nvSpPr>
        <p:spPr>
          <a:xfrm>
            <a:off x="1600200" y="2134909"/>
            <a:ext cx="105918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altLang="hu-HU" sz="3000" b="1" dirty="0">
                <a:solidFill>
                  <a:srgbClr val="002060"/>
                </a:solidFill>
              </a:rPr>
              <a:t>Tájékoztatás az Országos Statisztikai Adatfelvételi Programba tartozó elsődleges és másodlagos adatforrásokról</a:t>
            </a:r>
            <a:endParaRPr lang="hu-HU" sz="3000" b="1" dirty="0">
              <a:solidFill>
                <a:srgbClr val="002060"/>
              </a:solidFill>
            </a:endParaRPr>
          </a:p>
        </p:txBody>
      </p:sp>
      <p:sp>
        <p:nvSpPr>
          <p:cNvPr id="11" name="Szövegdoboz 10"/>
          <p:cNvSpPr txBox="1"/>
          <p:nvPr/>
        </p:nvSpPr>
        <p:spPr>
          <a:xfrm>
            <a:off x="5505450" y="5315714"/>
            <a:ext cx="2781300" cy="46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b="1" i="1" dirty="0">
                <a:solidFill>
                  <a:srgbClr val="002060"/>
                </a:solidFill>
              </a:rPr>
              <a:t>Dr. Nagy Eszter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94448" y="4040980"/>
            <a:ext cx="6328792" cy="936104"/>
          </a:xfrm>
        </p:spPr>
        <p:txBody>
          <a:bodyPr>
            <a:normAutofit/>
          </a:bodyPr>
          <a:lstStyle/>
          <a:p>
            <a:r>
              <a:rPr lang="hu-HU" sz="2000" b="1" dirty="0">
                <a:solidFill>
                  <a:srgbClr val="002060"/>
                </a:solidFill>
                <a:latin typeface="Myriad "/>
              </a:rPr>
              <a:t>az Országos Statisztikai Tanács és a Nemzeti Statisztikai Koordinációs Testület részére</a:t>
            </a:r>
            <a:endParaRPr lang="hu-HU" altLang="hu-HU" sz="2000" b="1" dirty="0">
              <a:solidFill>
                <a:srgbClr val="002060"/>
              </a:solidFill>
              <a:latin typeface="Myriad "/>
            </a:endParaRPr>
          </a:p>
          <a:p>
            <a:pPr eaLnBrk="1" hangingPunct="1"/>
            <a:endParaRPr lang="hu-HU" altLang="hu-HU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713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10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52143" y="145028"/>
            <a:ext cx="7618198" cy="568411"/>
          </a:xfrm>
        </p:spPr>
        <p:txBody>
          <a:bodyPr>
            <a:normAutofit/>
          </a:bodyPr>
          <a:lstStyle/>
          <a:p>
            <a:r>
              <a:rPr lang="hu-HU" alt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II. Kormányrendeleten kívüli adatátvételek</a:t>
            </a:r>
            <a:endParaRPr lang="hu-HU" sz="2800" dirty="0">
              <a:solidFill>
                <a:srgbClr val="002060"/>
              </a:solidFill>
            </a:endParaRPr>
          </a:p>
        </p:txBody>
      </p:sp>
      <p:sp>
        <p:nvSpPr>
          <p:cNvPr id="8" name="Tartalom helye 2"/>
          <p:cNvSpPr>
            <a:spLocks noGrp="1"/>
          </p:cNvSpPr>
          <p:nvPr>
            <p:ph idx="1"/>
          </p:nvPr>
        </p:nvSpPr>
        <p:spPr>
          <a:xfrm>
            <a:off x="214184" y="815547"/>
            <a:ext cx="9847304" cy="609600"/>
          </a:xfrm>
        </p:spPr>
        <p:txBody>
          <a:bodyPr/>
          <a:lstStyle/>
          <a:p>
            <a:pPr marL="0" indent="0">
              <a:buNone/>
            </a:pPr>
            <a:r>
              <a:rPr lang="hu-HU" sz="1800" dirty="0">
                <a:solidFill>
                  <a:srgbClr val="002060"/>
                </a:solidFill>
              </a:rPr>
              <a:t>Az OSAP Korm. rendeleten kívüli 2020. évre tervezett adatátvételeinek száma: </a:t>
            </a:r>
            <a:r>
              <a:rPr lang="hu-HU" sz="1800" b="1" dirty="0">
                <a:solidFill>
                  <a:srgbClr val="002060"/>
                </a:solidFill>
              </a:rPr>
              <a:t>274 db</a:t>
            </a:r>
            <a:r>
              <a:rPr lang="hu-HU" sz="1800" dirty="0">
                <a:solidFill>
                  <a:srgbClr val="002060"/>
                </a:solidFill>
              </a:rPr>
              <a:t>, ebből a </a:t>
            </a:r>
            <a:r>
              <a:rPr lang="hu-HU" sz="1800" dirty="0" err="1">
                <a:solidFill>
                  <a:srgbClr val="002060"/>
                </a:solidFill>
              </a:rPr>
              <a:t>HSSz</a:t>
            </a:r>
            <a:r>
              <a:rPr lang="hu-HU" sz="1800" dirty="0">
                <a:solidFill>
                  <a:srgbClr val="002060"/>
                </a:solidFill>
              </a:rPr>
              <a:t> szerveinek elrendelésébe tartozik </a:t>
            </a:r>
            <a:r>
              <a:rPr lang="hu-HU" sz="1800" b="1" dirty="0">
                <a:solidFill>
                  <a:srgbClr val="002060"/>
                </a:solidFill>
              </a:rPr>
              <a:t>39 db</a:t>
            </a:r>
            <a:r>
              <a:rPr lang="hu-HU" sz="1800" dirty="0">
                <a:solidFill>
                  <a:srgbClr val="002060"/>
                </a:solidFill>
              </a:rPr>
              <a:t>, a KSH elrendelésébe tartozik </a:t>
            </a:r>
            <a:r>
              <a:rPr lang="hu-HU" sz="1800" b="1" dirty="0">
                <a:solidFill>
                  <a:srgbClr val="002060"/>
                </a:solidFill>
              </a:rPr>
              <a:t>235 db</a:t>
            </a:r>
            <a:r>
              <a:rPr lang="hu-HU" sz="1800" dirty="0">
                <a:solidFill>
                  <a:srgbClr val="002060"/>
                </a:solidFill>
              </a:rPr>
              <a:t>.  </a:t>
            </a:r>
          </a:p>
          <a:p>
            <a:endParaRPr lang="hu-HU" dirty="0"/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092571"/>
              </p:ext>
            </p:extLst>
          </p:nvPr>
        </p:nvGraphicFramePr>
        <p:xfrm>
          <a:off x="2940909" y="1705231"/>
          <a:ext cx="5530612" cy="4267200"/>
        </p:xfrm>
        <a:graphic>
          <a:graphicData uri="http://schemas.openxmlformats.org/drawingml/2006/table">
            <a:tbl>
              <a:tblPr firstRow="1" firstCol="1" bandRow="1">
                <a:tableStyleId>{7DF18680-E054-41AD-8BC1-D1AEF772440D}</a:tableStyleId>
              </a:tblPr>
              <a:tblGrid>
                <a:gridCol w="208557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832588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1245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effectLst/>
                        </a:rPr>
                        <a:t> </a:t>
                      </a:r>
                      <a:endParaRPr lang="hu-H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2019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2020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KSH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212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235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14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 marL="0" indent="-28575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82942"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800" dirty="0" err="1">
                          <a:effectLst/>
                        </a:rPr>
                        <a:t>HSSz</a:t>
                      </a:r>
                      <a:r>
                        <a:rPr lang="hu-HU" sz="1800" dirty="0">
                          <a:effectLst/>
                        </a:rPr>
                        <a:t> KSH-n kívüli tagjai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effectLst/>
                        </a:rPr>
                        <a:t>30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1600" b="1" dirty="0">
                          <a:effectLst/>
                        </a:rPr>
                        <a:t>39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• új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 marL="0" indent="-285750" algn="r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hu-HU" sz="18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átalakuló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62565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Népmozgalmi adatfelvételek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>
                          <a:effectLst/>
                        </a:rPr>
                        <a:t>17</a:t>
                      </a:r>
                      <a:endParaRPr lang="hu-HU" sz="16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18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</a:rPr>
                        <a:t>Megszűnő</a:t>
                      </a:r>
                      <a:endParaRPr lang="hu-H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2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</a:rPr>
                        <a:t>1</a:t>
                      </a:r>
                      <a:endParaRPr lang="hu-HU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0470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Szünetelő</a:t>
                      </a: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978360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97707" y="117175"/>
            <a:ext cx="11156093" cy="1153297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KSH Korm. rendeleten kívüli adatátvételei szakstatisztikai területek szerint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3556" y="1400432"/>
            <a:ext cx="8504888" cy="4776531"/>
          </a:xfrm>
          <a:prstGeom prst="rect">
            <a:avLst/>
          </a:prstGeom>
        </p:spPr>
      </p:pic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974175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2653" y="167417"/>
            <a:ext cx="12037541" cy="1325563"/>
          </a:xfrm>
        </p:spPr>
        <p:txBody>
          <a:bodyPr>
            <a:normAutofit/>
          </a:bodyPr>
          <a:lstStyle/>
          <a:p>
            <a:r>
              <a:rPr lang="hu-HU" sz="2800" b="1" dirty="0" err="1">
                <a:solidFill>
                  <a:srgbClr val="002060"/>
                </a:solidFill>
                <a:latin typeface="Calibri" panose="020F0502020204030204" pitchFamily="34" charset="0"/>
              </a:rPr>
              <a:t>HSSz</a:t>
            </a:r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 KSH-n kívüli tagjainak OSAP Korm. rendeleten kívüli adatátvételei szakstatisztikai területek szerint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12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49520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4118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III. Önkéntes adatgyűjtések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359244"/>
            <a:ext cx="10515600" cy="4631981"/>
          </a:xfrm>
        </p:spPr>
        <p:txBody>
          <a:bodyPr>
            <a:normAutofit/>
          </a:bodyPr>
          <a:lstStyle/>
          <a:p>
            <a:r>
              <a:rPr lang="hu-HU" sz="1800" dirty="0">
                <a:solidFill>
                  <a:srgbClr val="002060"/>
                </a:solidFill>
              </a:rPr>
              <a:t>A KSH által 2020. évre tervezett önkéntes adatgyűjtések száma: 12 db</a:t>
            </a:r>
          </a:p>
          <a:p>
            <a:r>
              <a:rPr lang="hu-HU" sz="1800" dirty="0">
                <a:solidFill>
                  <a:srgbClr val="002060"/>
                </a:solidFill>
              </a:rPr>
              <a:t>Ebből </a:t>
            </a:r>
            <a:r>
              <a:rPr lang="hu-HU" sz="1800" b="1" dirty="0">
                <a:solidFill>
                  <a:srgbClr val="002060"/>
                </a:solidFill>
              </a:rPr>
              <a:t>újból</a:t>
            </a:r>
            <a:r>
              <a:rPr lang="hu-HU" sz="1800" dirty="0">
                <a:solidFill>
                  <a:srgbClr val="002060"/>
                </a:solidFill>
              </a:rPr>
              <a:t> végrehajtásra kerül: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rgbClr val="002060"/>
                </a:solidFill>
              </a:rPr>
              <a:t>8032 „PIAAC próbafelvétel”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rgbClr val="002060"/>
                </a:solidFill>
              </a:rPr>
              <a:t>1711 „Időmérleg felvétel”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hu-HU" sz="1800" dirty="0">
                <a:solidFill>
                  <a:srgbClr val="002060"/>
                </a:solidFill>
              </a:rPr>
              <a:t>1755 „Népszámlálási próbafelvétel”</a:t>
            </a:r>
          </a:p>
          <a:p>
            <a:r>
              <a:rPr lang="hu-HU" sz="1800" dirty="0">
                <a:solidFill>
                  <a:srgbClr val="002060"/>
                </a:solidFill>
              </a:rPr>
              <a:t>Módosuló: 6 db adatgyűjtés</a:t>
            </a:r>
          </a:p>
          <a:p>
            <a:r>
              <a:rPr lang="hu-HU" sz="1800" dirty="0">
                <a:solidFill>
                  <a:srgbClr val="002060"/>
                </a:solidFill>
              </a:rPr>
              <a:t>Szünetel: 3 db adatgyűjtés (2201 ELEF, 8005 „Agrárcenzus 2020, próbaösszeírás”; 8008 „Időmérleg próbafelvétel”)</a:t>
            </a:r>
          </a:p>
          <a:p>
            <a:pPr marL="0" indent="0">
              <a:buNone/>
            </a:pPr>
            <a:endParaRPr lang="hu-HU" sz="1800" b="1" dirty="0">
              <a:solidFill>
                <a:srgbClr val="002060"/>
              </a:solidFill>
            </a:endParaRPr>
          </a:p>
          <a:p>
            <a:pPr marL="0" indent="0">
              <a:buNone/>
            </a:pPr>
            <a:endParaRPr lang="hu-HU" sz="1800" strike="sngStrike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282749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09832" y="268117"/>
            <a:ext cx="10515600" cy="590464"/>
          </a:xfrm>
        </p:spPr>
        <p:txBody>
          <a:bodyPr>
            <a:normAutofit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 pitchFamily="34" charset="0"/>
              </a:rPr>
              <a:t>IV. További lépések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37968"/>
            <a:ext cx="10515600" cy="5138995"/>
          </a:xfrm>
        </p:spPr>
        <p:txBody>
          <a:bodyPr>
            <a:normAutofit/>
          </a:bodyPr>
          <a:lstStyle/>
          <a:p>
            <a:r>
              <a:rPr lang="hu-HU" sz="2400" dirty="0">
                <a:solidFill>
                  <a:srgbClr val="002060"/>
                </a:solidFill>
              </a:rPr>
              <a:t>OSAP Kormány előterjesztés összeállítása, </a:t>
            </a:r>
            <a:r>
              <a:rPr lang="hu-HU" sz="2400" dirty="0" smtClean="0">
                <a:solidFill>
                  <a:srgbClr val="002060"/>
                </a:solidFill>
              </a:rPr>
              <a:t>(</a:t>
            </a:r>
            <a:r>
              <a:rPr lang="hu-HU" sz="2400" dirty="0">
                <a:solidFill>
                  <a:srgbClr val="002060"/>
                </a:solidFill>
              </a:rPr>
              <a:t>NSKT, OST ülést </a:t>
            </a:r>
            <a:r>
              <a:rPr lang="hu-HU" sz="2400" dirty="0" smtClean="0">
                <a:solidFill>
                  <a:srgbClr val="002060"/>
                </a:solidFill>
              </a:rPr>
              <a:t>követően), </a:t>
            </a:r>
            <a:r>
              <a:rPr lang="hu-HU" sz="2400" dirty="0">
                <a:solidFill>
                  <a:srgbClr val="002060"/>
                </a:solidFill>
              </a:rPr>
              <a:t>véleményeztetési eljárás lefolytatása</a:t>
            </a:r>
          </a:p>
          <a:p>
            <a:r>
              <a:rPr lang="hu-HU" sz="2400" dirty="0">
                <a:solidFill>
                  <a:srgbClr val="002060"/>
                </a:solidFill>
              </a:rPr>
              <a:t>HSSZ egymás közti adatátvételeinek aktualizálása (szeptember vége, visszaküldés október eleje) </a:t>
            </a:r>
          </a:p>
          <a:p>
            <a:r>
              <a:rPr lang="hu-HU" sz="2400" dirty="0">
                <a:solidFill>
                  <a:srgbClr val="002060"/>
                </a:solidFill>
              </a:rPr>
              <a:t>OSAP teljesülés elemzés egyeztetése, közzététel (október)</a:t>
            </a:r>
          </a:p>
          <a:p>
            <a:r>
              <a:rPr lang="hu-HU" sz="2400" dirty="0">
                <a:solidFill>
                  <a:srgbClr val="002060"/>
                </a:solidFill>
              </a:rPr>
              <a:t>2019. december közepén a végleges Program közzététele a KSH honlapján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14</a:t>
            </a:fld>
            <a:endParaRPr lang="hu-HU"/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7586" y="3492844"/>
            <a:ext cx="3746027" cy="25653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15764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Köszönöm a figyelmet!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hu-HU" sz="4800" b="1" dirty="0">
              <a:solidFill>
                <a:srgbClr val="002060"/>
              </a:solidFill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295486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2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Cím 1"/>
          <p:cNvSpPr>
            <a:spLocks noGrp="1"/>
          </p:cNvSpPr>
          <p:nvPr>
            <p:ph type="title"/>
          </p:nvPr>
        </p:nvSpPr>
        <p:spPr>
          <a:xfrm>
            <a:off x="591368" y="1289594"/>
            <a:ext cx="7805712" cy="76014"/>
          </a:xfrm>
        </p:spPr>
        <p:txBody>
          <a:bodyPr>
            <a:normAutofit fontScale="90000"/>
          </a:bodyPr>
          <a:lstStyle/>
          <a:p>
            <a:r>
              <a:rPr lang="hu-HU" altLang="hu-HU" sz="3600" b="1" u="sng" dirty="0">
                <a:solidFill>
                  <a:srgbClr val="002060"/>
                </a:solidFill>
                <a:latin typeface="Calibri" panose="020F0502020204030204" pitchFamily="34" charset="0"/>
              </a:rPr>
              <a:t>I. Kormányrendeleti tartalom és változásai</a:t>
            </a:r>
            <a:r>
              <a:rPr lang="hu-HU" altLang="hu-HU" b="1" dirty="0">
                <a:latin typeface="Calibri" panose="020F0502020204030204" pitchFamily="34" charset="0"/>
              </a:rPr>
              <a:t/>
            </a:r>
            <a:br>
              <a:rPr lang="hu-HU" altLang="hu-HU" b="1" dirty="0">
                <a:latin typeface="Calibri" panose="020F0502020204030204" pitchFamily="34" charset="0"/>
              </a:rPr>
            </a:br>
            <a:r>
              <a:rPr lang="hu-HU" dirty="0"/>
              <a:t/>
            </a:r>
            <a:br>
              <a:rPr lang="hu-HU" dirty="0"/>
            </a:br>
            <a:endParaRPr lang="hu-HU" dirty="0"/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591368" y="1662687"/>
            <a:ext cx="10762431" cy="187220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hu-HU" sz="2200" b="1" dirty="0">
                <a:solidFill>
                  <a:srgbClr val="002060"/>
                </a:solidFill>
              </a:rPr>
              <a:t>Az OSAP Korm. rendelet 2020. évre tervezett adatgyűjtéseinek száma: 220 db, a statisztikai célú adatátvételek száma: 8 db.</a:t>
            </a:r>
            <a:endParaRPr lang="hu-HU" sz="3900" dirty="0">
              <a:solidFill>
                <a:srgbClr val="002060"/>
              </a:solidFill>
            </a:endParaRPr>
          </a:p>
          <a:p>
            <a:endParaRPr lang="hu-HU" sz="1600" dirty="0"/>
          </a:p>
        </p:txBody>
      </p:sp>
      <p:sp>
        <p:nvSpPr>
          <p:cNvPr id="8" name="Szövegdoboz 7"/>
          <p:cNvSpPr txBox="1"/>
          <p:nvPr/>
        </p:nvSpPr>
        <p:spPr>
          <a:xfrm>
            <a:off x="3566984" y="2776151"/>
            <a:ext cx="36081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>
              <a:buNone/>
            </a:pPr>
            <a:r>
              <a:rPr lang="hu-HU" sz="2400" b="1" dirty="0">
                <a:solidFill>
                  <a:srgbClr val="002060"/>
                </a:solidFill>
              </a:rPr>
              <a:t>Adatfelvételek 2019-2020</a:t>
            </a:r>
          </a:p>
        </p:txBody>
      </p:sp>
      <p:graphicFrame>
        <p:nvGraphicFramePr>
          <p:cNvPr id="9" name="Tábláza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4324531"/>
              </p:ext>
            </p:extLst>
          </p:nvPr>
        </p:nvGraphicFramePr>
        <p:xfrm>
          <a:off x="3402227" y="3534895"/>
          <a:ext cx="3890004" cy="25337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92151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99849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99936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121918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OSAP Korm. rendelet tartalma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2019. év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2020. év (terv)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7111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Adatgyűjtés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231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220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033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Adatátvétel (db)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rgbClr val="9FC9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600" dirty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hu-H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31805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92211" y="225082"/>
            <a:ext cx="10515600" cy="1325563"/>
          </a:xfrm>
        </p:spPr>
        <p:txBody>
          <a:bodyPr>
            <a:normAutofit/>
          </a:bodyPr>
          <a:lstStyle/>
          <a:p>
            <a:r>
              <a:rPr lang="nn-NO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Az OSAP Korm. rendeleti tartalmak megoszlása szakstatisztikai területek szerint</a:t>
            </a:r>
            <a:endParaRPr lang="hu-HU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3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1314220"/>
              </p:ext>
            </p:extLst>
          </p:nvPr>
        </p:nvGraphicFramePr>
        <p:xfrm>
          <a:off x="550334" y="16478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78050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288324" y="192130"/>
            <a:ext cx="11419703" cy="1325563"/>
          </a:xfrm>
        </p:spPr>
        <p:txBody>
          <a:bodyPr>
            <a:normAutofit/>
          </a:bodyPr>
          <a:lstStyle/>
          <a:p>
            <a:r>
              <a:rPr lang="hu-HU"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Módosulások összefoglalása 2020. évre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4</a:t>
            </a:fld>
            <a:endParaRPr lang="hu-HU"/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7449746"/>
              </p:ext>
            </p:extLst>
          </p:nvPr>
        </p:nvGraphicFramePr>
        <p:xfrm>
          <a:off x="1820561" y="1342764"/>
          <a:ext cx="8550876" cy="43083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9306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88644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0137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18499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84997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88551">
                <a:tc row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Szerv neve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Statisztikai adatgyűjtések száma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6409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Összesen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Az adatgyűjtések jellege szerint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38473"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u-H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változatlan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módosított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új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Központi Statisztikai Hivatal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126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93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33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Agrárminisztérium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Belügyminisztérium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Emberi Erőforrások Minisztériuma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25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Igazságügyi 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Innovációs és Technológiai Minisztérium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29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  <a:latin typeface="+mn-lt"/>
                          <a:ea typeface="+mn-ea"/>
                          <a:cs typeface="+mn-cs"/>
                        </a:rPr>
                        <a:t>6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Miniszterelnökség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5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Legfőbb Ügyészség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3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4879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Magyar Energetikai és Közmű-szabályozási Hivatal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6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Országos Bírósági Hivatal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2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2"/>
                  </a:ext>
                </a:extLst>
              </a:tr>
              <a:tr h="25498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>
                          <a:effectLst/>
                        </a:rPr>
                        <a:t>Nemzeti Agrárkutatási és Innovációs Központ 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4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0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3"/>
                  </a:ext>
                </a:extLst>
              </a:tr>
              <a:tr h="2671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200" dirty="0">
                          <a:effectLst/>
                        </a:rPr>
                        <a:t>M i n d ö s s z e s e n: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220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167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>
                          <a:effectLst/>
                        </a:rPr>
                        <a:t>53</a:t>
                      </a:r>
                      <a:endParaRPr lang="hu-H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hu-HU" sz="1100" dirty="0">
                          <a:effectLst/>
                        </a:rPr>
                        <a:t>0</a:t>
                      </a:r>
                      <a:endParaRPr lang="hu-H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239645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5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88325" y="269266"/>
            <a:ext cx="65982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Adatfelvételekkel kapcsolatos változások I.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737294" y="1236658"/>
            <a:ext cx="8595667" cy="496643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u="sng" dirty="0">
                <a:solidFill>
                  <a:srgbClr val="002060"/>
                </a:solidFill>
              </a:rPr>
              <a:t>Újra elrendelésre kerülő adatfelvételek</a:t>
            </a:r>
          </a:p>
          <a:p>
            <a:pPr marL="0" indent="0">
              <a:spcBef>
                <a:spcPts val="1200"/>
              </a:spcBef>
              <a:spcAft>
                <a:spcPts val="0"/>
              </a:spcAft>
              <a:buNone/>
            </a:pPr>
            <a:r>
              <a:rPr lang="hu-HU" sz="2000" b="1" dirty="0">
                <a:solidFill>
                  <a:srgbClr val="002060"/>
                </a:solidFill>
              </a:rPr>
              <a:t>KSH: 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1122 Anyagok és szolgáltatások felhasználása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2016 A nem költségvetési formában működő egészségügyi szolgáltatók bevételei és kiadásai (évenkénti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2051 Jelentés a vállalkozások szakmai tevékenységéről (többévenkénti gyakoriságú)</a:t>
            </a:r>
          </a:p>
          <a:p>
            <a:pPr>
              <a:spcBef>
                <a:spcPts val="1200"/>
              </a:spcBef>
              <a:buFontTx/>
              <a:buChar char="-"/>
            </a:pPr>
            <a:r>
              <a:rPr lang="pt-BR" sz="2000" dirty="0">
                <a:solidFill>
                  <a:srgbClr val="002060"/>
                </a:solidFill>
              </a:rPr>
              <a:t>2054  A vasúti szállítás regionális adatai</a:t>
            </a:r>
            <a:r>
              <a:rPr lang="hu-HU" sz="2000" dirty="0">
                <a:solidFill>
                  <a:srgbClr val="002060"/>
                </a:solidFill>
              </a:rPr>
              <a:t>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2132 Jelentés a vállalkozások innovációs tevékenységéről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r>
              <a:rPr lang="hu-HU" sz="2000" dirty="0">
                <a:solidFill>
                  <a:srgbClr val="002060"/>
                </a:solidFill>
              </a:rPr>
              <a:t>2374 Agrárcenzus 2020 (többévenkénti gyakoriságú)</a:t>
            </a:r>
          </a:p>
          <a:p>
            <a:pPr>
              <a:spcBef>
                <a:spcPts val="1200"/>
              </a:spcBef>
              <a:spcAft>
                <a:spcPts val="0"/>
              </a:spcAft>
              <a:buFontTx/>
              <a:buChar char="-"/>
            </a:pPr>
            <a:endParaRPr lang="hu-HU" sz="20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000" b="1" dirty="0">
                <a:solidFill>
                  <a:srgbClr val="002060"/>
                </a:solidFill>
                <a:sym typeface="Wingdings" panose="05000000000000000000" pitchFamily="2" charset="2"/>
              </a:rPr>
              <a:t>Nemzeti Agrárkutatási és Innovációs Központ (NAIK):</a:t>
            </a:r>
          </a:p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</a:pPr>
            <a:r>
              <a:rPr lang="hu-HU" sz="2100" dirty="0">
                <a:solidFill>
                  <a:srgbClr val="002060"/>
                </a:solidFill>
                <a:sym typeface="Wingdings" panose="05000000000000000000" pitchFamily="2" charset="2"/>
              </a:rPr>
              <a:t>A 2019. évben szünetelő 2385 „Élelmiszeripari </a:t>
            </a:r>
            <a:r>
              <a:rPr lang="hu-HU" sz="2100" dirty="0" err="1">
                <a:solidFill>
                  <a:srgbClr val="002060"/>
                </a:solidFill>
                <a:sym typeface="Wingdings" panose="05000000000000000000" pitchFamily="2" charset="2"/>
              </a:rPr>
              <a:t>kapacitásfelmérés</a:t>
            </a:r>
            <a:r>
              <a:rPr lang="hu-HU" sz="2100" dirty="0">
                <a:solidFill>
                  <a:srgbClr val="002060"/>
                </a:solidFill>
                <a:sym typeface="Wingdings" panose="05000000000000000000" pitchFamily="2" charset="2"/>
              </a:rPr>
              <a:t>” évenkénti gyakoriságú adatgyűjtés a felhasználási igények jelzése miatt 2020. évtől változatlan tartalommal újból elrendelésre kerül.</a:t>
            </a:r>
          </a:p>
        </p:txBody>
      </p:sp>
    </p:spTree>
    <p:extLst>
      <p:ext uri="{BB962C8B-B14F-4D97-AF65-F5344CB8AC3E}">
        <p14:creationId xmlns:p14="http://schemas.microsoft.com/office/powerpoint/2010/main" val="82543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6</a:t>
            </a:fld>
            <a:endParaRPr lang="hu-HU"/>
          </a:p>
        </p:txBody>
      </p:sp>
      <p:sp>
        <p:nvSpPr>
          <p:cNvPr id="7" name="Dia számának helye 7"/>
          <p:cNvSpPr txBox="1">
            <a:spLocks/>
          </p:cNvSpPr>
          <p:nvPr/>
        </p:nvSpPr>
        <p:spPr>
          <a:xfrm>
            <a:off x="11159067" y="348314"/>
            <a:ext cx="3556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hu-H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hu-HU" sz="1300" b="1" dirty="0">
              <a:solidFill>
                <a:schemeClr val="tx1"/>
              </a:solidFill>
            </a:endParaRPr>
          </a:p>
        </p:txBody>
      </p:sp>
      <p:sp>
        <p:nvSpPr>
          <p:cNvPr id="5" name="Szövegdoboz 4"/>
          <p:cNvSpPr txBox="1"/>
          <p:nvPr/>
        </p:nvSpPr>
        <p:spPr>
          <a:xfrm>
            <a:off x="205947" y="7656"/>
            <a:ext cx="67032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>
                <a:solidFill>
                  <a:srgbClr val="002060"/>
                </a:solidFill>
              </a:rPr>
              <a:t>Adatfelvételekkel kapcsolatos változások II.</a:t>
            </a:r>
          </a:p>
        </p:txBody>
      </p:sp>
      <p:sp>
        <p:nvSpPr>
          <p:cNvPr id="6" name="Tartalom helye 2"/>
          <p:cNvSpPr>
            <a:spLocks noGrp="1"/>
          </p:cNvSpPr>
          <p:nvPr>
            <p:ph idx="1"/>
          </p:nvPr>
        </p:nvSpPr>
        <p:spPr>
          <a:xfrm>
            <a:off x="205947" y="544681"/>
            <a:ext cx="11705967" cy="6313319"/>
          </a:xfrm>
        </p:spPr>
        <p:txBody>
          <a:bodyPr>
            <a:normAutofit fontScale="70000" lnSpcReduction="20000"/>
          </a:bodyPr>
          <a:lstStyle/>
          <a:p>
            <a:pPr mar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2300" b="1" i="1" dirty="0">
                <a:solidFill>
                  <a:srgbClr val="002060"/>
                </a:solidFill>
              </a:rPr>
              <a:t>KSH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Szünetelő adatfelvételek: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1082 „Földterület és vetésterület, június 1.”(az információk a 2374 „Agrárcenzus 2020” kérdőívében kerülnek megkérdezésre)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1670 „Jelentés az információs és kommunikációs eszközök, illetve technológiák állományáról és felhasználásáról” (Többévenkénti gyakoriságú,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dirty="0">
                <a:solidFill>
                  <a:srgbClr val="002060"/>
                </a:solidFill>
              </a:rPr>
              <a:t>                 2020. évben nem releváns)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2218 „Egyéni gazdaságok júniusi összeírása”(az információk a 2374 „Agrárcenzus 2020” kérdőívében kerülnek megkérdezésre)</a:t>
            </a:r>
          </a:p>
          <a:p>
            <a:pPr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2417 „Egyéni gazdaságok júniusi összeírása (kiemelt egyéni gazdaságok)” (az információk a 2374 „Agrárcenzus 2020” kérdőívében kerülnek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hu-HU" sz="1900" dirty="0">
                <a:solidFill>
                  <a:srgbClr val="002060"/>
                </a:solidFill>
              </a:rPr>
              <a:t>                 megkérdezésre)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Beolvadással megszűnő adatfelvétel: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1789 „Éves jelentés az internetszolgáltatásokról” adatfelvétel (a 1760 „Az internetszolgáltatások forgalmi adatai” kérdőívébe kerül)</a:t>
            </a:r>
          </a:p>
          <a:p>
            <a:pPr marL="0" indent="0">
              <a:spcBef>
                <a:spcPts val="0"/>
              </a:spcBef>
              <a:buNone/>
            </a:pPr>
            <a:endParaRPr lang="hu-HU" sz="1900" dirty="0">
              <a:solidFill>
                <a:srgbClr val="002060"/>
              </a:solidFill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Megszűnő adatfelvétel:</a:t>
            </a:r>
          </a:p>
          <a:p>
            <a:pPr>
              <a:spcBef>
                <a:spcPts val="600"/>
              </a:spcBef>
              <a:buFontTx/>
              <a:buChar char="-"/>
            </a:pPr>
            <a:r>
              <a:rPr lang="hu-HU" sz="1900" dirty="0">
                <a:solidFill>
                  <a:srgbClr val="002060"/>
                </a:solidFill>
              </a:rPr>
              <a:t>2375 „Egyéni gazdaságok decemberi összeírása (kiemelt egyéni gazdaságok)” – a 2219 sz. kérdőíven fognak adatot szolgáltatni a kiemelt egyéni gazdaságok is</a:t>
            </a:r>
          </a:p>
          <a:p>
            <a:pPr>
              <a:spcBef>
                <a:spcPts val="0"/>
              </a:spcBef>
              <a:buFontTx/>
              <a:buChar char="-"/>
            </a:pPr>
            <a:endParaRPr lang="hu-HU" sz="1900" dirty="0">
              <a:solidFill>
                <a:srgbClr val="002060"/>
              </a:solidFill>
            </a:endParaRP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2300" b="1" i="1" dirty="0" err="1">
                <a:solidFill>
                  <a:srgbClr val="002060"/>
                </a:solidFill>
              </a:rPr>
              <a:t>HSSz</a:t>
            </a:r>
            <a:r>
              <a:rPr lang="hu-HU" sz="2300" b="1" i="1" dirty="0">
                <a:solidFill>
                  <a:srgbClr val="002060"/>
                </a:solidFill>
              </a:rPr>
              <a:t> – KSH-n kívüli tagjai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Szünetelő adatfelvétel: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Miniszterelnökség - </a:t>
            </a:r>
            <a:r>
              <a:rPr lang="hu-HU" sz="1900" dirty="0">
                <a:solidFill>
                  <a:srgbClr val="002060"/>
                </a:solidFill>
              </a:rPr>
              <a:t>2447 - „Társasházi statisztika”, amelynek elrendelése 2019-ben nem indokolt (a vonatkozó jogszabály később lép hatályba)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Beolvadással megszűnik: </a:t>
            </a:r>
          </a:p>
          <a:p>
            <a:pPr marL="0" lvl="0" indent="0">
              <a:spcBef>
                <a:spcPts val="600"/>
              </a:spcBef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NAIK - </a:t>
            </a:r>
            <a:r>
              <a:rPr lang="hu-HU" sz="1900" dirty="0">
                <a:solidFill>
                  <a:srgbClr val="002060"/>
                </a:solidFill>
              </a:rPr>
              <a:t>1271 „A növényvédő szerek értékesítése” adatfelvétel (a KSH 1826 Növényvédő szerek értékesítési ára- kérdőívében kerül megkérdezésre)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Megszűnő adatfelvételek: </a:t>
            </a:r>
          </a:p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Belügyminisztérium - </a:t>
            </a:r>
            <a:r>
              <a:rPr lang="hu-HU" sz="1900" dirty="0">
                <a:solidFill>
                  <a:srgbClr val="002060"/>
                </a:solidFill>
              </a:rPr>
              <a:t>1219 „Tűzeseti és műszaki mentési statisztika” adatfelvétele (akkreditációs eljárást követő felülvizsgálat)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dirty="0">
                <a:solidFill>
                  <a:srgbClr val="002060"/>
                </a:solidFill>
              </a:rPr>
              <a:t>Magyar Energetikai és Közmű-szabályozási Központ- </a:t>
            </a:r>
            <a:r>
              <a:rPr lang="hu-HU" sz="1900" dirty="0">
                <a:solidFill>
                  <a:srgbClr val="002060"/>
                </a:solidFill>
              </a:rPr>
              <a:t>2067 „Az energiaipari infrastruktúrát érintő beruházási projektek statisztikája” adatfelvétele (jogszabályváltozás miatt végrehajtása nem indokolt)</a:t>
            </a:r>
          </a:p>
          <a:p>
            <a:pPr marL="0" lvl="0" indent="0">
              <a:spcBef>
                <a:spcPts val="1200"/>
              </a:spcBef>
              <a:spcAft>
                <a:spcPts val="600"/>
              </a:spcAft>
              <a:buNone/>
            </a:pPr>
            <a:r>
              <a:rPr lang="hu-HU" sz="1900" b="1" i="1" u="sng" dirty="0">
                <a:solidFill>
                  <a:srgbClr val="002060"/>
                </a:solidFill>
              </a:rPr>
              <a:t>ÚJ LEBONYOLÍTÁSI MÓD: </a:t>
            </a:r>
            <a:r>
              <a:rPr lang="hu-HU" sz="1900" b="1" i="1" dirty="0">
                <a:solidFill>
                  <a:srgbClr val="002060"/>
                </a:solidFill>
              </a:rPr>
              <a:t>EMMI</a:t>
            </a:r>
            <a:r>
              <a:rPr lang="hu-HU" sz="1900" dirty="0">
                <a:solidFill>
                  <a:srgbClr val="002060"/>
                </a:solidFill>
              </a:rPr>
              <a:t>  Kilenc db adatgyűjtésénél új lebonyolítási mód: </a:t>
            </a:r>
            <a:r>
              <a:rPr lang="hu-HU" sz="1900" dirty="0" err="1">
                <a:solidFill>
                  <a:srgbClr val="002060"/>
                </a:solidFill>
              </a:rPr>
              <a:t>KultStat</a:t>
            </a:r>
            <a:r>
              <a:rPr lang="hu-HU" sz="1900" dirty="0">
                <a:solidFill>
                  <a:srgbClr val="002060"/>
                </a:solidFill>
              </a:rPr>
              <a:t> Kulturális Statisztikai Rendszer (korábban WEB alapú kikérdezés és postai út ) </a:t>
            </a:r>
          </a:p>
          <a:p>
            <a:pPr lvl="0"/>
            <a:endParaRPr lang="hu-HU" dirty="0">
              <a:solidFill>
                <a:prstClr val="black"/>
              </a:solidFill>
            </a:endParaRPr>
          </a:p>
          <a:p>
            <a:pPr>
              <a:spcBef>
                <a:spcPts val="0"/>
              </a:spcBef>
              <a:buFontTx/>
              <a:buChar char="-"/>
            </a:pPr>
            <a:endParaRPr lang="hu-HU" sz="25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9626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172" y="274509"/>
            <a:ext cx="10727267" cy="854075"/>
          </a:xfrm>
        </p:spPr>
        <p:txBody>
          <a:bodyPr>
            <a:normAutofit fontScale="90000"/>
          </a:bodyPr>
          <a:lstStyle/>
          <a:p>
            <a:r>
              <a:rPr lang="hu-HU" sz="28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A Korm. rendeletben </a:t>
            </a:r>
            <a:r>
              <a:rPr lang="hu-HU" sz="2800" b="1" dirty="0" smtClean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elrendelt adatgyűjtések </a:t>
            </a:r>
            <a:r>
              <a:rPr lang="hu-HU" sz="2800" b="1" dirty="0">
                <a:solidFill>
                  <a:srgbClr val="002060"/>
                </a:solidFill>
                <a:latin typeface="Calibri" panose="020F0502020204030204"/>
                <a:ea typeface="+mn-ea"/>
                <a:cs typeface="+mn-cs"/>
              </a:rPr>
              <a:t>kérdőíveinek változásai, okai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>
                <a:solidFill>
                  <a:prstClr val="black">
                    <a:tint val="75000"/>
                  </a:prstClr>
                </a:solidFill>
              </a:rPr>
              <a:pPr/>
              <a:t>7</a:t>
            </a:fld>
            <a:endParaRPr lang="hu-HU">
              <a:solidFill>
                <a:prstClr val="black">
                  <a:tint val="75000"/>
                </a:prstClr>
              </a:solidFill>
            </a:endParaRPr>
          </a:p>
        </p:txBody>
      </p:sp>
      <p:graphicFrame>
        <p:nvGraphicFramePr>
          <p:cNvPr id="8" name="Tartalom helye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83227744"/>
              </p:ext>
            </p:extLst>
          </p:nvPr>
        </p:nvGraphicFramePr>
        <p:xfrm>
          <a:off x="838200" y="1309158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6709264"/>
              </p:ext>
            </p:extLst>
          </p:nvPr>
        </p:nvGraphicFramePr>
        <p:xfrm>
          <a:off x="1871133" y="1168401"/>
          <a:ext cx="8026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837249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48282" y="321276"/>
            <a:ext cx="9310816" cy="1039899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Az OSAP Korm. rendeleti tartalom változatlan és módosított adatfelvételei, 2019-2020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8</a:t>
            </a:fld>
            <a:endParaRPr lang="hu-HU"/>
          </a:p>
        </p:txBody>
      </p:sp>
      <p:graphicFrame>
        <p:nvGraphicFramePr>
          <p:cNvPr id="7" name="Tartalom helye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969610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95462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4140" y="225083"/>
            <a:ext cx="8025714" cy="812886"/>
          </a:xfrm>
        </p:spPr>
        <p:txBody>
          <a:bodyPr>
            <a:normAutofit/>
          </a:bodyPr>
          <a:lstStyle/>
          <a:p>
            <a:pPr algn="ctr"/>
            <a:r>
              <a:rPr lang="hu-HU" sz="2800" b="1" dirty="0">
                <a:solidFill>
                  <a:srgbClr val="002060"/>
                </a:solidFill>
                <a:latin typeface="+mn-lt"/>
                <a:ea typeface="+mn-ea"/>
                <a:cs typeface="+mn-cs"/>
              </a:rPr>
              <a:t>Adatszolgáltatói terheket csökkentő tényezők</a:t>
            </a: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DEC6E1-F1C1-444D-8DA3-0621314F7DF1}" type="slidenum">
              <a:rPr lang="hu-HU" smtClean="0"/>
              <a:t>9</a:t>
            </a:fld>
            <a:endParaRPr lang="hu-HU"/>
          </a:p>
        </p:txBody>
      </p:sp>
      <p:graphicFrame>
        <p:nvGraphicFramePr>
          <p:cNvPr id="6" name="Tartalom helye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208081"/>
              </p:ext>
            </p:extLst>
          </p:nvPr>
        </p:nvGraphicFramePr>
        <p:xfrm>
          <a:off x="770466" y="11652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884001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um" ma:contentTypeID="0x0101000FDB48AD5866D645BB0EE4F460BF82F1" ma:contentTypeVersion="0" ma:contentTypeDescription="Új dokumentum létrehozása." ma:contentTypeScope="" ma:versionID="8a3f37dd5261c935f772846763d9453a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d047bb06e0a2f553563b46466d8dd50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artalomtípus"/>
        <xsd:element ref="dc:title" minOccurs="0" maxOccurs="1" ma:index="4" ma:displayName="Cím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44168DB-626E-474D-8A13-5A257AFB5B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D007EDF-8C66-46F3-94B1-E30966A6D2A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B81B3D9-2814-4C34-AE69-A758932FB0FE}">
  <ds:schemaRefs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purl.org/dc/dcmitype/"/>
    <ds:schemaRef ds:uri="http://purl.org/dc/terms/"/>
    <ds:schemaRef ds:uri="http://schemas.microsoft.com/office/infopath/2007/PartnerControls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3289</TotalTime>
  <Words>951</Words>
  <Application>Microsoft Office PowerPoint</Application>
  <PresentationFormat>Szélesvásznú</PresentationFormat>
  <Paragraphs>219</Paragraphs>
  <Slides>15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2</vt:i4>
      </vt:variant>
      <vt:variant>
        <vt:lpstr>Diacímek</vt:lpstr>
      </vt:variant>
      <vt:variant>
        <vt:i4>15</vt:i4>
      </vt:variant>
    </vt:vector>
  </HeadingPairs>
  <TitlesOfParts>
    <vt:vector size="23" baseType="lpstr">
      <vt:lpstr>Arial</vt:lpstr>
      <vt:lpstr>Calibri</vt:lpstr>
      <vt:lpstr>Calibri Light</vt:lpstr>
      <vt:lpstr>Myriad </vt:lpstr>
      <vt:lpstr>Times New Roman</vt:lpstr>
      <vt:lpstr>Wingdings</vt:lpstr>
      <vt:lpstr>Office-téma</vt:lpstr>
      <vt:lpstr>1_Office-téma</vt:lpstr>
      <vt:lpstr>PowerPoint bemutató</vt:lpstr>
      <vt:lpstr>I. Kormányrendeleti tartalom és változásai  </vt:lpstr>
      <vt:lpstr>Az OSAP Korm. rendeleti tartalmak megoszlása szakstatisztikai területek szerint</vt:lpstr>
      <vt:lpstr>Módosulások összefoglalása 2020. évre</vt:lpstr>
      <vt:lpstr>PowerPoint bemutató</vt:lpstr>
      <vt:lpstr>PowerPoint bemutató</vt:lpstr>
      <vt:lpstr>A Korm. rendeletben elrendelt adatgyűjtések kérdőíveinek változásai, okai</vt:lpstr>
      <vt:lpstr>Az OSAP Korm. rendeleti tartalom változatlan és módosított adatfelvételei, 2019-2020</vt:lpstr>
      <vt:lpstr>Adatszolgáltatói terheket csökkentő tényezők</vt:lpstr>
      <vt:lpstr>II. Kormányrendeleten kívüli adatátvételek</vt:lpstr>
      <vt:lpstr>KSH Korm. rendeleten kívüli adatátvételei szakstatisztikai területek szerint</vt:lpstr>
      <vt:lpstr>HSSz KSH-n kívüli tagjainak OSAP Korm. rendeleten kívüli adatátvételei szakstatisztikai területek szerint</vt:lpstr>
      <vt:lpstr>III. Önkéntes adatgyűjtések</vt:lpstr>
      <vt:lpstr>IV. További lépések</vt:lpstr>
      <vt:lpstr>Köszönöm a figyelmet!</vt:lpstr>
    </vt:vector>
  </TitlesOfParts>
  <Company>KSH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Simonné Horváth Gabriella</dc:creator>
  <cp:lastModifiedBy>Nagy Eszter dr.</cp:lastModifiedBy>
  <cp:revision>163</cp:revision>
  <dcterms:created xsi:type="dcterms:W3CDTF">2017-03-01T09:38:02Z</dcterms:created>
  <dcterms:modified xsi:type="dcterms:W3CDTF">2019-09-24T15:34:23Z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0x0101000FDB48AD5866D645BB0EE4F460BF82F1</vt:lpwstr>
  </property>
</Properties>
</file>